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6"/>
  </p:handoutMasterIdLst>
  <p:sldIdLst>
    <p:sldId id="256" r:id="rId2"/>
    <p:sldId id="259" r:id="rId3"/>
    <p:sldId id="266" r:id="rId4"/>
    <p:sldId id="261" r:id="rId5"/>
    <p:sldId id="262" r:id="rId6"/>
    <p:sldId id="263" r:id="rId7"/>
    <p:sldId id="267" r:id="rId8"/>
    <p:sldId id="265" r:id="rId9"/>
    <p:sldId id="264" r:id="rId10"/>
    <p:sldId id="268" r:id="rId11"/>
    <p:sldId id="269" r:id="rId12"/>
    <p:sldId id="272" r:id="rId13"/>
    <p:sldId id="273" r:id="rId14"/>
    <p:sldId id="274" r:id="rId15"/>
    <p:sldId id="275" r:id="rId16"/>
    <p:sldId id="276" r:id="rId17"/>
    <p:sldId id="277" r:id="rId18"/>
    <p:sldId id="278" r:id="rId19"/>
    <p:sldId id="279" r:id="rId20"/>
    <p:sldId id="280" r:id="rId21"/>
    <p:sldId id="281" r:id="rId22"/>
    <p:sldId id="284" r:id="rId23"/>
    <p:sldId id="296" r:id="rId24"/>
    <p:sldId id="285" r:id="rId25"/>
    <p:sldId id="287" r:id="rId26"/>
    <p:sldId id="288" r:id="rId27"/>
    <p:sldId id="289" r:id="rId28"/>
    <p:sldId id="290" r:id="rId29"/>
    <p:sldId id="291" r:id="rId30"/>
    <p:sldId id="293" r:id="rId31"/>
    <p:sldId id="286" r:id="rId32"/>
    <p:sldId id="294" r:id="rId33"/>
    <p:sldId id="295" r:id="rId34"/>
    <p:sldId id="297" r:id="rId35"/>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2" d="100"/>
          <a:sy n="102" d="100"/>
        </p:scale>
        <p:origin x="26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GB"/>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8D598CC2-8D0F-463E-BF72-DE2D35E188A0}" type="datetimeFigureOut">
              <a:rPr lang="en-GB" smtClean="0"/>
              <a:t>17/06/2019</a:t>
            </a:fld>
            <a:endParaRPr lang="en-GB"/>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GB"/>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039417FE-E4B2-42B1-9E16-FFF6E3CAFE44}" type="slidenum">
              <a:rPr lang="en-GB" smtClean="0"/>
              <a:t>‹#›</a:t>
            </a:fld>
            <a:endParaRPr lang="en-GB"/>
          </a:p>
        </p:txBody>
      </p:sp>
    </p:spTree>
    <p:extLst>
      <p:ext uri="{BB962C8B-B14F-4D97-AF65-F5344CB8AC3E}">
        <p14:creationId xmlns:p14="http://schemas.microsoft.com/office/powerpoint/2010/main" val="306435936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6/17/2019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oDU84nmSDZY" TargetMode="External"/><Relationship Id="rId2" Type="http://schemas.openxmlformats.org/officeDocument/2006/relationships/hyperlink" Target="https://www.youtube.com/watch?v=AE4BdijGtu4"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2iBFmKlO4BY" TargetMode="External"/><Relationship Id="rId2" Type="http://schemas.openxmlformats.org/officeDocument/2006/relationships/hyperlink" Target="https://www.youtube.com/watch?v=T5ke9IPTIJQ" TargetMode="External"/><Relationship Id="rId1" Type="http://schemas.openxmlformats.org/officeDocument/2006/relationships/slideLayout" Target="../slideLayouts/slideLayout2.xml"/><Relationship Id="rId5" Type="http://schemas.openxmlformats.org/officeDocument/2006/relationships/hyperlink" Target="https://www.youtube.com/watch?v=R4WQZbGMrl4" TargetMode="External"/><Relationship Id="rId4" Type="http://schemas.openxmlformats.org/officeDocument/2006/relationships/hyperlink" Target="https://www.youtube.com/watch?v=yzK0GBEkFxc" TargetMode="External"/></Relationships>
</file>

<file path=ppt/slides/_rels/slide16.xml.rels><?xml version="1.0" encoding="UTF-8" standalone="yes"?>
<Relationships xmlns="http://schemas.openxmlformats.org/package/2006/relationships"><Relationship Id="rId2" Type="http://schemas.openxmlformats.org/officeDocument/2006/relationships/hyperlink" Target="https://www.youtube.com/watch?v=h24D87SqaLQ"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youtube.com/watch?v=7L9UNeHWSoc"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youtube.com/watch?v=7L9UNeHWSoc"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accent1">
              <a:lumMod val="50000"/>
            </a:schemeClr>
          </a:solidFill>
          <a:scene3d>
            <a:camera prst="orthographicFront"/>
            <a:lightRig rig="threePt" dir="t"/>
          </a:scene3d>
          <a:sp3d>
            <a:bevelT/>
          </a:sp3d>
        </p:spPr>
        <p:txBody>
          <a:bodyPr/>
          <a:lstStyle/>
          <a:p>
            <a:r>
              <a:rPr lang="en-GB" dirty="0">
                <a:solidFill>
                  <a:schemeClr val="bg1"/>
                </a:solidFill>
              </a:rPr>
              <a:t>Language</a:t>
            </a:r>
          </a:p>
        </p:txBody>
      </p:sp>
      <p:sp>
        <p:nvSpPr>
          <p:cNvPr id="3" name="Subtitle 2"/>
          <p:cNvSpPr>
            <a:spLocks noGrp="1"/>
          </p:cNvSpPr>
          <p:nvPr>
            <p:ph type="subTitle" idx="1"/>
          </p:nvPr>
        </p:nvSpPr>
        <p:spPr/>
        <p:txBody>
          <a:bodyPr/>
          <a:lstStyle/>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scene3d>
            <a:camera prst="orthographicFront"/>
            <a:lightRig rig="threePt" dir="t"/>
          </a:scene3d>
          <a:sp3d>
            <a:bevelT/>
          </a:sp3d>
        </p:spPr>
        <p:txBody>
          <a:bodyPr/>
          <a:lstStyle/>
          <a:p>
            <a:r>
              <a:rPr lang="en-GB" dirty="0">
                <a:solidFill>
                  <a:schemeClr val="bg1"/>
                </a:solidFill>
              </a:rPr>
              <a:t>Language</a:t>
            </a:r>
          </a:p>
        </p:txBody>
      </p:sp>
      <p:sp>
        <p:nvSpPr>
          <p:cNvPr id="3" name="Content Placeholder 2"/>
          <p:cNvSpPr>
            <a:spLocks noGrp="1"/>
          </p:cNvSpPr>
          <p:nvPr>
            <p:ph idx="1"/>
          </p:nvPr>
        </p:nvSpPr>
        <p:spPr/>
        <p:txBody>
          <a:bodyPr>
            <a:normAutofit fontScale="92500" lnSpcReduction="20000"/>
          </a:bodyPr>
          <a:lstStyle/>
          <a:p>
            <a:pPr marL="0" indent="0">
              <a:buNone/>
            </a:pPr>
            <a:r>
              <a:rPr lang="en-GB" dirty="0"/>
              <a:t>You are probably already familiar with a lot of the terminology from studying film in </a:t>
            </a:r>
            <a:r>
              <a:rPr lang="en-GB" dirty="0" smtClean="0"/>
              <a:t>English.</a:t>
            </a:r>
          </a:p>
          <a:p>
            <a:pPr marL="0" indent="0">
              <a:buNone/>
            </a:pPr>
            <a:endParaRPr lang="en-GB" dirty="0"/>
          </a:p>
          <a:p>
            <a:pPr marL="0" indent="0">
              <a:buNone/>
            </a:pPr>
            <a:r>
              <a:rPr lang="en-GB" dirty="0"/>
              <a:t>In Media, it becomes a little more complex.</a:t>
            </a:r>
          </a:p>
          <a:p>
            <a:pPr marL="0" indent="0">
              <a:buNone/>
            </a:pPr>
            <a:endParaRPr lang="en-GB" dirty="0"/>
          </a:p>
          <a:p>
            <a:pPr marL="0" indent="0">
              <a:buNone/>
            </a:pPr>
            <a:r>
              <a:rPr lang="en-GB" dirty="0"/>
              <a:t>We start by referring to </a:t>
            </a:r>
            <a:r>
              <a:rPr lang="en-GB" b="1" dirty="0"/>
              <a:t>signs</a:t>
            </a:r>
            <a:r>
              <a:rPr lang="en-GB" dirty="0"/>
              <a:t> which are the words, objects, images etc. that communicate the meaning to us.</a:t>
            </a:r>
          </a:p>
          <a:p>
            <a:pPr marL="0" indent="0">
              <a:buNone/>
            </a:pPr>
            <a:endParaRPr lang="en-GB" dirty="0"/>
          </a:p>
          <a:p>
            <a:pPr marL="0" indent="0">
              <a:buNone/>
            </a:pPr>
            <a:r>
              <a:rPr lang="en-GB" dirty="0"/>
              <a:t>We then categorise these signs into </a:t>
            </a:r>
            <a:r>
              <a:rPr lang="en-GB" b="1" dirty="0"/>
              <a:t>codes</a:t>
            </a:r>
            <a:r>
              <a:rPr lang="en-GB" dirty="0"/>
              <a:t>. </a:t>
            </a:r>
            <a:endParaRPr lang="en-GB" b="1" dirty="0"/>
          </a:p>
          <a:p>
            <a:pPr marL="0" indent="0">
              <a:buNone/>
            </a:pPr>
            <a:endParaRPr lang="en-GB" b="1" dirty="0"/>
          </a:p>
          <a:p>
            <a:pPr marL="0" indent="0">
              <a:buNone/>
            </a:pPr>
            <a:endParaRPr lang="en-GB" dirty="0"/>
          </a:p>
        </p:txBody>
      </p:sp>
    </p:spTree>
    <p:extLst>
      <p:ext uri="{BB962C8B-B14F-4D97-AF65-F5344CB8AC3E}">
        <p14:creationId xmlns:p14="http://schemas.microsoft.com/office/powerpoint/2010/main" val="21524495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scene3d>
            <a:camera prst="orthographicFront"/>
            <a:lightRig rig="threePt" dir="t"/>
          </a:scene3d>
          <a:sp3d>
            <a:bevelT/>
          </a:sp3d>
        </p:spPr>
        <p:txBody>
          <a:bodyPr/>
          <a:lstStyle/>
          <a:p>
            <a:r>
              <a:rPr lang="en-GB" dirty="0">
                <a:solidFill>
                  <a:schemeClr val="bg1"/>
                </a:solidFill>
              </a:rPr>
              <a:t>Language</a:t>
            </a:r>
          </a:p>
        </p:txBody>
      </p:sp>
      <p:sp>
        <p:nvSpPr>
          <p:cNvPr id="3" name="Content Placeholder 2"/>
          <p:cNvSpPr>
            <a:spLocks noGrp="1"/>
          </p:cNvSpPr>
          <p:nvPr>
            <p:ph idx="1"/>
          </p:nvPr>
        </p:nvSpPr>
        <p:spPr/>
        <p:txBody>
          <a:bodyPr>
            <a:normAutofit/>
          </a:bodyPr>
          <a:lstStyle/>
          <a:p>
            <a:pPr marL="0" indent="0" algn="ctr">
              <a:buNone/>
            </a:pPr>
            <a:r>
              <a:rPr lang="en-GB" b="1" dirty="0" smtClean="0">
                <a:solidFill>
                  <a:srgbClr val="FF0000"/>
                </a:solidFill>
              </a:rPr>
              <a:t>COPY THIS DOWN</a:t>
            </a:r>
          </a:p>
          <a:p>
            <a:pPr marL="0" indent="0">
              <a:buNone/>
            </a:pPr>
            <a:r>
              <a:rPr lang="en-GB" dirty="0" smtClean="0"/>
              <a:t>There </a:t>
            </a:r>
            <a:r>
              <a:rPr lang="en-GB" dirty="0"/>
              <a:t>are 2 types of </a:t>
            </a:r>
            <a:r>
              <a:rPr lang="en-GB" b="1" dirty="0"/>
              <a:t>code</a:t>
            </a:r>
            <a:r>
              <a:rPr lang="en-GB" dirty="0"/>
              <a:t>:</a:t>
            </a:r>
          </a:p>
          <a:p>
            <a:pPr marL="514350" indent="-514350"/>
            <a:r>
              <a:rPr lang="en-GB" b="1" dirty="0"/>
              <a:t>Technical codes</a:t>
            </a:r>
            <a:r>
              <a:rPr lang="en-GB" dirty="0"/>
              <a:t>: these are codes which require technology to create them</a:t>
            </a:r>
          </a:p>
          <a:p>
            <a:pPr marL="514350" indent="-514350"/>
            <a:r>
              <a:rPr lang="en-GB" b="1" dirty="0"/>
              <a:t>Cultural codes</a:t>
            </a:r>
            <a:r>
              <a:rPr lang="en-GB" dirty="0"/>
              <a:t>: these rely on cultural knowledge for the audience makes connections</a:t>
            </a:r>
            <a:endParaRPr lang="en-GB" b="1" dirty="0"/>
          </a:p>
        </p:txBody>
      </p:sp>
    </p:spTree>
    <p:extLst>
      <p:ext uri="{BB962C8B-B14F-4D97-AF65-F5344CB8AC3E}">
        <p14:creationId xmlns:p14="http://schemas.microsoft.com/office/powerpoint/2010/main" val="21524495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scene3d>
            <a:camera prst="orthographicFront"/>
            <a:lightRig rig="threePt" dir="t"/>
          </a:scene3d>
          <a:sp3d>
            <a:bevelT/>
          </a:sp3d>
        </p:spPr>
        <p:txBody>
          <a:bodyPr/>
          <a:lstStyle/>
          <a:p>
            <a:r>
              <a:rPr lang="en-GB" dirty="0">
                <a:solidFill>
                  <a:schemeClr val="bg1"/>
                </a:solidFill>
              </a:rPr>
              <a:t>Language</a:t>
            </a:r>
          </a:p>
        </p:txBody>
      </p:sp>
      <p:sp>
        <p:nvSpPr>
          <p:cNvPr id="3" name="Content Placeholder 2"/>
          <p:cNvSpPr>
            <a:spLocks noGrp="1"/>
          </p:cNvSpPr>
          <p:nvPr>
            <p:ph idx="1"/>
          </p:nvPr>
        </p:nvSpPr>
        <p:spPr/>
        <p:txBody>
          <a:bodyPr>
            <a:normAutofit/>
          </a:bodyPr>
          <a:lstStyle/>
          <a:p>
            <a:pPr marL="0" indent="0">
              <a:buNone/>
            </a:pPr>
            <a:r>
              <a:rPr lang="en-GB" b="1" u="sng" dirty="0"/>
              <a:t>Technical Codes</a:t>
            </a:r>
            <a:endParaRPr lang="en-GB" dirty="0"/>
          </a:p>
          <a:p>
            <a:pPr marL="0" indent="0">
              <a:buNone/>
            </a:pPr>
            <a:r>
              <a:rPr lang="en-GB" dirty="0"/>
              <a:t>The specific technology used to create meaning in a text. </a:t>
            </a:r>
            <a:r>
              <a:rPr lang="en-GB" i="1" dirty="0"/>
              <a:t>e.g. In film a high angle camera shot of a human figure suggests the vulnerability of that person; in print, a sans serif font can suggest modernity.</a:t>
            </a:r>
          </a:p>
        </p:txBody>
      </p:sp>
    </p:spTree>
    <p:extLst>
      <p:ext uri="{BB962C8B-B14F-4D97-AF65-F5344CB8AC3E}">
        <p14:creationId xmlns:p14="http://schemas.microsoft.com/office/powerpoint/2010/main" val="21524495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scene3d>
            <a:camera prst="orthographicFront"/>
            <a:lightRig rig="threePt" dir="t"/>
          </a:scene3d>
          <a:sp3d>
            <a:bevelT/>
          </a:sp3d>
        </p:spPr>
        <p:txBody>
          <a:bodyPr/>
          <a:lstStyle/>
          <a:p>
            <a:r>
              <a:rPr lang="en-GB" dirty="0">
                <a:solidFill>
                  <a:schemeClr val="bg1"/>
                </a:solidFill>
              </a:rPr>
              <a:t>Film Language – Technical Codes</a:t>
            </a:r>
          </a:p>
        </p:txBody>
      </p:sp>
      <p:sp>
        <p:nvSpPr>
          <p:cNvPr id="3" name="Content Placeholder 2"/>
          <p:cNvSpPr>
            <a:spLocks noGrp="1"/>
          </p:cNvSpPr>
          <p:nvPr>
            <p:ph idx="1"/>
          </p:nvPr>
        </p:nvSpPr>
        <p:spPr/>
        <p:txBody>
          <a:bodyPr>
            <a:normAutofit fontScale="85000" lnSpcReduction="10000"/>
          </a:bodyPr>
          <a:lstStyle/>
          <a:p>
            <a:pPr marL="0" indent="0">
              <a:lnSpc>
                <a:spcPct val="80000"/>
              </a:lnSpc>
              <a:buNone/>
              <a:defRPr/>
            </a:pPr>
            <a:r>
              <a:rPr lang="en-GB" altLang="en-US" b="1" u="sng" dirty="0"/>
              <a:t>Camera</a:t>
            </a:r>
            <a:endParaRPr lang="en-GB" altLang="en-US" u="sng" dirty="0"/>
          </a:p>
          <a:p>
            <a:pPr>
              <a:lnSpc>
                <a:spcPct val="80000"/>
              </a:lnSpc>
              <a:defRPr/>
            </a:pPr>
            <a:r>
              <a:rPr lang="en-GB" altLang="en-US" dirty="0"/>
              <a:t>Camera position in relation to subject (close-up/long shot etc.)</a:t>
            </a:r>
          </a:p>
          <a:p>
            <a:pPr>
              <a:lnSpc>
                <a:spcPct val="80000"/>
              </a:lnSpc>
              <a:defRPr/>
            </a:pPr>
            <a:r>
              <a:rPr lang="en-GB" altLang="en-US" dirty="0"/>
              <a:t>Camera movement (tilt/pan/360/track)</a:t>
            </a:r>
          </a:p>
          <a:p>
            <a:pPr>
              <a:lnSpc>
                <a:spcPct val="80000"/>
              </a:lnSpc>
              <a:defRPr/>
            </a:pPr>
            <a:r>
              <a:rPr lang="en-GB" altLang="en-US" dirty="0"/>
              <a:t>Camera angle (straight/high angle/low angle/aerial)</a:t>
            </a:r>
          </a:p>
          <a:p>
            <a:pPr>
              <a:lnSpc>
                <a:spcPct val="80000"/>
              </a:lnSpc>
              <a:defRPr/>
            </a:pPr>
            <a:r>
              <a:rPr lang="en-GB" altLang="en-US" dirty="0"/>
              <a:t>Camera stability (hand held/tripod/track/</a:t>
            </a:r>
            <a:r>
              <a:rPr lang="en-GB" altLang="en-US" dirty="0" err="1"/>
              <a:t>steadicam</a:t>
            </a:r>
            <a:r>
              <a:rPr lang="en-GB" altLang="en-US" dirty="0"/>
              <a:t>)</a:t>
            </a:r>
          </a:p>
          <a:p>
            <a:pPr>
              <a:lnSpc>
                <a:spcPct val="80000"/>
              </a:lnSpc>
              <a:defRPr/>
            </a:pPr>
            <a:r>
              <a:rPr lang="en-GB" altLang="en-US" dirty="0"/>
              <a:t>Zoom in/zoom out</a:t>
            </a:r>
          </a:p>
          <a:p>
            <a:pPr>
              <a:lnSpc>
                <a:spcPct val="80000"/>
              </a:lnSpc>
              <a:defRPr/>
            </a:pPr>
            <a:endParaRPr lang="en-GB" altLang="en-US" b="1" u="sng" dirty="0"/>
          </a:p>
          <a:p>
            <a:pPr marL="0" indent="0">
              <a:lnSpc>
                <a:spcPct val="80000"/>
              </a:lnSpc>
              <a:buNone/>
              <a:defRPr/>
            </a:pPr>
            <a:r>
              <a:rPr lang="en-GB" altLang="en-US" b="1" u="sng" dirty="0"/>
              <a:t>Sound</a:t>
            </a:r>
            <a:endParaRPr lang="en-GB" altLang="en-US" u="sng" dirty="0"/>
          </a:p>
          <a:p>
            <a:pPr>
              <a:lnSpc>
                <a:spcPct val="80000"/>
              </a:lnSpc>
              <a:defRPr/>
            </a:pPr>
            <a:r>
              <a:rPr lang="en-GB" altLang="en-US" dirty="0" err="1"/>
              <a:t>Diegetic</a:t>
            </a:r>
            <a:r>
              <a:rPr lang="en-GB" altLang="en-US" dirty="0"/>
              <a:t> (in the scene: background noise/dialogue)</a:t>
            </a:r>
          </a:p>
          <a:p>
            <a:pPr>
              <a:lnSpc>
                <a:spcPct val="80000"/>
              </a:lnSpc>
              <a:defRPr/>
            </a:pPr>
            <a:r>
              <a:rPr lang="en-GB" altLang="en-US" dirty="0"/>
              <a:t>Non-</a:t>
            </a:r>
            <a:r>
              <a:rPr lang="en-GB" altLang="en-US" dirty="0" err="1"/>
              <a:t>diegetic</a:t>
            </a:r>
            <a:r>
              <a:rPr lang="en-GB" altLang="en-US" dirty="0"/>
              <a:t> (outside the scene: soundtrack music/voiceover/sound effects)</a:t>
            </a:r>
          </a:p>
        </p:txBody>
      </p:sp>
    </p:spTree>
    <p:extLst>
      <p:ext uri="{BB962C8B-B14F-4D97-AF65-F5344CB8AC3E}">
        <p14:creationId xmlns:p14="http://schemas.microsoft.com/office/powerpoint/2010/main" val="2152449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scene3d>
            <a:camera prst="orthographicFront"/>
            <a:lightRig rig="threePt" dir="t"/>
          </a:scene3d>
          <a:sp3d>
            <a:bevelT/>
          </a:sp3d>
        </p:spPr>
        <p:txBody>
          <a:bodyPr/>
          <a:lstStyle/>
          <a:p>
            <a:r>
              <a:rPr lang="en-GB" dirty="0">
                <a:solidFill>
                  <a:schemeClr val="bg1"/>
                </a:solidFill>
              </a:rPr>
              <a:t>Film Language – Technical Codes</a:t>
            </a:r>
          </a:p>
        </p:txBody>
      </p:sp>
      <p:sp>
        <p:nvSpPr>
          <p:cNvPr id="3" name="Content Placeholder 2"/>
          <p:cNvSpPr>
            <a:spLocks noGrp="1"/>
          </p:cNvSpPr>
          <p:nvPr>
            <p:ph sz="half" idx="1"/>
          </p:nvPr>
        </p:nvSpPr>
        <p:spPr/>
        <p:txBody>
          <a:bodyPr>
            <a:noAutofit/>
          </a:bodyPr>
          <a:lstStyle/>
          <a:p>
            <a:pPr marL="0" indent="0">
              <a:lnSpc>
                <a:spcPct val="80000"/>
              </a:lnSpc>
              <a:buNone/>
              <a:defRPr/>
            </a:pPr>
            <a:r>
              <a:rPr lang="en-GB" altLang="en-US" sz="2000" b="1" u="sng" dirty="0"/>
              <a:t>Editing</a:t>
            </a:r>
            <a:endParaRPr lang="en-GB" altLang="en-US" sz="2000" u="sng" dirty="0"/>
          </a:p>
          <a:p>
            <a:pPr>
              <a:lnSpc>
                <a:spcPct val="80000"/>
              </a:lnSpc>
              <a:defRPr/>
            </a:pPr>
            <a:r>
              <a:rPr lang="en-GB" altLang="en-US" sz="2000" dirty="0"/>
              <a:t>Cut</a:t>
            </a:r>
          </a:p>
          <a:p>
            <a:pPr>
              <a:lnSpc>
                <a:spcPct val="80000"/>
              </a:lnSpc>
              <a:defRPr/>
            </a:pPr>
            <a:r>
              <a:rPr lang="en-GB" altLang="en-US" sz="2000" dirty="0"/>
              <a:t>Fade</a:t>
            </a:r>
          </a:p>
          <a:p>
            <a:pPr>
              <a:lnSpc>
                <a:spcPct val="80000"/>
              </a:lnSpc>
              <a:defRPr/>
            </a:pPr>
            <a:r>
              <a:rPr lang="en-GB" altLang="en-US" sz="2000" dirty="0"/>
              <a:t>Fade to black</a:t>
            </a:r>
          </a:p>
          <a:p>
            <a:pPr>
              <a:lnSpc>
                <a:spcPct val="80000"/>
              </a:lnSpc>
              <a:defRPr/>
            </a:pPr>
            <a:r>
              <a:rPr lang="en-GB" altLang="en-US" sz="2000" dirty="0"/>
              <a:t>Dissolve</a:t>
            </a:r>
          </a:p>
          <a:p>
            <a:pPr>
              <a:lnSpc>
                <a:spcPct val="80000"/>
              </a:lnSpc>
              <a:defRPr/>
            </a:pPr>
            <a:r>
              <a:rPr lang="en-GB" altLang="en-US" sz="2000" dirty="0"/>
              <a:t>Cross dissolve</a:t>
            </a:r>
          </a:p>
          <a:p>
            <a:pPr>
              <a:lnSpc>
                <a:spcPct val="80000"/>
              </a:lnSpc>
              <a:defRPr/>
            </a:pPr>
            <a:r>
              <a:rPr lang="en-GB" altLang="en-US" sz="2000" dirty="0"/>
              <a:t>Wipe</a:t>
            </a:r>
          </a:p>
          <a:p>
            <a:pPr>
              <a:lnSpc>
                <a:spcPct val="80000"/>
              </a:lnSpc>
              <a:defRPr/>
            </a:pPr>
            <a:r>
              <a:rPr lang="en-GB" altLang="en-US" sz="2000" dirty="0"/>
              <a:t>Length of shot/cuts</a:t>
            </a:r>
          </a:p>
          <a:p>
            <a:pPr>
              <a:lnSpc>
                <a:spcPct val="80000"/>
              </a:lnSpc>
              <a:defRPr/>
            </a:pPr>
            <a:r>
              <a:rPr lang="en-GB" altLang="en-US" sz="2000" dirty="0"/>
              <a:t>Montage (set of edits that create a ‘meaning’)</a:t>
            </a:r>
            <a:endParaRPr lang="en-GB" altLang="en-US" sz="2000" b="1" dirty="0"/>
          </a:p>
          <a:p>
            <a:pPr>
              <a:lnSpc>
                <a:spcPct val="80000"/>
              </a:lnSpc>
              <a:defRPr/>
            </a:pPr>
            <a:endParaRPr lang="en-GB" altLang="en-US" sz="2000" b="1" dirty="0"/>
          </a:p>
          <a:p>
            <a:pPr marL="0" indent="0">
              <a:lnSpc>
                <a:spcPct val="80000"/>
              </a:lnSpc>
              <a:buNone/>
              <a:defRPr/>
            </a:pPr>
            <a:r>
              <a:rPr lang="en-GB" altLang="en-US" sz="2000" b="1" u="sng" dirty="0"/>
              <a:t>Framing/composition</a:t>
            </a:r>
            <a:r>
              <a:rPr lang="en-GB" altLang="en-US" sz="2000" b="1" dirty="0"/>
              <a:t> – </a:t>
            </a:r>
            <a:r>
              <a:rPr lang="en-GB" altLang="en-US" sz="2000" dirty="0"/>
              <a:t>the arrangement of the visual image</a:t>
            </a:r>
            <a:endParaRPr lang="en-GB" altLang="en-US" sz="2000" u="sng" dirty="0"/>
          </a:p>
          <a:p>
            <a:pPr>
              <a:lnSpc>
                <a:spcPct val="80000"/>
              </a:lnSpc>
              <a:defRPr/>
            </a:pPr>
            <a:endParaRPr lang="en-GB" altLang="en-US" sz="1400" u="sng" dirty="0"/>
          </a:p>
        </p:txBody>
      </p:sp>
      <p:sp>
        <p:nvSpPr>
          <p:cNvPr id="4" name="Content Placeholder 3"/>
          <p:cNvSpPr>
            <a:spLocks noGrp="1"/>
          </p:cNvSpPr>
          <p:nvPr>
            <p:ph sz="half" idx="2"/>
          </p:nvPr>
        </p:nvSpPr>
        <p:spPr/>
        <p:txBody>
          <a:bodyPr>
            <a:normAutofit lnSpcReduction="10000"/>
          </a:bodyPr>
          <a:lstStyle/>
          <a:p>
            <a:pPr marL="0" indent="0">
              <a:lnSpc>
                <a:spcPct val="80000"/>
              </a:lnSpc>
              <a:buNone/>
              <a:defRPr/>
            </a:pPr>
            <a:r>
              <a:rPr lang="en-GB" altLang="en-US" b="1" u="sng" dirty="0"/>
              <a:t>Lighting</a:t>
            </a:r>
            <a:endParaRPr lang="en-GB" altLang="en-US" u="sng" dirty="0"/>
          </a:p>
          <a:p>
            <a:pPr>
              <a:lnSpc>
                <a:spcPct val="80000"/>
              </a:lnSpc>
              <a:defRPr/>
            </a:pPr>
            <a:r>
              <a:rPr lang="en-GB" altLang="en-US" dirty="0"/>
              <a:t>High key</a:t>
            </a:r>
          </a:p>
          <a:p>
            <a:pPr>
              <a:lnSpc>
                <a:spcPct val="80000"/>
              </a:lnSpc>
              <a:defRPr/>
            </a:pPr>
            <a:r>
              <a:rPr lang="en-GB" altLang="en-US" dirty="0"/>
              <a:t>Low key</a:t>
            </a:r>
          </a:p>
          <a:p>
            <a:pPr>
              <a:lnSpc>
                <a:spcPct val="80000"/>
              </a:lnSpc>
              <a:defRPr/>
            </a:pPr>
            <a:r>
              <a:rPr lang="en-GB" altLang="en-US" dirty="0"/>
              <a:t>Colour filters</a:t>
            </a:r>
          </a:p>
          <a:p>
            <a:pPr>
              <a:lnSpc>
                <a:spcPct val="80000"/>
              </a:lnSpc>
              <a:defRPr/>
            </a:pPr>
            <a:r>
              <a:rPr lang="en-GB" altLang="en-US" dirty="0"/>
              <a:t>Use of shadow</a:t>
            </a:r>
          </a:p>
          <a:p>
            <a:pPr>
              <a:lnSpc>
                <a:spcPct val="80000"/>
              </a:lnSpc>
              <a:defRPr/>
            </a:pPr>
            <a:endParaRPr lang="en-GB" altLang="en-US" dirty="0"/>
          </a:p>
          <a:p>
            <a:pPr marL="0" indent="0">
              <a:lnSpc>
                <a:spcPct val="80000"/>
              </a:lnSpc>
              <a:buNone/>
              <a:defRPr/>
            </a:pPr>
            <a:r>
              <a:rPr lang="en-GB" altLang="en-US" b="1" u="sng" dirty="0"/>
              <a:t>Font</a:t>
            </a:r>
          </a:p>
          <a:p>
            <a:pPr>
              <a:lnSpc>
                <a:spcPct val="80000"/>
              </a:lnSpc>
              <a:defRPr/>
            </a:pPr>
            <a:r>
              <a:rPr lang="en-GB" altLang="en-US" dirty="0"/>
              <a:t>Opening credits or closing credits</a:t>
            </a:r>
          </a:p>
          <a:p>
            <a:pPr>
              <a:lnSpc>
                <a:spcPct val="80000"/>
              </a:lnSpc>
              <a:defRPr/>
            </a:pPr>
            <a:r>
              <a:rPr lang="en-GB" altLang="en-US" dirty="0"/>
              <a:t>Subtitles or chapter titles</a:t>
            </a:r>
          </a:p>
          <a:p>
            <a:endParaRPr lang="en-GB" dirty="0"/>
          </a:p>
        </p:txBody>
      </p:sp>
    </p:spTree>
    <p:extLst>
      <p:ext uri="{BB962C8B-B14F-4D97-AF65-F5344CB8AC3E}">
        <p14:creationId xmlns:p14="http://schemas.microsoft.com/office/powerpoint/2010/main" val="2152449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scene3d>
            <a:camera prst="orthographicFront"/>
            <a:lightRig rig="threePt" dir="t"/>
          </a:scene3d>
          <a:sp3d>
            <a:bevelT/>
          </a:sp3d>
        </p:spPr>
        <p:txBody>
          <a:bodyPr/>
          <a:lstStyle/>
          <a:p>
            <a:r>
              <a:rPr lang="en-GB" dirty="0">
                <a:solidFill>
                  <a:schemeClr val="bg1"/>
                </a:solidFill>
              </a:rPr>
              <a:t>Print Language – Technical Codes</a:t>
            </a:r>
          </a:p>
        </p:txBody>
      </p:sp>
      <p:sp>
        <p:nvSpPr>
          <p:cNvPr id="3" name="Content Placeholder 2"/>
          <p:cNvSpPr>
            <a:spLocks noGrp="1"/>
          </p:cNvSpPr>
          <p:nvPr>
            <p:ph sz="half" idx="1"/>
          </p:nvPr>
        </p:nvSpPr>
        <p:spPr/>
        <p:txBody>
          <a:bodyPr>
            <a:noAutofit/>
          </a:bodyPr>
          <a:lstStyle/>
          <a:p>
            <a:pPr marL="0" indent="0">
              <a:lnSpc>
                <a:spcPct val="80000"/>
              </a:lnSpc>
              <a:buNone/>
              <a:defRPr/>
            </a:pPr>
            <a:r>
              <a:rPr lang="en-GB" altLang="en-US" sz="2000" b="1" u="sng" dirty="0"/>
              <a:t>Font</a:t>
            </a:r>
            <a:endParaRPr lang="en-GB" altLang="en-US" sz="2000" u="sng" dirty="0"/>
          </a:p>
          <a:p>
            <a:pPr>
              <a:lnSpc>
                <a:spcPct val="80000"/>
              </a:lnSpc>
              <a:defRPr/>
            </a:pPr>
            <a:r>
              <a:rPr lang="en-GB" altLang="en-US" sz="2000" dirty="0"/>
              <a:t>Serif (</a:t>
            </a:r>
            <a:r>
              <a:rPr lang="en-GB" altLang="en-US" sz="2000" dirty="0">
                <a:latin typeface="Times New Roman" pitchFamily="18" charset="0"/>
                <a:cs typeface="Times New Roman" pitchFamily="18" charset="0"/>
              </a:rPr>
              <a:t>like TNR, </a:t>
            </a:r>
            <a:r>
              <a:rPr lang="en-GB" altLang="en-US" sz="2000" dirty="0">
                <a:latin typeface="Baskerville Old Face" pitchFamily="18" charset="0"/>
                <a:cs typeface="Times New Roman" pitchFamily="18" charset="0"/>
              </a:rPr>
              <a:t>Baskerville or </a:t>
            </a:r>
            <a:r>
              <a:rPr lang="en-GB" altLang="en-US" sz="2000" dirty="0">
                <a:latin typeface="Georgia" pitchFamily="18" charset="0"/>
                <a:cs typeface="Times New Roman" pitchFamily="18" charset="0"/>
              </a:rPr>
              <a:t>Georgia)</a:t>
            </a:r>
          </a:p>
          <a:p>
            <a:pPr>
              <a:lnSpc>
                <a:spcPct val="80000"/>
              </a:lnSpc>
              <a:defRPr/>
            </a:pPr>
            <a:r>
              <a:rPr lang="en-GB" altLang="en-US" sz="2000" dirty="0">
                <a:cs typeface="Times New Roman" pitchFamily="18" charset="0"/>
              </a:rPr>
              <a:t>Sans serif (like Calibri, </a:t>
            </a:r>
            <a:r>
              <a:rPr lang="en-GB" altLang="en-US" sz="2000" dirty="0">
                <a:latin typeface="Comic Sans MS" pitchFamily="66" charset="0"/>
                <a:cs typeface="Times New Roman" pitchFamily="18" charset="0"/>
              </a:rPr>
              <a:t>Comic Sans or </a:t>
            </a:r>
            <a:r>
              <a:rPr lang="en-GB" altLang="en-US" sz="2000" dirty="0">
                <a:latin typeface="Tahoma" pitchFamily="34" charset="0"/>
                <a:ea typeface="Tahoma" pitchFamily="34" charset="0"/>
                <a:cs typeface="Tahoma" pitchFamily="34" charset="0"/>
              </a:rPr>
              <a:t>Tahoma)</a:t>
            </a:r>
          </a:p>
          <a:p>
            <a:pPr>
              <a:lnSpc>
                <a:spcPct val="80000"/>
              </a:lnSpc>
              <a:defRPr/>
            </a:pPr>
            <a:r>
              <a:rPr lang="en-GB" altLang="en-US" sz="2000" dirty="0">
                <a:ea typeface="Tahoma" pitchFamily="34" charset="0"/>
                <a:cs typeface="Tahoma" pitchFamily="34" charset="0"/>
              </a:rPr>
              <a:t>Script – looks more like handwriting (</a:t>
            </a:r>
            <a:r>
              <a:rPr lang="en-GB" altLang="en-US" sz="2000" dirty="0">
                <a:latin typeface="Comic Sans MS" pitchFamily="66" charset="0"/>
                <a:ea typeface="Tahoma" pitchFamily="34" charset="0"/>
                <a:cs typeface="Tahoma" pitchFamily="34" charset="0"/>
              </a:rPr>
              <a:t>Comic Sans or </a:t>
            </a:r>
            <a:r>
              <a:rPr lang="en-GB" altLang="en-US" sz="2000" dirty="0">
                <a:latin typeface="Bradley Hand ITC" pitchFamily="66" charset="0"/>
                <a:ea typeface="Tahoma" pitchFamily="34" charset="0"/>
                <a:cs typeface="Tahoma" pitchFamily="34" charset="0"/>
              </a:rPr>
              <a:t>Bradley)</a:t>
            </a:r>
          </a:p>
          <a:p>
            <a:pPr>
              <a:lnSpc>
                <a:spcPct val="80000"/>
              </a:lnSpc>
              <a:defRPr/>
            </a:pPr>
            <a:endParaRPr lang="en-GB" altLang="en-US" sz="2000" dirty="0">
              <a:latin typeface="Bradley Hand ITC" pitchFamily="66" charset="0"/>
              <a:ea typeface="Tahoma" pitchFamily="34" charset="0"/>
              <a:cs typeface="Tahoma" pitchFamily="34" charset="0"/>
            </a:endParaRPr>
          </a:p>
          <a:p>
            <a:pPr>
              <a:lnSpc>
                <a:spcPct val="80000"/>
              </a:lnSpc>
              <a:defRPr/>
            </a:pPr>
            <a:endParaRPr lang="en-GB" altLang="en-US" sz="2000" dirty="0"/>
          </a:p>
          <a:p>
            <a:pPr marL="0" indent="0">
              <a:lnSpc>
                <a:spcPct val="80000"/>
              </a:lnSpc>
              <a:buNone/>
              <a:defRPr/>
            </a:pPr>
            <a:r>
              <a:rPr lang="en-GB" altLang="en-US" sz="2000" b="1" u="sng" dirty="0"/>
              <a:t>Adverts</a:t>
            </a:r>
          </a:p>
          <a:p>
            <a:pPr>
              <a:lnSpc>
                <a:spcPct val="80000"/>
              </a:lnSpc>
              <a:defRPr/>
            </a:pPr>
            <a:r>
              <a:rPr lang="en-GB" altLang="en-US" sz="2000" dirty="0"/>
              <a:t>Logo</a:t>
            </a:r>
          </a:p>
          <a:p>
            <a:pPr>
              <a:lnSpc>
                <a:spcPct val="80000"/>
              </a:lnSpc>
              <a:defRPr/>
            </a:pPr>
            <a:r>
              <a:rPr lang="en-GB" altLang="en-US" sz="2000" dirty="0"/>
              <a:t>Slogan</a:t>
            </a:r>
          </a:p>
          <a:p>
            <a:pPr>
              <a:lnSpc>
                <a:spcPct val="80000"/>
              </a:lnSpc>
              <a:defRPr/>
            </a:pPr>
            <a:r>
              <a:rPr lang="en-GB" altLang="en-US" sz="2000" dirty="0"/>
              <a:t>Image</a:t>
            </a:r>
          </a:p>
        </p:txBody>
      </p:sp>
      <p:sp>
        <p:nvSpPr>
          <p:cNvPr id="4" name="Content Placeholder 3"/>
          <p:cNvSpPr>
            <a:spLocks noGrp="1"/>
          </p:cNvSpPr>
          <p:nvPr>
            <p:ph sz="half" idx="2"/>
          </p:nvPr>
        </p:nvSpPr>
        <p:spPr/>
        <p:txBody>
          <a:bodyPr>
            <a:normAutofit lnSpcReduction="10000"/>
          </a:bodyPr>
          <a:lstStyle/>
          <a:p>
            <a:pPr marL="0" indent="0">
              <a:lnSpc>
                <a:spcPct val="80000"/>
              </a:lnSpc>
              <a:buNone/>
              <a:defRPr/>
            </a:pPr>
            <a:r>
              <a:rPr lang="en-GB" altLang="en-US" sz="2000" b="1" u="sng" dirty="0"/>
              <a:t>Film Posters</a:t>
            </a:r>
            <a:endParaRPr lang="en-GB" altLang="en-US" sz="2000" u="sng" dirty="0"/>
          </a:p>
          <a:p>
            <a:pPr>
              <a:lnSpc>
                <a:spcPct val="80000"/>
              </a:lnSpc>
              <a:defRPr/>
            </a:pPr>
            <a:r>
              <a:rPr lang="en-GB" altLang="en-US" sz="2000" dirty="0"/>
              <a:t>Film title</a:t>
            </a:r>
          </a:p>
          <a:p>
            <a:pPr>
              <a:lnSpc>
                <a:spcPct val="80000"/>
              </a:lnSpc>
              <a:defRPr/>
            </a:pPr>
            <a:r>
              <a:rPr lang="en-GB" altLang="en-US" sz="2000" dirty="0"/>
              <a:t>Tag line</a:t>
            </a:r>
          </a:p>
          <a:p>
            <a:pPr>
              <a:lnSpc>
                <a:spcPct val="80000"/>
              </a:lnSpc>
              <a:defRPr/>
            </a:pPr>
            <a:r>
              <a:rPr lang="en-GB" altLang="en-US" sz="2000" dirty="0"/>
              <a:t>Images</a:t>
            </a:r>
          </a:p>
          <a:p>
            <a:pPr>
              <a:lnSpc>
                <a:spcPct val="80000"/>
              </a:lnSpc>
              <a:defRPr/>
            </a:pPr>
            <a:r>
              <a:rPr lang="en-GB" altLang="en-US" sz="2000" dirty="0"/>
              <a:t>Credit block</a:t>
            </a:r>
          </a:p>
          <a:p>
            <a:pPr>
              <a:lnSpc>
                <a:spcPct val="80000"/>
              </a:lnSpc>
              <a:defRPr/>
            </a:pPr>
            <a:endParaRPr lang="en-GB" altLang="en-US" sz="2000" dirty="0"/>
          </a:p>
          <a:p>
            <a:pPr>
              <a:lnSpc>
                <a:spcPct val="80000"/>
              </a:lnSpc>
              <a:defRPr/>
            </a:pPr>
            <a:endParaRPr lang="en-GB" altLang="en-US" sz="2000" dirty="0"/>
          </a:p>
          <a:p>
            <a:pPr>
              <a:lnSpc>
                <a:spcPct val="80000"/>
              </a:lnSpc>
              <a:defRPr/>
            </a:pPr>
            <a:endParaRPr lang="en-GB" altLang="en-US" sz="2000" b="1" dirty="0"/>
          </a:p>
          <a:p>
            <a:pPr marL="0" indent="0">
              <a:lnSpc>
                <a:spcPct val="80000"/>
              </a:lnSpc>
              <a:buNone/>
              <a:defRPr/>
            </a:pPr>
            <a:r>
              <a:rPr lang="en-GB" altLang="en-US" sz="2000" b="1" u="sng" dirty="0"/>
              <a:t>Newspaper/Magazine</a:t>
            </a:r>
            <a:endParaRPr lang="en-GB" altLang="en-US" sz="2000" b="1" dirty="0"/>
          </a:p>
          <a:p>
            <a:pPr marL="457200" indent="-457200">
              <a:lnSpc>
                <a:spcPct val="80000"/>
              </a:lnSpc>
              <a:defRPr/>
            </a:pPr>
            <a:r>
              <a:rPr lang="en-GB" altLang="en-US" sz="2000" dirty="0"/>
              <a:t>Masthead</a:t>
            </a:r>
          </a:p>
          <a:p>
            <a:pPr marL="457200" indent="-457200">
              <a:lnSpc>
                <a:spcPct val="80000"/>
              </a:lnSpc>
              <a:defRPr/>
            </a:pPr>
            <a:r>
              <a:rPr lang="en-GB" altLang="en-US" sz="2000" dirty="0"/>
              <a:t>By-line</a:t>
            </a:r>
          </a:p>
          <a:p>
            <a:pPr marL="457200" indent="-457200">
              <a:lnSpc>
                <a:spcPct val="80000"/>
              </a:lnSpc>
              <a:defRPr/>
            </a:pPr>
            <a:r>
              <a:rPr lang="en-GB" altLang="en-US" sz="2000" dirty="0"/>
              <a:t>Lead story</a:t>
            </a:r>
          </a:p>
          <a:p>
            <a:pPr marL="457200" indent="-457200">
              <a:lnSpc>
                <a:spcPct val="80000"/>
              </a:lnSpc>
              <a:defRPr/>
            </a:pPr>
            <a:r>
              <a:rPr lang="en-GB" altLang="en-US" sz="2000" dirty="0"/>
              <a:t>Tag</a:t>
            </a:r>
          </a:p>
          <a:p>
            <a:pPr marL="457200" indent="-457200">
              <a:lnSpc>
                <a:spcPct val="80000"/>
              </a:lnSpc>
              <a:defRPr/>
            </a:pPr>
            <a:r>
              <a:rPr lang="en-GB" altLang="en-US" sz="2000" dirty="0"/>
              <a:t>Splash</a:t>
            </a:r>
          </a:p>
          <a:p>
            <a:pPr marL="457200" indent="-457200">
              <a:lnSpc>
                <a:spcPct val="80000"/>
              </a:lnSpc>
              <a:defRPr/>
            </a:pPr>
            <a:r>
              <a:rPr lang="en-GB" altLang="en-US" sz="2000" dirty="0"/>
              <a:t>Mug shot</a:t>
            </a:r>
          </a:p>
          <a:p>
            <a:pPr marL="457200" indent="-457200">
              <a:lnSpc>
                <a:spcPct val="80000"/>
              </a:lnSpc>
              <a:defRPr/>
            </a:pPr>
            <a:r>
              <a:rPr lang="en-GB" altLang="en-US" sz="2000" dirty="0"/>
              <a:t>Puff</a:t>
            </a:r>
          </a:p>
          <a:p>
            <a:pPr>
              <a:lnSpc>
                <a:spcPct val="80000"/>
              </a:lnSpc>
              <a:defRPr/>
            </a:pPr>
            <a:endParaRPr lang="en-GB" altLang="en-US" sz="1400" u="sng" dirty="0"/>
          </a:p>
          <a:p>
            <a:pPr>
              <a:lnSpc>
                <a:spcPct val="80000"/>
              </a:lnSpc>
              <a:defRPr/>
            </a:pPr>
            <a:endParaRPr lang="en-GB" altLang="en-US" sz="2000" dirty="0"/>
          </a:p>
          <a:p>
            <a:endParaRPr lang="en-GB" dirty="0"/>
          </a:p>
        </p:txBody>
      </p:sp>
    </p:spTree>
    <p:extLst>
      <p:ext uri="{BB962C8B-B14F-4D97-AF65-F5344CB8AC3E}">
        <p14:creationId xmlns:p14="http://schemas.microsoft.com/office/powerpoint/2010/main" val="21524495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scene3d>
            <a:camera prst="orthographicFront"/>
            <a:lightRig rig="threePt" dir="t"/>
          </a:scene3d>
          <a:sp3d>
            <a:bevelT/>
          </a:sp3d>
        </p:spPr>
        <p:txBody>
          <a:bodyPr/>
          <a:lstStyle/>
          <a:p>
            <a:r>
              <a:rPr lang="en-GB" dirty="0">
                <a:solidFill>
                  <a:schemeClr val="bg1"/>
                </a:solidFill>
              </a:rPr>
              <a:t>Language</a:t>
            </a:r>
          </a:p>
        </p:txBody>
      </p:sp>
      <p:sp>
        <p:nvSpPr>
          <p:cNvPr id="3" name="Content Placeholder 2"/>
          <p:cNvSpPr>
            <a:spLocks noGrp="1"/>
          </p:cNvSpPr>
          <p:nvPr>
            <p:ph idx="1"/>
          </p:nvPr>
        </p:nvSpPr>
        <p:spPr/>
        <p:txBody>
          <a:bodyPr>
            <a:normAutofit lnSpcReduction="10000"/>
          </a:bodyPr>
          <a:lstStyle/>
          <a:p>
            <a:pPr marL="0" indent="0" algn="ctr">
              <a:buNone/>
            </a:pPr>
            <a:r>
              <a:rPr lang="en-GB" b="1" dirty="0" smtClean="0">
                <a:solidFill>
                  <a:srgbClr val="FF0000"/>
                </a:solidFill>
              </a:rPr>
              <a:t>COPY THIS DOWN</a:t>
            </a:r>
          </a:p>
          <a:p>
            <a:pPr marL="0" indent="0">
              <a:buNone/>
            </a:pPr>
            <a:r>
              <a:rPr lang="en-GB" b="1" u="sng" dirty="0" smtClean="0"/>
              <a:t>Denotation </a:t>
            </a:r>
            <a:r>
              <a:rPr lang="en-GB" b="1" u="sng" dirty="0"/>
              <a:t>and Connotation</a:t>
            </a:r>
          </a:p>
          <a:p>
            <a:pPr marL="0" indent="0">
              <a:buNone/>
            </a:pPr>
            <a:r>
              <a:rPr lang="en-GB" dirty="0"/>
              <a:t>The </a:t>
            </a:r>
            <a:r>
              <a:rPr lang="en-GB" b="1" dirty="0"/>
              <a:t>denotation</a:t>
            </a:r>
            <a:r>
              <a:rPr lang="en-GB" dirty="0"/>
              <a:t> of a </a:t>
            </a:r>
            <a:r>
              <a:rPr lang="en-GB" b="1" dirty="0"/>
              <a:t>sign</a:t>
            </a:r>
            <a:r>
              <a:rPr lang="en-GB" dirty="0"/>
              <a:t> is the description or definition of it e.g. Jeans as part of someone’s costume.</a:t>
            </a:r>
          </a:p>
          <a:p>
            <a:pPr marL="0" indent="0">
              <a:buNone/>
            </a:pPr>
            <a:endParaRPr lang="en-GB" dirty="0"/>
          </a:p>
          <a:p>
            <a:pPr marL="0" indent="0">
              <a:buNone/>
            </a:pPr>
            <a:r>
              <a:rPr lang="en-GB" dirty="0"/>
              <a:t>The </a:t>
            </a:r>
            <a:r>
              <a:rPr lang="en-GB" b="1" dirty="0"/>
              <a:t>connotation</a:t>
            </a:r>
            <a:r>
              <a:rPr lang="en-GB" dirty="0"/>
              <a:t> of a </a:t>
            </a:r>
            <a:r>
              <a:rPr lang="en-GB" b="1" dirty="0"/>
              <a:t>sign</a:t>
            </a:r>
            <a:r>
              <a:rPr lang="en-GB" dirty="0"/>
              <a:t> is the associated meaning e.g. Someone wearing jeans suggests informality.</a:t>
            </a:r>
          </a:p>
        </p:txBody>
      </p:sp>
    </p:spTree>
    <p:extLst>
      <p:ext uri="{BB962C8B-B14F-4D97-AF65-F5344CB8AC3E}">
        <p14:creationId xmlns:p14="http://schemas.microsoft.com/office/powerpoint/2010/main" val="21524495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scene3d>
            <a:camera prst="orthographicFront"/>
            <a:lightRig rig="threePt" dir="t"/>
          </a:scene3d>
          <a:sp3d>
            <a:bevelT/>
          </a:sp3d>
        </p:spPr>
        <p:txBody>
          <a:bodyPr/>
          <a:lstStyle/>
          <a:p>
            <a:r>
              <a:rPr lang="en-GB" dirty="0">
                <a:solidFill>
                  <a:schemeClr val="bg1"/>
                </a:solidFill>
              </a:rPr>
              <a:t>Language</a:t>
            </a:r>
          </a:p>
        </p:txBody>
      </p:sp>
      <p:sp>
        <p:nvSpPr>
          <p:cNvPr id="3" name="Content Placeholder 2"/>
          <p:cNvSpPr>
            <a:spLocks noGrp="1"/>
          </p:cNvSpPr>
          <p:nvPr>
            <p:ph idx="1"/>
          </p:nvPr>
        </p:nvSpPr>
        <p:spPr>
          <a:xfrm>
            <a:off x="0" y="1417638"/>
            <a:ext cx="9144000" cy="5440362"/>
          </a:xfrm>
        </p:spPr>
        <p:txBody>
          <a:bodyPr>
            <a:normAutofit fontScale="70000" lnSpcReduction="20000"/>
          </a:bodyPr>
          <a:lstStyle/>
          <a:p>
            <a:pPr marL="0" indent="0" algn="ctr">
              <a:buNone/>
            </a:pPr>
            <a:r>
              <a:rPr lang="en-GB" b="1" dirty="0" smtClean="0">
                <a:solidFill>
                  <a:srgbClr val="FF0000"/>
                </a:solidFill>
              </a:rPr>
              <a:t>COPY THIS DOWN</a:t>
            </a:r>
          </a:p>
          <a:p>
            <a:pPr marL="0" indent="0">
              <a:buNone/>
            </a:pPr>
            <a:r>
              <a:rPr lang="en-GB" b="1" u="sng" dirty="0" smtClean="0"/>
              <a:t>Cultural </a:t>
            </a:r>
            <a:r>
              <a:rPr lang="en-GB" b="1" u="sng" dirty="0"/>
              <a:t>Codes</a:t>
            </a:r>
            <a:endParaRPr lang="en-GB" dirty="0"/>
          </a:p>
          <a:p>
            <a:pPr marL="0" indent="0">
              <a:buNone/>
            </a:pPr>
            <a:r>
              <a:rPr lang="en-GB" altLang="en-US" dirty="0"/>
              <a:t>This is how we use characters, settings, props, slogans, costume, symbol, colour, dialogue, sounds (</a:t>
            </a:r>
            <a:r>
              <a:rPr lang="en-GB" altLang="en-US" b="1" dirty="0"/>
              <a:t>diegetic and non-diegetic</a:t>
            </a:r>
            <a:r>
              <a:rPr lang="en-GB" altLang="en-US" dirty="0"/>
              <a:t>) to represent a shared </a:t>
            </a:r>
            <a:r>
              <a:rPr lang="en-GB" altLang="en-US" dirty="0" smtClean="0"/>
              <a:t>culture.</a:t>
            </a:r>
          </a:p>
          <a:p>
            <a:pPr marL="0" indent="0">
              <a:buNone/>
            </a:pPr>
            <a:endParaRPr lang="en-GB" altLang="en-US" dirty="0"/>
          </a:p>
          <a:p>
            <a:pPr marL="0" indent="0">
              <a:buNone/>
            </a:pPr>
            <a:r>
              <a:rPr lang="en-GB" i="1" dirty="0" smtClean="0"/>
              <a:t>e.g</a:t>
            </a:r>
            <a:r>
              <a:rPr lang="en-GB" i="1" dirty="0"/>
              <a:t>.</a:t>
            </a:r>
            <a:r>
              <a:rPr lang="en-GB" dirty="0"/>
              <a:t> The common image of young black Americans in </a:t>
            </a:r>
            <a:r>
              <a:rPr lang="en-GB" b="1" i="1" dirty="0" err="1">
                <a:hlinkClick r:id="rId2"/>
              </a:rPr>
              <a:t>Boyz</a:t>
            </a:r>
            <a:r>
              <a:rPr lang="en-GB" b="1" i="1" dirty="0">
                <a:hlinkClick r:id="rId2"/>
              </a:rPr>
              <a:t> in the Hood </a:t>
            </a:r>
            <a:r>
              <a:rPr lang="en-GB" i="1" dirty="0"/>
              <a:t>(1991)</a:t>
            </a:r>
            <a:r>
              <a:rPr lang="en-GB" dirty="0"/>
              <a:t> is coded by images of sporting or musical activity, gang-culture, drinking 40oz beer bottles and the sound of rap and hip hop</a:t>
            </a:r>
            <a:r>
              <a:rPr lang="en-GB" dirty="0" smtClean="0"/>
              <a:t>.</a:t>
            </a:r>
          </a:p>
          <a:p>
            <a:pPr marL="0" indent="0">
              <a:buNone/>
            </a:pPr>
            <a:endParaRPr lang="en-GB" dirty="0"/>
          </a:p>
          <a:p>
            <a:pPr marL="0" indent="0">
              <a:buNone/>
            </a:pPr>
            <a:r>
              <a:rPr lang="en-GB" altLang="en-US" dirty="0" smtClean="0"/>
              <a:t>e.g</a:t>
            </a:r>
            <a:r>
              <a:rPr lang="en-GB" altLang="en-US" dirty="0"/>
              <a:t>. </a:t>
            </a:r>
            <a:r>
              <a:rPr lang="en-GB" altLang="en-US" b="1" i="1" dirty="0" smtClean="0">
                <a:solidFill>
                  <a:srgbClr val="7030A0"/>
                </a:solidFill>
                <a:hlinkClick r:id="rId3"/>
              </a:rPr>
              <a:t>Mean Girls </a:t>
            </a:r>
            <a:r>
              <a:rPr lang="en-GB" altLang="en-US" dirty="0" smtClean="0"/>
              <a:t>– in this film, common teenage stereotypes are explored. </a:t>
            </a:r>
          </a:p>
          <a:p>
            <a:pPr marL="0" indent="0">
              <a:buNone/>
            </a:pPr>
            <a:r>
              <a:rPr lang="en-GB" altLang="en-US" b="1" u="sng" dirty="0" smtClean="0"/>
              <a:t>Task</a:t>
            </a:r>
          </a:p>
          <a:p>
            <a:r>
              <a:rPr lang="en-GB" altLang="en-US" dirty="0" smtClean="0"/>
              <a:t>What cultural codes do you see in this trailer, and what meaning do they convey?</a:t>
            </a:r>
            <a:endParaRPr lang="en-GB" i="1" dirty="0" smtClean="0"/>
          </a:p>
          <a:p>
            <a:r>
              <a:rPr lang="en-GB" altLang="en-US" dirty="0" smtClean="0"/>
              <a:t>You should be able to identify and create </a:t>
            </a:r>
            <a:r>
              <a:rPr lang="en-GB" altLang="en-US" b="1" u="sng" dirty="0" smtClean="0"/>
              <a:t>denotations</a:t>
            </a:r>
            <a:r>
              <a:rPr lang="en-GB" altLang="en-US" dirty="0" smtClean="0"/>
              <a:t> and </a:t>
            </a:r>
            <a:r>
              <a:rPr lang="en-GB" altLang="en-US" b="1" u="sng" dirty="0" smtClean="0"/>
              <a:t>connotations</a:t>
            </a:r>
            <a:r>
              <a:rPr lang="en-GB" altLang="en-US" dirty="0" smtClean="0"/>
              <a:t> of these codes as appropriate to your text and genre. </a:t>
            </a:r>
            <a:endParaRPr lang="en-GB" altLang="en-US" dirty="0"/>
          </a:p>
        </p:txBody>
      </p:sp>
    </p:spTree>
    <p:extLst>
      <p:ext uri="{BB962C8B-B14F-4D97-AF65-F5344CB8AC3E}">
        <p14:creationId xmlns:p14="http://schemas.microsoft.com/office/powerpoint/2010/main" val="21524495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scene3d>
            <a:camera prst="orthographicFront"/>
            <a:lightRig rig="threePt" dir="t"/>
          </a:scene3d>
          <a:sp3d>
            <a:bevelT/>
          </a:sp3d>
        </p:spPr>
        <p:txBody>
          <a:bodyPr/>
          <a:lstStyle/>
          <a:p>
            <a:r>
              <a:rPr lang="en-GB" dirty="0">
                <a:solidFill>
                  <a:schemeClr val="bg1"/>
                </a:solidFill>
              </a:rPr>
              <a:t>Language</a:t>
            </a:r>
          </a:p>
        </p:txBody>
      </p:sp>
      <p:sp>
        <p:nvSpPr>
          <p:cNvPr id="3" name="Content Placeholder 2"/>
          <p:cNvSpPr>
            <a:spLocks noGrp="1"/>
          </p:cNvSpPr>
          <p:nvPr>
            <p:ph idx="1"/>
          </p:nvPr>
        </p:nvSpPr>
        <p:spPr/>
        <p:txBody>
          <a:bodyPr>
            <a:normAutofit fontScale="77500" lnSpcReduction="20000"/>
          </a:bodyPr>
          <a:lstStyle/>
          <a:p>
            <a:pPr marL="0" indent="0" algn="ctr">
              <a:buNone/>
            </a:pPr>
            <a:r>
              <a:rPr lang="en-GB" b="1" dirty="0">
                <a:solidFill>
                  <a:srgbClr val="FF0000"/>
                </a:solidFill>
              </a:rPr>
              <a:t>COPY THIS </a:t>
            </a:r>
            <a:r>
              <a:rPr lang="en-GB" b="1" dirty="0" smtClean="0">
                <a:solidFill>
                  <a:srgbClr val="FF0000"/>
                </a:solidFill>
              </a:rPr>
              <a:t>DOWN</a:t>
            </a:r>
            <a:endParaRPr lang="en-GB" b="1" dirty="0" smtClean="0"/>
          </a:p>
          <a:p>
            <a:pPr marL="0" indent="0">
              <a:buNone/>
            </a:pPr>
            <a:r>
              <a:rPr lang="en-GB" b="1" dirty="0" smtClean="0"/>
              <a:t>Motivation</a:t>
            </a:r>
            <a:r>
              <a:rPr lang="en-GB" dirty="0" smtClean="0"/>
              <a:t> </a:t>
            </a:r>
            <a:r>
              <a:rPr lang="en-GB" dirty="0"/>
              <a:t>– the reason a sign has been included e.g. To move the story along, to help the audience understand, to engage the audience etc.</a:t>
            </a:r>
          </a:p>
          <a:p>
            <a:pPr marL="0" indent="0">
              <a:buNone/>
            </a:pPr>
            <a:endParaRPr lang="en-GB" b="1" dirty="0"/>
          </a:p>
          <a:p>
            <a:pPr marL="0" indent="0">
              <a:buNone/>
            </a:pPr>
            <a:r>
              <a:rPr lang="en-GB" b="1" dirty="0" err="1"/>
              <a:t>Polysemy</a:t>
            </a:r>
            <a:r>
              <a:rPr lang="en-GB" dirty="0"/>
              <a:t> – the idea that signs can have more than one possible meaning or reading </a:t>
            </a:r>
            <a:r>
              <a:rPr lang="en-GB" i="1" dirty="0"/>
              <a:t>e.g. A photograph in a newspaper will be ambiguous without a headline</a:t>
            </a:r>
          </a:p>
          <a:p>
            <a:pPr marL="0" indent="0">
              <a:buNone/>
            </a:pPr>
            <a:endParaRPr lang="en-GB" b="1" i="1" dirty="0"/>
          </a:p>
          <a:p>
            <a:pPr marL="0" indent="0">
              <a:buNone/>
            </a:pPr>
            <a:r>
              <a:rPr lang="en-GB" b="1" dirty="0"/>
              <a:t>Anchorage</a:t>
            </a:r>
            <a:r>
              <a:rPr lang="en-GB" dirty="0"/>
              <a:t> – the narrowing down the </a:t>
            </a:r>
            <a:r>
              <a:rPr lang="en-GB" dirty="0" err="1"/>
              <a:t>polysemy</a:t>
            </a:r>
            <a:r>
              <a:rPr lang="en-GB" dirty="0"/>
              <a:t> of a text by combining </a:t>
            </a:r>
            <a:r>
              <a:rPr lang="en-GB" b="1" dirty="0"/>
              <a:t>signs</a:t>
            </a:r>
            <a:r>
              <a:rPr lang="en-GB" dirty="0"/>
              <a:t> to create the </a:t>
            </a:r>
            <a:r>
              <a:rPr lang="en-GB" b="1" u="sng" dirty="0"/>
              <a:t>preferred reading</a:t>
            </a:r>
            <a:r>
              <a:rPr lang="en-GB" dirty="0"/>
              <a:t> </a:t>
            </a:r>
            <a:r>
              <a:rPr lang="en-GB" i="1" dirty="0"/>
              <a:t>e.g. The caption under a photo fixes the meaning and removes the ambiguity.</a:t>
            </a:r>
            <a:endParaRPr lang="en-GB" b="1" dirty="0"/>
          </a:p>
        </p:txBody>
      </p:sp>
    </p:spTree>
    <p:extLst>
      <p:ext uri="{BB962C8B-B14F-4D97-AF65-F5344CB8AC3E}">
        <p14:creationId xmlns:p14="http://schemas.microsoft.com/office/powerpoint/2010/main" val="21524495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GB"/>
          </a:p>
        </p:txBody>
      </p:sp>
      <p:pic>
        <p:nvPicPr>
          <p:cNvPr id="6"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7707"/>
            <a:ext cx="42116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1638" y="-37707"/>
            <a:ext cx="4932362" cy="402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11638" y="5229225"/>
            <a:ext cx="4937125"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txBox="1">
            <a:spLocks/>
          </p:cNvSpPr>
          <p:nvPr/>
        </p:nvSpPr>
        <p:spPr bwMode="auto">
          <a:xfrm>
            <a:off x="4211638" y="4014822"/>
            <a:ext cx="4932362"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FontTx/>
              <a:buNone/>
            </a:pPr>
            <a:r>
              <a:rPr lang="en-US" altLang="en-US" sz="2300" b="1" u="sng" dirty="0" smtClean="0">
                <a:solidFill>
                  <a:srgbClr val="000000"/>
                </a:solidFill>
              </a:rPr>
              <a:t>Task </a:t>
            </a:r>
          </a:p>
          <a:p>
            <a:pPr algn="ctr" fontAlgn="base">
              <a:spcBef>
                <a:spcPct val="0"/>
              </a:spcBef>
              <a:spcAft>
                <a:spcPct val="0"/>
              </a:spcAft>
              <a:buFontTx/>
              <a:buNone/>
            </a:pPr>
            <a:r>
              <a:rPr lang="en-US" altLang="en-US" sz="2100" dirty="0">
                <a:solidFill>
                  <a:srgbClr val="000000"/>
                </a:solidFill>
              </a:rPr>
              <a:t>W</a:t>
            </a:r>
            <a:r>
              <a:rPr lang="en-US" altLang="en-US" sz="2100" dirty="0" smtClean="0">
                <a:solidFill>
                  <a:srgbClr val="000000"/>
                </a:solidFill>
              </a:rPr>
              <a:t>ithout </a:t>
            </a:r>
            <a:r>
              <a:rPr lang="en-US" altLang="en-US" sz="2100" dirty="0">
                <a:solidFill>
                  <a:srgbClr val="000000"/>
                </a:solidFill>
              </a:rPr>
              <a:t>captions or anchorage for these </a:t>
            </a:r>
            <a:r>
              <a:rPr lang="en-US" altLang="en-US" sz="2100" dirty="0" smtClean="0">
                <a:solidFill>
                  <a:srgbClr val="000000"/>
                </a:solidFill>
              </a:rPr>
              <a:t>images, </a:t>
            </a:r>
            <a:r>
              <a:rPr lang="en-US" altLang="en-US" sz="2100" dirty="0">
                <a:solidFill>
                  <a:srgbClr val="000000"/>
                </a:solidFill>
              </a:rPr>
              <a:t>how do you interpret them?</a:t>
            </a:r>
          </a:p>
        </p:txBody>
      </p:sp>
    </p:spTree>
    <p:extLst>
      <p:ext uri="{BB962C8B-B14F-4D97-AF65-F5344CB8AC3E}">
        <p14:creationId xmlns:p14="http://schemas.microsoft.com/office/powerpoint/2010/main" val="21524495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763"/>
            <a:ext cx="91440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95854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30725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scene3d>
            <a:camera prst="orthographicFront"/>
            <a:lightRig rig="threePt" dir="t"/>
          </a:scene3d>
          <a:sp3d>
            <a:bevelT/>
          </a:sp3d>
        </p:spPr>
        <p:txBody>
          <a:bodyPr/>
          <a:lstStyle/>
          <a:p>
            <a:r>
              <a:rPr lang="en-GB" dirty="0">
                <a:solidFill>
                  <a:schemeClr val="bg1"/>
                </a:solidFill>
              </a:rPr>
              <a:t>Language</a:t>
            </a:r>
          </a:p>
        </p:txBody>
      </p:sp>
      <p:sp>
        <p:nvSpPr>
          <p:cNvPr id="3" name="Content Placeholder 2"/>
          <p:cNvSpPr>
            <a:spLocks noGrp="1"/>
          </p:cNvSpPr>
          <p:nvPr>
            <p:ph idx="1"/>
          </p:nvPr>
        </p:nvSpPr>
        <p:spPr/>
        <p:txBody>
          <a:bodyPr>
            <a:normAutofit lnSpcReduction="10000"/>
          </a:bodyPr>
          <a:lstStyle/>
          <a:p>
            <a:pPr marL="0" indent="0" algn="ctr">
              <a:buNone/>
            </a:pPr>
            <a:r>
              <a:rPr lang="en-GB" sz="2800" b="1" dirty="0" smtClean="0">
                <a:solidFill>
                  <a:srgbClr val="FF0000"/>
                </a:solidFill>
              </a:rPr>
              <a:t>COPY THIS DOWN</a:t>
            </a:r>
          </a:p>
          <a:p>
            <a:pPr marL="0" indent="0">
              <a:buNone/>
            </a:pPr>
            <a:r>
              <a:rPr lang="en-GB" b="1" u="sng" dirty="0" smtClean="0"/>
              <a:t>Polysemy </a:t>
            </a:r>
            <a:r>
              <a:rPr lang="en-GB" b="1" u="sng" dirty="0"/>
              <a:t>and Anchorage</a:t>
            </a:r>
            <a:r>
              <a:rPr lang="en-GB" u="sng" dirty="0"/>
              <a:t> </a:t>
            </a:r>
          </a:p>
          <a:p>
            <a:pPr marL="0" indent="0">
              <a:buNone/>
            </a:pPr>
            <a:r>
              <a:rPr lang="en-GB" dirty="0"/>
              <a:t>Without the </a:t>
            </a:r>
            <a:r>
              <a:rPr lang="en-GB" b="1" dirty="0"/>
              <a:t>anchorage</a:t>
            </a:r>
            <a:r>
              <a:rPr lang="en-GB" dirty="0"/>
              <a:t> these images could be interpreted in many ways. They are </a:t>
            </a:r>
            <a:r>
              <a:rPr lang="en-GB" b="1" u="sng" dirty="0" err="1"/>
              <a:t>polysemic</a:t>
            </a:r>
            <a:r>
              <a:rPr lang="en-GB" dirty="0"/>
              <a:t>.</a:t>
            </a:r>
          </a:p>
          <a:p>
            <a:pPr marL="0" indent="0">
              <a:buNone/>
            </a:pPr>
            <a:endParaRPr lang="en-GB" b="1" u="sng" dirty="0"/>
          </a:p>
          <a:p>
            <a:pPr marL="0" indent="0">
              <a:buNone/>
            </a:pPr>
            <a:r>
              <a:rPr lang="en-GB" dirty="0"/>
              <a:t>The text (signs) are required to </a:t>
            </a:r>
            <a:r>
              <a:rPr lang="en-GB" b="1" u="sng" dirty="0"/>
              <a:t>anchor</a:t>
            </a:r>
            <a:r>
              <a:rPr lang="en-GB" dirty="0"/>
              <a:t> the meaning so the audience take the </a:t>
            </a:r>
            <a:r>
              <a:rPr lang="en-GB" b="1" u="sng" dirty="0"/>
              <a:t>preferred reading</a:t>
            </a:r>
            <a:r>
              <a:rPr lang="en-GB" dirty="0"/>
              <a:t> of the text (the one the </a:t>
            </a:r>
            <a:r>
              <a:rPr lang="en-GB" b="1" dirty="0"/>
              <a:t>institutions</a:t>
            </a:r>
            <a:r>
              <a:rPr lang="en-GB" dirty="0"/>
              <a:t> wanted them to </a:t>
            </a:r>
            <a:r>
              <a:rPr lang="en-GB" dirty="0" smtClean="0"/>
              <a:t>make</a:t>
            </a:r>
            <a:r>
              <a:rPr lang="en-GB" dirty="0"/>
              <a:t>).</a:t>
            </a:r>
          </a:p>
        </p:txBody>
      </p:sp>
    </p:spTree>
    <p:extLst>
      <p:ext uri="{BB962C8B-B14F-4D97-AF65-F5344CB8AC3E}">
        <p14:creationId xmlns:p14="http://schemas.microsoft.com/office/powerpoint/2010/main" val="21524495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scene3d>
            <a:camera prst="orthographicFront"/>
            <a:lightRig rig="threePt" dir="t"/>
          </a:scene3d>
          <a:sp3d>
            <a:bevelT/>
          </a:sp3d>
        </p:spPr>
        <p:txBody>
          <a:bodyPr/>
          <a:lstStyle/>
          <a:p>
            <a:r>
              <a:rPr lang="en-GB" dirty="0">
                <a:solidFill>
                  <a:schemeClr val="bg1"/>
                </a:solidFill>
              </a:rPr>
              <a:t>Language</a:t>
            </a:r>
          </a:p>
        </p:txBody>
      </p:sp>
      <p:sp>
        <p:nvSpPr>
          <p:cNvPr id="3" name="Content Placeholder 2"/>
          <p:cNvSpPr>
            <a:spLocks noGrp="1"/>
          </p:cNvSpPr>
          <p:nvPr>
            <p:ph idx="1"/>
          </p:nvPr>
        </p:nvSpPr>
        <p:spPr>
          <a:xfrm>
            <a:off x="457200" y="1600200"/>
            <a:ext cx="8229600" cy="4953000"/>
          </a:xfrm>
        </p:spPr>
        <p:txBody>
          <a:bodyPr>
            <a:normAutofit lnSpcReduction="10000"/>
          </a:bodyPr>
          <a:lstStyle/>
          <a:p>
            <a:pPr lvl="0" eaLnBrk="0" fontAlgn="base" hangingPunct="0">
              <a:lnSpc>
                <a:spcPct val="80000"/>
              </a:lnSpc>
              <a:spcAft>
                <a:spcPct val="0"/>
              </a:spcAft>
              <a:buFontTx/>
              <a:buChar char="•"/>
              <a:defRPr/>
            </a:pPr>
            <a:r>
              <a:rPr lang="en-GB" altLang="en-US" sz="2200" b="1" u="sng" dirty="0">
                <a:solidFill>
                  <a:srgbClr val="000000"/>
                </a:solidFill>
                <a:ea typeface="MS PGothic" pitchFamily="34" charset="-128"/>
              </a:rPr>
              <a:t>C</a:t>
            </a:r>
            <a:r>
              <a:rPr lang="en-GB" altLang="en-US" sz="2200" b="1" u="sng" dirty="0" smtClean="0">
                <a:solidFill>
                  <a:srgbClr val="000000"/>
                </a:solidFill>
                <a:ea typeface="MS PGothic" pitchFamily="34" charset="-128"/>
              </a:rPr>
              <a:t>onventions</a:t>
            </a:r>
            <a:r>
              <a:rPr lang="en-GB" altLang="en-US" sz="2200" dirty="0">
                <a:solidFill>
                  <a:srgbClr val="000000"/>
                </a:solidFill>
                <a:ea typeface="MS PGothic" pitchFamily="34" charset="-128"/>
              </a:rPr>
              <a:t>: established ways of treating genre, codes, narrative or </a:t>
            </a:r>
            <a:r>
              <a:rPr lang="en-GB" altLang="en-US" sz="2200" dirty="0" smtClean="0">
                <a:solidFill>
                  <a:srgbClr val="000000"/>
                </a:solidFill>
                <a:ea typeface="MS PGothic" pitchFamily="34" charset="-128"/>
              </a:rPr>
              <a:t>representations.</a:t>
            </a:r>
          </a:p>
          <a:p>
            <a:pPr marL="0" lvl="0" indent="0" eaLnBrk="0" fontAlgn="base" hangingPunct="0">
              <a:lnSpc>
                <a:spcPct val="80000"/>
              </a:lnSpc>
              <a:spcAft>
                <a:spcPct val="0"/>
              </a:spcAft>
              <a:buNone/>
              <a:defRPr/>
            </a:pPr>
            <a:r>
              <a:rPr lang="en-GB" altLang="en-US" sz="2200" i="1" dirty="0" smtClean="0">
                <a:solidFill>
                  <a:srgbClr val="000000"/>
                </a:solidFill>
                <a:ea typeface="MS PGothic" pitchFamily="34" charset="-128"/>
              </a:rPr>
              <a:t>e.g</a:t>
            </a:r>
            <a:r>
              <a:rPr lang="en-GB" altLang="en-US" sz="2200" i="1" dirty="0">
                <a:solidFill>
                  <a:srgbClr val="000000"/>
                </a:solidFill>
                <a:ea typeface="MS PGothic" pitchFamily="34" charset="-128"/>
              </a:rPr>
              <a:t>. interviews, voice-overs, talking heads, </a:t>
            </a:r>
            <a:r>
              <a:rPr lang="en-GB" altLang="en-US" sz="2200" i="1" dirty="0" err="1">
                <a:solidFill>
                  <a:srgbClr val="000000"/>
                </a:solidFill>
                <a:ea typeface="MS PGothic" pitchFamily="34" charset="-128"/>
              </a:rPr>
              <a:t>vox</a:t>
            </a:r>
            <a:r>
              <a:rPr lang="en-GB" altLang="en-US" sz="2200" i="1" dirty="0">
                <a:solidFill>
                  <a:srgbClr val="000000"/>
                </a:solidFill>
                <a:ea typeface="MS PGothic" pitchFamily="34" charset="-128"/>
              </a:rPr>
              <a:t> pops (voice of the public) are conventions of documentary and news; low-key lighting and sinister music are conventions of horror films such as </a:t>
            </a:r>
            <a:r>
              <a:rPr lang="en-GB" altLang="en-US" sz="2200" i="1" dirty="0">
                <a:solidFill>
                  <a:srgbClr val="000000"/>
                </a:solidFill>
                <a:ea typeface="MS PGothic" pitchFamily="34" charset="-128"/>
                <a:hlinkClick r:id="rId2"/>
              </a:rPr>
              <a:t>Halloween</a:t>
            </a:r>
            <a:endParaRPr lang="en-GB" altLang="en-US" sz="2200" i="1" dirty="0">
              <a:solidFill>
                <a:srgbClr val="000000"/>
              </a:solidFill>
              <a:ea typeface="MS PGothic" pitchFamily="34" charset="-128"/>
            </a:endParaRPr>
          </a:p>
          <a:p>
            <a:pPr lvl="0" eaLnBrk="0" fontAlgn="base" hangingPunct="0">
              <a:lnSpc>
                <a:spcPct val="80000"/>
              </a:lnSpc>
              <a:spcAft>
                <a:spcPct val="0"/>
              </a:spcAft>
              <a:buFontTx/>
              <a:buChar char="•"/>
              <a:defRPr/>
            </a:pPr>
            <a:endParaRPr lang="en-GB" altLang="en-US" sz="2200" b="1" u="sng" dirty="0">
              <a:solidFill>
                <a:srgbClr val="000000"/>
              </a:solidFill>
              <a:ea typeface="MS PGothic" pitchFamily="34" charset="-128"/>
            </a:endParaRPr>
          </a:p>
          <a:p>
            <a:pPr lvl="0" eaLnBrk="0" fontAlgn="base" hangingPunct="0">
              <a:lnSpc>
                <a:spcPct val="80000"/>
              </a:lnSpc>
              <a:spcAft>
                <a:spcPct val="0"/>
              </a:spcAft>
              <a:buFontTx/>
              <a:buChar char="•"/>
              <a:defRPr/>
            </a:pPr>
            <a:r>
              <a:rPr lang="en-GB" altLang="en-US" sz="2200" b="1" u="sng" dirty="0">
                <a:solidFill>
                  <a:srgbClr val="000000"/>
                </a:solidFill>
                <a:ea typeface="MS PGothic" pitchFamily="34" charset="-128"/>
              </a:rPr>
              <a:t>I</a:t>
            </a:r>
            <a:r>
              <a:rPr lang="en-GB" altLang="en-US" sz="2200" b="1" u="sng" dirty="0" smtClean="0">
                <a:solidFill>
                  <a:srgbClr val="000000"/>
                </a:solidFill>
                <a:ea typeface="MS PGothic" pitchFamily="34" charset="-128"/>
              </a:rPr>
              <a:t>deology</a:t>
            </a:r>
            <a:r>
              <a:rPr lang="en-GB" altLang="en-US" sz="2200" b="1" dirty="0">
                <a:solidFill>
                  <a:srgbClr val="000000"/>
                </a:solidFill>
                <a:ea typeface="MS PGothic" pitchFamily="34" charset="-128"/>
              </a:rPr>
              <a:t>: </a:t>
            </a:r>
            <a:r>
              <a:rPr lang="en-GB" sz="2200" dirty="0">
                <a:solidFill>
                  <a:srgbClr val="000000"/>
                </a:solidFill>
              </a:rPr>
              <a:t>This is a complex concept - in its basic form it is a set of ideas or beliefs which are held to be acceptable by the creators of a media </a:t>
            </a:r>
            <a:r>
              <a:rPr lang="en-GB" sz="2200" dirty="0" smtClean="0">
                <a:solidFill>
                  <a:srgbClr val="000000"/>
                </a:solidFill>
              </a:rPr>
              <a:t>text.</a:t>
            </a:r>
          </a:p>
          <a:p>
            <a:pPr marL="0" lvl="0" indent="0" eaLnBrk="0" fontAlgn="base" hangingPunct="0">
              <a:lnSpc>
                <a:spcPct val="80000"/>
              </a:lnSpc>
              <a:spcAft>
                <a:spcPct val="0"/>
              </a:spcAft>
              <a:buNone/>
              <a:defRPr/>
            </a:pPr>
            <a:r>
              <a:rPr lang="en-GB" sz="2200" i="1" dirty="0" smtClean="0">
                <a:solidFill>
                  <a:srgbClr val="000000"/>
                </a:solidFill>
              </a:rPr>
              <a:t>e.g</a:t>
            </a:r>
            <a:r>
              <a:rPr lang="en-GB" sz="2200" i="1" dirty="0">
                <a:solidFill>
                  <a:srgbClr val="000000"/>
                </a:solidFill>
              </a:rPr>
              <a:t>. a text might be described as having a feminist ideology, meaning it promotes the idea that women are the equal of men and should not be discriminated against on the grounds of gender: </a:t>
            </a:r>
            <a:r>
              <a:rPr lang="en-GB" sz="2200" i="1" dirty="0">
                <a:solidFill>
                  <a:srgbClr val="000000"/>
                </a:solidFill>
                <a:hlinkClick r:id="rId3"/>
              </a:rPr>
              <a:t>Thelma and Louise </a:t>
            </a:r>
            <a:r>
              <a:rPr lang="en-GB" sz="2200" i="1" dirty="0">
                <a:solidFill>
                  <a:srgbClr val="000000"/>
                </a:solidFill>
              </a:rPr>
              <a:t>or a text may have patriotic ideology towards ones country: </a:t>
            </a:r>
            <a:r>
              <a:rPr lang="en-GB" sz="2200" i="1" dirty="0">
                <a:solidFill>
                  <a:srgbClr val="000000"/>
                </a:solidFill>
                <a:hlinkClick r:id="rId4"/>
              </a:rPr>
              <a:t>Pearl Harbour</a:t>
            </a:r>
            <a:endParaRPr lang="en-GB" sz="2200" i="1" dirty="0">
              <a:solidFill>
                <a:srgbClr val="000000"/>
              </a:solidFill>
            </a:endParaRPr>
          </a:p>
          <a:p>
            <a:pPr marL="0" lvl="0" indent="0" eaLnBrk="0" fontAlgn="base" hangingPunct="0">
              <a:lnSpc>
                <a:spcPct val="80000"/>
              </a:lnSpc>
              <a:spcAft>
                <a:spcPct val="0"/>
              </a:spcAft>
              <a:buNone/>
              <a:defRPr/>
            </a:pPr>
            <a:endParaRPr lang="en-GB" altLang="en-US" sz="2200" b="1" u="sng" dirty="0">
              <a:solidFill>
                <a:srgbClr val="000000"/>
              </a:solidFill>
              <a:ea typeface="MS PGothic" pitchFamily="34" charset="-128"/>
            </a:endParaRPr>
          </a:p>
          <a:p>
            <a:pPr lvl="0" eaLnBrk="0" fontAlgn="base" hangingPunct="0">
              <a:lnSpc>
                <a:spcPct val="80000"/>
              </a:lnSpc>
              <a:spcAft>
                <a:spcPct val="0"/>
              </a:spcAft>
              <a:buFontTx/>
              <a:buChar char="•"/>
              <a:defRPr/>
            </a:pPr>
            <a:r>
              <a:rPr lang="en-GB" altLang="en-US" sz="2200" b="1" u="sng" dirty="0">
                <a:solidFill>
                  <a:srgbClr val="000000"/>
                </a:solidFill>
                <a:ea typeface="MS PGothic" pitchFamily="34" charset="-128"/>
              </a:rPr>
              <a:t>M</a:t>
            </a:r>
            <a:r>
              <a:rPr lang="en-GB" altLang="en-US" sz="2200" b="1" u="sng" dirty="0" smtClean="0">
                <a:solidFill>
                  <a:srgbClr val="000000"/>
                </a:solidFill>
                <a:ea typeface="MS PGothic" pitchFamily="34" charset="-128"/>
              </a:rPr>
              <a:t>yth</a:t>
            </a:r>
            <a:r>
              <a:rPr lang="en-GB" altLang="en-US" sz="2200" dirty="0">
                <a:solidFill>
                  <a:srgbClr val="000000"/>
                </a:solidFill>
                <a:ea typeface="MS PGothic" pitchFamily="34" charset="-128"/>
              </a:rPr>
              <a:t>: a story which a culture tells about itself which appears to be ‘common-sense</a:t>
            </a:r>
            <a:r>
              <a:rPr lang="en-GB" altLang="en-US" sz="2200" dirty="0" smtClean="0">
                <a:solidFill>
                  <a:srgbClr val="000000"/>
                </a:solidFill>
                <a:ea typeface="MS PGothic" pitchFamily="34" charset="-128"/>
              </a:rPr>
              <a:t>’.</a:t>
            </a:r>
          </a:p>
          <a:p>
            <a:pPr marL="0" lvl="0" indent="0" eaLnBrk="0" fontAlgn="base" hangingPunct="0">
              <a:lnSpc>
                <a:spcPct val="80000"/>
              </a:lnSpc>
              <a:spcAft>
                <a:spcPct val="0"/>
              </a:spcAft>
              <a:buNone/>
              <a:defRPr/>
            </a:pPr>
            <a:r>
              <a:rPr lang="en-GB" altLang="en-US" sz="2200" i="1" dirty="0" smtClean="0">
                <a:solidFill>
                  <a:srgbClr val="000000"/>
                </a:solidFill>
                <a:ea typeface="MS PGothic" pitchFamily="34" charset="-128"/>
              </a:rPr>
              <a:t>e.g</a:t>
            </a:r>
            <a:r>
              <a:rPr lang="en-GB" altLang="en-US" sz="2200" i="1" dirty="0">
                <a:solidFill>
                  <a:srgbClr val="000000"/>
                </a:solidFill>
                <a:ea typeface="MS PGothic" pitchFamily="34" charset="-128"/>
              </a:rPr>
              <a:t>., the romantic representation of Scotland (castles, lochs, thistles etc.) in </a:t>
            </a:r>
            <a:r>
              <a:rPr lang="en-GB" altLang="en-US" sz="2200" i="1" dirty="0">
                <a:solidFill>
                  <a:srgbClr val="000000"/>
                </a:solidFill>
                <a:ea typeface="MS PGothic" pitchFamily="34" charset="-128"/>
                <a:hlinkClick r:id="rId5"/>
              </a:rPr>
              <a:t>Local Hero</a:t>
            </a:r>
            <a:endParaRPr lang="en-GB" altLang="en-US" sz="2200" i="1" dirty="0">
              <a:solidFill>
                <a:srgbClr val="000000"/>
              </a:solidFill>
              <a:ea typeface="MS PGothic" pitchFamily="34" charset="-128"/>
            </a:endParaRPr>
          </a:p>
          <a:p>
            <a:pPr marL="0" indent="0">
              <a:buNone/>
            </a:pPr>
            <a:endParaRPr lang="en-GB" dirty="0"/>
          </a:p>
        </p:txBody>
      </p:sp>
    </p:spTree>
    <p:extLst>
      <p:ext uri="{BB962C8B-B14F-4D97-AF65-F5344CB8AC3E}">
        <p14:creationId xmlns:p14="http://schemas.microsoft.com/office/powerpoint/2010/main" val="21524495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scene3d>
            <a:camera prst="orthographicFront"/>
            <a:lightRig rig="threePt" dir="t"/>
          </a:scene3d>
          <a:sp3d>
            <a:bevelT/>
          </a:sp3d>
        </p:spPr>
        <p:txBody>
          <a:bodyPr/>
          <a:lstStyle/>
          <a:p>
            <a:r>
              <a:rPr lang="en-GB" dirty="0">
                <a:solidFill>
                  <a:schemeClr val="bg1"/>
                </a:solidFill>
              </a:rPr>
              <a:t>Categories and Language</a:t>
            </a:r>
          </a:p>
        </p:txBody>
      </p:sp>
      <p:sp>
        <p:nvSpPr>
          <p:cNvPr id="3" name="Content Placeholder 2"/>
          <p:cNvSpPr>
            <a:spLocks noGrp="1"/>
          </p:cNvSpPr>
          <p:nvPr>
            <p:ph idx="1"/>
          </p:nvPr>
        </p:nvSpPr>
        <p:spPr>
          <a:xfrm>
            <a:off x="457200" y="1600200"/>
            <a:ext cx="8229600" cy="5029200"/>
          </a:xfrm>
        </p:spPr>
        <p:txBody>
          <a:bodyPr>
            <a:normAutofit fontScale="85000" lnSpcReduction="20000"/>
          </a:bodyPr>
          <a:lstStyle/>
          <a:p>
            <a:pPr lvl="0" algn="ctr" eaLnBrk="0" fontAlgn="base" hangingPunct="0">
              <a:lnSpc>
                <a:spcPct val="80000"/>
              </a:lnSpc>
              <a:spcAft>
                <a:spcPct val="0"/>
              </a:spcAft>
              <a:buNone/>
              <a:defRPr/>
            </a:pPr>
            <a:r>
              <a:rPr lang="en-GB" sz="4000" b="1" u="sng" dirty="0">
                <a:solidFill>
                  <a:srgbClr val="000000"/>
                </a:solidFill>
                <a:ea typeface="MS PGothic" pitchFamily="34" charset="-128"/>
              </a:rPr>
              <a:t>Group Task</a:t>
            </a:r>
          </a:p>
          <a:p>
            <a:pPr lvl="0" algn="ctr" eaLnBrk="0" fontAlgn="base" hangingPunct="0">
              <a:lnSpc>
                <a:spcPct val="80000"/>
              </a:lnSpc>
              <a:spcAft>
                <a:spcPct val="0"/>
              </a:spcAft>
              <a:buNone/>
              <a:defRPr/>
            </a:pPr>
            <a:endParaRPr lang="en-GB" sz="2800" dirty="0">
              <a:solidFill>
                <a:srgbClr val="000000"/>
              </a:solidFill>
              <a:ea typeface="MS PGothic" pitchFamily="34" charset="-128"/>
            </a:endParaRPr>
          </a:p>
          <a:p>
            <a:pPr lvl="0" eaLnBrk="0" fontAlgn="base" hangingPunct="0">
              <a:lnSpc>
                <a:spcPct val="80000"/>
              </a:lnSpc>
              <a:spcAft>
                <a:spcPct val="0"/>
              </a:spcAft>
              <a:buNone/>
              <a:defRPr/>
            </a:pPr>
            <a:r>
              <a:rPr lang="en-GB" sz="2800" b="1" dirty="0"/>
              <a:t>	Take notes and organise your findings on the images and sounds you see in the example opening credits that follow – be prepared to feedback your findings to the rest of the class</a:t>
            </a:r>
            <a:r>
              <a:rPr lang="en-GB" sz="2800" b="1" dirty="0" smtClean="0"/>
              <a:t>.</a:t>
            </a:r>
          </a:p>
          <a:p>
            <a:pPr lvl="0" eaLnBrk="0" fontAlgn="base" hangingPunct="0">
              <a:lnSpc>
                <a:spcPct val="80000"/>
              </a:lnSpc>
              <a:spcAft>
                <a:spcPct val="0"/>
              </a:spcAft>
              <a:buNone/>
              <a:defRPr/>
            </a:pPr>
            <a:endParaRPr lang="en-GB" sz="2800" b="1" dirty="0" smtClean="0"/>
          </a:p>
          <a:p>
            <a:pPr lvl="0" algn="ctr" eaLnBrk="0" fontAlgn="base" hangingPunct="0">
              <a:lnSpc>
                <a:spcPct val="80000"/>
              </a:lnSpc>
              <a:spcAft>
                <a:spcPct val="0"/>
              </a:spcAft>
              <a:buNone/>
              <a:defRPr/>
            </a:pPr>
            <a:r>
              <a:rPr lang="en-GB" sz="2800" b="1" i="1" dirty="0" smtClean="0">
                <a:hlinkClick r:id="rId2"/>
              </a:rPr>
              <a:t>Watchmen</a:t>
            </a:r>
            <a:endParaRPr lang="en-GB" sz="2800" b="1" i="1" dirty="0"/>
          </a:p>
          <a:p>
            <a:pPr lvl="0" eaLnBrk="0" fontAlgn="base" hangingPunct="0">
              <a:lnSpc>
                <a:spcPct val="80000"/>
              </a:lnSpc>
              <a:spcAft>
                <a:spcPct val="0"/>
              </a:spcAft>
              <a:buNone/>
              <a:defRPr/>
            </a:pPr>
            <a:endParaRPr lang="en-GB" sz="2800" b="1" dirty="0"/>
          </a:p>
          <a:p>
            <a:pPr>
              <a:buNone/>
              <a:defRPr/>
            </a:pPr>
            <a:r>
              <a:rPr lang="en-GB" altLang="en-US" sz="2800" b="1" dirty="0"/>
              <a:t>Group One – </a:t>
            </a:r>
            <a:r>
              <a:rPr lang="en-GB" altLang="en-US" sz="2800" b="1" u="sng" dirty="0"/>
              <a:t>Categories</a:t>
            </a:r>
          </a:p>
          <a:p>
            <a:pPr>
              <a:buNone/>
              <a:defRPr/>
            </a:pPr>
            <a:endParaRPr lang="en-GB" altLang="en-US" sz="2800" b="1" u="sng" dirty="0"/>
          </a:p>
          <a:p>
            <a:pPr>
              <a:defRPr/>
            </a:pPr>
            <a:r>
              <a:rPr lang="en-GB" altLang="en-US" sz="2800" b="1" i="1" u="sng" dirty="0"/>
              <a:t>Purpose </a:t>
            </a:r>
            <a:r>
              <a:rPr lang="en-GB" altLang="en-US" sz="2800" b="1" i="1" dirty="0"/>
              <a:t>- </a:t>
            </a:r>
            <a:r>
              <a:rPr lang="en-GB" altLang="en-US" sz="2800" dirty="0"/>
              <a:t>What is/are the purpose(s) of the opening credits? What evidence is there to support your analysis? What effect do they have on the viewer? How do they help to set up the story?</a:t>
            </a:r>
            <a:endParaRPr lang="en-GB" altLang="en-US" sz="2800" b="1" i="1" dirty="0"/>
          </a:p>
          <a:p>
            <a:pPr marL="0" indent="0">
              <a:buNone/>
              <a:defRPr/>
            </a:pPr>
            <a:r>
              <a:rPr lang="en-GB" altLang="en-US" sz="1100" b="1" i="1" dirty="0"/>
              <a:t>	</a:t>
            </a:r>
            <a:endParaRPr lang="en-GB" altLang="en-US" sz="1100" dirty="0"/>
          </a:p>
          <a:p>
            <a:pPr lvl="0" eaLnBrk="0" fontAlgn="base" hangingPunct="0">
              <a:lnSpc>
                <a:spcPct val="80000"/>
              </a:lnSpc>
              <a:spcAft>
                <a:spcPct val="0"/>
              </a:spcAft>
              <a:buNone/>
              <a:defRPr/>
            </a:pPr>
            <a:endParaRPr lang="en-GB" sz="2800" dirty="0"/>
          </a:p>
        </p:txBody>
      </p:sp>
    </p:spTree>
    <p:extLst>
      <p:ext uri="{BB962C8B-B14F-4D97-AF65-F5344CB8AC3E}">
        <p14:creationId xmlns:p14="http://schemas.microsoft.com/office/powerpoint/2010/main" val="21524495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scene3d>
            <a:camera prst="orthographicFront"/>
            <a:lightRig rig="threePt" dir="t"/>
          </a:scene3d>
          <a:sp3d>
            <a:bevelT/>
          </a:sp3d>
        </p:spPr>
        <p:txBody>
          <a:bodyPr/>
          <a:lstStyle/>
          <a:p>
            <a:r>
              <a:rPr lang="en-GB" dirty="0">
                <a:solidFill>
                  <a:schemeClr val="bg1"/>
                </a:solidFill>
              </a:rPr>
              <a:t>Categories and Language</a:t>
            </a:r>
          </a:p>
        </p:txBody>
      </p:sp>
      <p:sp>
        <p:nvSpPr>
          <p:cNvPr id="3" name="Content Placeholder 2"/>
          <p:cNvSpPr>
            <a:spLocks noGrp="1"/>
          </p:cNvSpPr>
          <p:nvPr>
            <p:ph idx="1"/>
          </p:nvPr>
        </p:nvSpPr>
        <p:spPr/>
        <p:txBody>
          <a:bodyPr>
            <a:normAutofit fontScale="92500" lnSpcReduction="10000"/>
          </a:bodyPr>
          <a:lstStyle/>
          <a:p>
            <a:pPr lvl="0" algn="ctr" eaLnBrk="0" fontAlgn="base" hangingPunct="0">
              <a:lnSpc>
                <a:spcPct val="80000"/>
              </a:lnSpc>
              <a:spcAft>
                <a:spcPct val="0"/>
              </a:spcAft>
              <a:buNone/>
              <a:defRPr/>
            </a:pPr>
            <a:r>
              <a:rPr lang="en-GB" sz="4000" b="1" u="sng" dirty="0">
                <a:solidFill>
                  <a:srgbClr val="000000"/>
                </a:solidFill>
                <a:ea typeface="MS PGothic" pitchFamily="34" charset="-128"/>
              </a:rPr>
              <a:t>Group Task</a:t>
            </a:r>
          </a:p>
          <a:p>
            <a:pPr lvl="0" algn="ctr" eaLnBrk="0" fontAlgn="base" hangingPunct="0">
              <a:lnSpc>
                <a:spcPct val="80000"/>
              </a:lnSpc>
              <a:spcAft>
                <a:spcPct val="0"/>
              </a:spcAft>
              <a:buNone/>
              <a:defRPr/>
            </a:pPr>
            <a:endParaRPr lang="en-GB" sz="2800" dirty="0">
              <a:solidFill>
                <a:srgbClr val="000000"/>
              </a:solidFill>
              <a:ea typeface="MS PGothic" pitchFamily="34" charset="-128"/>
            </a:endParaRPr>
          </a:p>
          <a:p>
            <a:pPr lvl="0" eaLnBrk="0" fontAlgn="base" hangingPunct="0">
              <a:lnSpc>
                <a:spcPct val="80000"/>
              </a:lnSpc>
              <a:spcAft>
                <a:spcPct val="0"/>
              </a:spcAft>
              <a:buNone/>
              <a:defRPr/>
            </a:pPr>
            <a:r>
              <a:rPr lang="en-GB" sz="2800" b="1" dirty="0"/>
              <a:t>	Take notes and organise your findings on the images and sounds you see in the example opening credits that follow – be prepared to feedback your findings to the rest of the class.</a:t>
            </a:r>
          </a:p>
          <a:p>
            <a:pPr lvl="0" eaLnBrk="0" fontAlgn="base" hangingPunct="0">
              <a:lnSpc>
                <a:spcPct val="80000"/>
              </a:lnSpc>
              <a:spcAft>
                <a:spcPct val="0"/>
              </a:spcAft>
              <a:buNone/>
              <a:defRPr/>
            </a:pPr>
            <a:endParaRPr lang="en-GB" sz="2800" b="1" dirty="0"/>
          </a:p>
          <a:p>
            <a:pPr marL="0" indent="0">
              <a:buNone/>
              <a:defRPr/>
            </a:pPr>
            <a:r>
              <a:rPr lang="en-GB" altLang="en-US" sz="2800" b="1" dirty="0"/>
              <a:t>Group Two – </a:t>
            </a:r>
            <a:r>
              <a:rPr lang="en-GB" altLang="en-US" sz="2800" b="1" u="sng" dirty="0"/>
              <a:t>Categories</a:t>
            </a:r>
          </a:p>
          <a:p>
            <a:pPr marL="0" indent="0">
              <a:buNone/>
              <a:defRPr/>
            </a:pPr>
            <a:endParaRPr lang="en-GB" altLang="en-US" sz="2800" b="1" u="sng" dirty="0"/>
          </a:p>
          <a:p>
            <a:pPr>
              <a:defRPr/>
            </a:pPr>
            <a:r>
              <a:rPr lang="en-GB" altLang="en-US" sz="2800" b="1" i="1" u="sng" dirty="0"/>
              <a:t>Genre </a:t>
            </a:r>
            <a:r>
              <a:rPr lang="en-GB" altLang="en-US" sz="2800" b="1" i="1" dirty="0"/>
              <a:t>- </a:t>
            </a:r>
            <a:r>
              <a:rPr lang="en-GB" altLang="en-US" sz="2800" dirty="0"/>
              <a:t>What kind of film are we watching? What sub-genres are present? How can we tell (evidence)? How do the characters and setting fit in with the genre(s)?</a:t>
            </a:r>
            <a:endParaRPr lang="en-GB" altLang="en-US" sz="2800" b="1" i="1" dirty="0"/>
          </a:p>
        </p:txBody>
      </p:sp>
    </p:spTree>
    <p:extLst>
      <p:ext uri="{BB962C8B-B14F-4D97-AF65-F5344CB8AC3E}">
        <p14:creationId xmlns:p14="http://schemas.microsoft.com/office/powerpoint/2010/main" val="21524495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scene3d>
            <a:camera prst="orthographicFront"/>
            <a:lightRig rig="threePt" dir="t"/>
          </a:scene3d>
          <a:sp3d>
            <a:bevelT/>
          </a:sp3d>
        </p:spPr>
        <p:txBody>
          <a:bodyPr/>
          <a:lstStyle/>
          <a:p>
            <a:r>
              <a:rPr lang="en-GB" dirty="0">
                <a:solidFill>
                  <a:schemeClr val="bg1"/>
                </a:solidFill>
              </a:rPr>
              <a:t>Categories and Language</a:t>
            </a:r>
          </a:p>
        </p:txBody>
      </p:sp>
      <p:sp>
        <p:nvSpPr>
          <p:cNvPr id="3" name="Content Placeholder 2"/>
          <p:cNvSpPr>
            <a:spLocks noGrp="1"/>
          </p:cNvSpPr>
          <p:nvPr>
            <p:ph idx="1"/>
          </p:nvPr>
        </p:nvSpPr>
        <p:spPr/>
        <p:txBody>
          <a:bodyPr>
            <a:normAutofit fontScale="92500" lnSpcReduction="10000"/>
          </a:bodyPr>
          <a:lstStyle/>
          <a:p>
            <a:pPr lvl="0" algn="ctr" eaLnBrk="0" fontAlgn="base" hangingPunct="0">
              <a:lnSpc>
                <a:spcPct val="80000"/>
              </a:lnSpc>
              <a:spcAft>
                <a:spcPct val="0"/>
              </a:spcAft>
              <a:buNone/>
              <a:defRPr/>
            </a:pPr>
            <a:r>
              <a:rPr lang="en-GB" sz="4000" b="1" u="sng" dirty="0">
                <a:solidFill>
                  <a:srgbClr val="000000"/>
                </a:solidFill>
                <a:ea typeface="MS PGothic" pitchFamily="34" charset="-128"/>
              </a:rPr>
              <a:t>Group Task</a:t>
            </a:r>
          </a:p>
          <a:p>
            <a:pPr lvl="0" algn="ctr" eaLnBrk="0" fontAlgn="base" hangingPunct="0">
              <a:lnSpc>
                <a:spcPct val="80000"/>
              </a:lnSpc>
              <a:spcAft>
                <a:spcPct val="0"/>
              </a:spcAft>
              <a:buNone/>
              <a:defRPr/>
            </a:pPr>
            <a:endParaRPr lang="en-GB" sz="2800" dirty="0">
              <a:solidFill>
                <a:srgbClr val="000000"/>
              </a:solidFill>
              <a:ea typeface="MS PGothic" pitchFamily="34" charset="-128"/>
            </a:endParaRPr>
          </a:p>
          <a:p>
            <a:pPr lvl="0" eaLnBrk="0" fontAlgn="base" hangingPunct="0">
              <a:lnSpc>
                <a:spcPct val="80000"/>
              </a:lnSpc>
              <a:spcAft>
                <a:spcPct val="0"/>
              </a:spcAft>
              <a:buNone/>
              <a:defRPr/>
            </a:pPr>
            <a:r>
              <a:rPr lang="en-GB" sz="2800" b="1" dirty="0"/>
              <a:t>	Take notes and organise your findings on the images and sounds you see in the example opening credits that follow – be prepared to feedback your findings to the rest of the class.</a:t>
            </a:r>
          </a:p>
          <a:p>
            <a:pPr lvl="0" eaLnBrk="0" fontAlgn="base" hangingPunct="0">
              <a:lnSpc>
                <a:spcPct val="80000"/>
              </a:lnSpc>
              <a:spcAft>
                <a:spcPct val="0"/>
              </a:spcAft>
              <a:buNone/>
              <a:defRPr/>
            </a:pPr>
            <a:endParaRPr lang="en-GB" sz="2800" b="1" dirty="0"/>
          </a:p>
          <a:p>
            <a:pPr marL="0" indent="0">
              <a:buNone/>
              <a:defRPr/>
            </a:pPr>
            <a:r>
              <a:rPr lang="en-GB" altLang="en-US" sz="2800" b="1" dirty="0"/>
              <a:t>Group Three -  </a:t>
            </a:r>
            <a:r>
              <a:rPr lang="en-GB" altLang="en-US" sz="2800" b="1" u="sng" dirty="0"/>
              <a:t>Categories</a:t>
            </a:r>
          </a:p>
          <a:p>
            <a:pPr>
              <a:defRPr/>
            </a:pPr>
            <a:endParaRPr lang="en-GB" altLang="en-US" sz="2800" b="1" i="1" u="sng" dirty="0"/>
          </a:p>
          <a:p>
            <a:pPr>
              <a:defRPr/>
            </a:pPr>
            <a:r>
              <a:rPr lang="en-GB" altLang="en-US" sz="2800" b="1" i="1" u="sng" dirty="0"/>
              <a:t>Tone </a:t>
            </a:r>
            <a:r>
              <a:rPr lang="en-GB" altLang="en-US" sz="2800" b="1" i="1" dirty="0"/>
              <a:t>- </a:t>
            </a:r>
            <a:r>
              <a:rPr lang="en-GB" altLang="en-US" sz="2800" dirty="0"/>
              <a:t>What feeling do you get from the opening credits? Do we get the impression that it is serious or comic? How can we tell (evidence)? List any other identifiable tones. </a:t>
            </a:r>
            <a:endParaRPr lang="en-GB" sz="2800" dirty="0"/>
          </a:p>
        </p:txBody>
      </p:sp>
    </p:spTree>
    <p:extLst>
      <p:ext uri="{BB962C8B-B14F-4D97-AF65-F5344CB8AC3E}">
        <p14:creationId xmlns:p14="http://schemas.microsoft.com/office/powerpoint/2010/main" val="21524495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scene3d>
            <a:camera prst="orthographicFront"/>
            <a:lightRig rig="threePt" dir="t"/>
          </a:scene3d>
          <a:sp3d>
            <a:bevelT/>
          </a:sp3d>
        </p:spPr>
        <p:txBody>
          <a:bodyPr/>
          <a:lstStyle/>
          <a:p>
            <a:r>
              <a:rPr lang="en-GB" dirty="0">
                <a:solidFill>
                  <a:schemeClr val="bg1"/>
                </a:solidFill>
              </a:rPr>
              <a:t>Categories and Language</a:t>
            </a:r>
          </a:p>
        </p:txBody>
      </p:sp>
      <p:sp>
        <p:nvSpPr>
          <p:cNvPr id="3" name="Content Placeholder 2"/>
          <p:cNvSpPr>
            <a:spLocks noGrp="1"/>
          </p:cNvSpPr>
          <p:nvPr>
            <p:ph idx="1"/>
          </p:nvPr>
        </p:nvSpPr>
        <p:spPr/>
        <p:txBody>
          <a:bodyPr>
            <a:normAutofit fontScale="92500" lnSpcReduction="20000"/>
          </a:bodyPr>
          <a:lstStyle/>
          <a:p>
            <a:pPr lvl="0" algn="ctr" eaLnBrk="0" fontAlgn="base" hangingPunct="0">
              <a:lnSpc>
                <a:spcPct val="80000"/>
              </a:lnSpc>
              <a:spcAft>
                <a:spcPct val="0"/>
              </a:spcAft>
              <a:buNone/>
              <a:defRPr/>
            </a:pPr>
            <a:r>
              <a:rPr lang="en-GB" sz="4000" b="1" u="sng" dirty="0">
                <a:solidFill>
                  <a:srgbClr val="000000"/>
                </a:solidFill>
                <a:ea typeface="MS PGothic" pitchFamily="34" charset="-128"/>
              </a:rPr>
              <a:t>Group Task</a:t>
            </a:r>
          </a:p>
          <a:p>
            <a:pPr lvl="0" algn="ctr" eaLnBrk="0" fontAlgn="base" hangingPunct="0">
              <a:lnSpc>
                <a:spcPct val="80000"/>
              </a:lnSpc>
              <a:spcAft>
                <a:spcPct val="0"/>
              </a:spcAft>
              <a:buNone/>
              <a:defRPr/>
            </a:pPr>
            <a:endParaRPr lang="en-GB" sz="2800" dirty="0">
              <a:solidFill>
                <a:srgbClr val="000000"/>
              </a:solidFill>
              <a:ea typeface="MS PGothic" pitchFamily="34" charset="-128"/>
            </a:endParaRPr>
          </a:p>
          <a:p>
            <a:pPr lvl="0" eaLnBrk="0" fontAlgn="base" hangingPunct="0">
              <a:lnSpc>
                <a:spcPct val="80000"/>
              </a:lnSpc>
              <a:spcAft>
                <a:spcPct val="0"/>
              </a:spcAft>
              <a:buNone/>
              <a:defRPr/>
            </a:pPr>
            <a:r>
              <a:rPr lang="en-GB" sz="2800" b="1" dirty="0"/>
              <a:t>	Take notes and organise your findings on the images and sounds you see in the example opening credits that follow – be prepared to feedback your findings to the rest of the class.</a:t>
            </a:r>
          </a:p>
          <a:p>
            <a:pPr lvl="0" eaLnBrk="0" fontAlgn="base" hangingPunct="0">
              <a:lnSpc>
                <a:spcPct val="80000"/>
              </a:lnSpc>
              <a:spcAft>
                <a:spcPct val="0"/>
              </a:spcAft>
              <a:buNone/>
              <a:defRPr/>
            </a:pPr>
            <a:endParaRPr lang="en-GB" sz="2800" b="1" dirty="0"/>
          </a:p>
          <a:p>
            <a:pPr marL="0" indent="0">
              <a:buNone/>
              <a:defRPr/>
            </a:pPr>
            <a:r>
              <a:rPr lang="en-GB" altLang="en-US" sz="2800" b="1" dirty="0"/>
              <a:t>Group Four -  </a:t>
            </a:r>
            <a:r>
              <a:rPr lang="en-GB" altLang="en-US" sz="2800" b="1" u="sng" dirty="0"/>
              <a:t>Categories</a:t>
            </a:r>
          </a:p>
          <a:p>
            <a:pPr marL="0" indent="0">
              <a:buNone/>
              <a:defRPr/>
            </a:pPr>
            <a:r>
              <a:rPr lang="en-GB" altLang="en-US" sz="2800" b="1" i="1" u="sng" dirty="0"/>
              <a:t/>
            </a:r>
            <a:br>
              <a:rPr lang="en-GB" altLang="en-US" sz="2800" b="1" i="1" u="sng" dirty="0"/>
            </a:br>
            <a:r>
              <a:rPr lang="en-GB" altLang="en-US" sz="2800" b="1" i="1" u="sng" dirty="0"/>
              <a:t>Style</a:t>
            </a:r>
            <a:r>
              <a:rPr lang="en-GB" altLang="en-US" sz="2800" b="1" u="sng" dirty="0"/>
              <a:t> </a:t>
            </a:r>
            <a:r>
              <a:rPr lang="en-GB" altLang="en-US" sz="2800" b="1" dirty="0"/>
              <a:t>– </a:t>
            </a:r>
            <a:r>
              <a:rPr lang="en-GB" altLang="en-US" sz="2800" dirty="0"/>
              <a:t>What is/are the main style(s) present? How does it all look and sound (think about the use of  colours, lighting and sounds used)? Does it seem fast or slow-paced (editing)? How can we tell (evidence)?</a:t>
            </a:r>
            <a:endParaRPr lang="en-GB" sz="2800" dirty="0"/>
          </a:p>
        </p:txBody>
      </p:sp>
    </p:spTree>
    <p:extLst>
      <p:ext uri="{BB962C8B-B14F-4D97-AF65-F5344CB8AC3E}">
        <p14:creationId xmlns:p14="http://schemas.microsoft.com/office/powerpoint/2010/main" val="21524495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scene3d>
            <a:camera prst="orthographicFront"/>
            <a:lightRig rig="threePt" dir="t"/>
          </a:scene3d>
          <a:sp3d>
            <a:bevelT/>
          </a:sp3d>
        </p:spPr>
        <p:txBody>
          <a:bodyPr/>
          <a:lstStyle/>
          <a:p>
            <a:r>
              <a:rPr lang="en-GB" dirty="0">
                <a:solidFill>
                  <a:schemeClr val="bg1"/>
                </a:solidFill>
              </a:rPr>
              <a:t>Categories and Language</a:t>
            </a:r>
          </a:p>
        </p:txBody>
      </p:sp>
      <p:sp>
        <p:nvSpPr>
          <p:cNvPr id="3" name="Content Placeholder 2"/>
          <p:cNvSpPr>
            <a:spLocks noGrp="1"/>
          </p:cNvSpPr>
          <p:nvPr>
            <p:ph idx="1"/>
          </p:nvPr>
        </p:nvSpPr>
        <p:spPr/>
        <p:txBody>
          <a:bodyPr>
            <a:normAutofit fontScale="85000" lnSpcReduction="20000"/>
          </a:bodyPr>
          <a:lstStyle/>
          <a:p>
            <a:pPr lvl="0" algn="ctr" eaLnBrk="0" fontAlgn="base" hangingPunct="0">
              <a:lnSpc>
                <a:spcPct val="80000"/>
              </a:lnSpc>
              <a:spcAft>
                <a:spcPct val="0"/>
              </a:spcAft>
              <a:buNone/>
              <a:defRPr/>
            </a:pPr>
            <a:r>
              <a:rPr lang="en-GB" sz="4000" b="1" u="sng" dirty="0">
                <a:solidFill>
                  <a:srgbClr val="000000"/>
                </a:solidFill>
                <a:ea typeface="MS PGothic" pitchFamily="34" charset="-128"/>
              </a:rPr>
              <a:t>Group Task</a:t>
            </a:r>
          </a:p>
          <a:p>
            <a:pPr lvl="0" algn="ctr" eaLnBrk="0" fontAlgn="base" hangingPunct="0">
              <a:lnSpc>
                <a:spcPct val="80000"/>
              </a:lnSpc>
              <a:spcAft>
                <a:spcPct val="0"/>
              </a:spcAft>
              <a:buNone/>
              <a:defRPr/>
            </a:pPr>
            <a:endParaRPr lang="en-GB" sz="2800" dirty="0">
              <a:solidFill>
                <a:srgbClr val="000000"/>
              </a:solidFill>
              <a:ea typeface="MS PGothic" pitchFamily="34" charset="-128"/>
            </a:endParaRPr>
          </a:p>
          <a:p>
            <a:pPr lvl="0" eaLnBrk="0" fontAlgn="base" hangingPunct="0">
              <a:lnSpc>
                <a:spcPct val="80000"/>
              </a:lnSpc>
              <a:spcAft>
                <a:spcPct val="0"/>
              </a:spcAft>
              <a:buNone/>
              <a:defRPr/>
            </a:pPr>
            <a:r>
              <a:rPr lang="en-GB" sz="2800" b="1" dirty="0"/>
              <a:t>	Take notes and organise your findings on the images and sounds you see in the example opening credits that follow – be prepared to feedback your findings to the rest of the class.</a:t>
            </a:r>
          </a:p>
          <a:p>
            <a:pPr lvl="0" eaLnBrk="0" fontAlgn="base" hangingPunct="0">
              <a:lnSpc>
                <a:spcPct val="80000"/>
              </a:lnSpc>
              <a:spcAft>
                <a:spcPct val="0"/>
              </a:spcAft>
              <a:buNone/>
              <a:defRPr/>
            </a:pPr>
            <a:endParaRPr lang="en-GB" sz="2800" b="1" dirty="0"/>
          </a:p>
          <a:p>
            <a:pPr>
              <a:buNone/>
              <a:defRPr/>
            </a:pPr>
            <a:r>
              <a:rPr lang="en-GB" altLang="en-US" sz="2800" b="1" dirty="0"/>
              <a:t>Group Five - </a:t>
            </a:r>
            <a:r>
              <a:rPr lang="en-GB" altLang="en-US" sz="2800" b="1" u="sng" dirty="0"/>
              <a:t>Language</a:t>
            </a:r>
          </a:p>
          <a:p>
            <a:pPr marL="0" indent="0">
              <a:buNone/>
              <a:defRPr/>
            </a:pPr>
            <a:endParaRPr lang="en-GB" altLang="en-US" sz="2800" b="1" u="sng" dirty="0"/>
          </a:p>
          <a:p>
            <a:pPr marL="0" indent="0">
              <a:buNone/>
              <a:defRPr/>
            </a:pPr>
            <a:r>
              <a:rPr lang="en-GB" altLang="en-US" sz="2800" b="1" i="1" u="sng" dirty="0"/>
              <a:t>Cultural codes </a:t>
            </a:r>
            <a:r>
              <a:rPr lang="en-GB" altLang="en-US" sz="2800" b="1" i="1" dirty="0"/>
              <a:t>- </a:t>
            </a:r>
            <a:r>
              <a:rPr lang="en-GB" altLang="en-US" sz="2800" dirty="0"/>
              <a:t>Which colours seem prominent in the opening credits? Why is this relevant? What do they stand for (denotations and connotations)? Comment on the sounds you hear as you go along. What do they represent (</a:t>
            </a:r>
            <a:r>
              <a:rPr lang="en-GB" altLang="en-US" sz="2800" dirty="0" err="1"/>
              <a:t>diegetic</a:t>
            </a:r>
            <a:r>
              <a:rPr lang="en-GB" altLang="en-US" sz="2800" dirty="0"/>
              <a:t> and non-</a:t>
            </a:r>
            <a:r>
              <a:rPr lang="en-GB" altLang="en-US" sz="2800" dirty="0" err="1"/>
              <a:t>diegetic</a:t>
            </a:r>
            <a:r>
              <a:rPr lang="en-GB" altLang="en-US" sz="2800" dirty="0"/>
              <a:t>)? Are there any symbols? Which characters are we introduced to and how are they represented?</a:t>
            </a:r>
            <a:r>
              <a:rPr lang="en-GB" altLang="en-US" sz="2800" u="sng" dirty="0"/>
              <a:t> </a:t>
            </a:r>
          </a:p>
          <a:p>
            <a:pPr lvl="0" eaLnBrk="0" fontAlgn="base" hangingPunct="0">
              <a:lnSpc>
                <a:spcPct val="80000"/>
              </a:lnSpc>
              <a:spcAft>
                <a:spcPct val="0"/>
              </a:spcAft>
              <a:buNone/>
              <a:defRPr/>
            </a:pPr>
            <a:endParaRPr lang="en-GB" sz="2800" dirty="0"/>
          </a:p>
        </p:txBody>
      </p:sp>
    </p:spTree>
    <p:extLst>
      <p:ext uri="{BB962C8B-B14F-4D97-AF65-F5344CB8AC3E}">
        <p14:creationId xmlns:p14="http://schemas.microsoft.com/office/powerpoint/2010/main" val="21524495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scene3d>
            <a:camera prst="orthographicFront"/>
            <a:lightRig rig="threePt" dir="t"/>
          </a:scene3d>
          <a:sp3d>
            <a:bevelT/>
          </a:sp3d>
        </p:spPr>
        <p:txBody>
          <a:bodyPr/>
          <a:lstStyle/>
          <a:p>
            <a:r>
              <a:rPr lang="en-GB" dirty="0">
                <a:solidFill>
                  <a:schemeClr val="bg1"/>
                </a:solidFill>
              </a:rPr>
              <a:t>Categories and Language</a:t>
            </a:r>
          </a:p>
        </p:txBody>
      </p:sp>
      <p:sp>
        <p:nvSpPr>
          <p:cNvPr id="3" name="Content Placeholder 2"/>
          <p:cNvSpPr>
            <a:spLocks noGrp="1"/>
          </p:cNvSpPr>
          <p:nvPr>
            <p:ph idx="1"/>
          </p:nvPr>
        </p:nvSpPr>
        <p:spPr/>
        <p:txBody>
          <a:bodyPr>
            <a:normAutofit fontScale="85000" lnSpcReduction="20000"/>
          </a:bodyPr>
          <a:lstStyle/>
          <a:p>
            <a:pPr lvl="0" algn="ctr" eaLnBrk="0" fontAlgn="base" hangingPunct="0">
              <a:lnSpc>
                <a:spcPct val="80000"/>
              </a:lnSpc>
              <a:spcAft>
                <a:spcPct val="0"/>
              </a:spcAft>
              <a:buNone/>
              <a:defRPr/>
            </a:pPr>
            <a:r>
              <a:rPr lang="en-GB" sz="4000" b="1" u="sng" dirty="0">
                <a:solidFill>
                  <a:srgbClr val="000000"/>
                </a:solidFill>
                <a:ea typeface="MS PGothic" pitchFamily="34" charset="-128"/>
              </a:rPr>
              <a:t>Group Task</a:t>
            </a:r>
          </a:p>
          <a:p>
            <a:pPr lvl="0" algn="ctr" eaLnBrk="0" fontAlgn="base" hangingPunct="0">
              <a:lnSpc>
                <a:spcPct val="80000"/>
              </a:lnSpc>
              <a:spcAft>
                <a:spcPct val="0"/>
              </a:spcAft>
              <a:buNone/>
              <a:defRPr/>
            </a:pPr>
            <a:endParaRPr lang="en-GB" sz="2800" dirty="0">
              <a:solidFill>
                <a:srgbClr val="000000"/>
              </a:solidFill>
              <a:ea typeface="MS PGothic" pitchFamily="34" charset="-128"/>
            </a:endParaRPr>
          </a:p>
          <a:p>
            <a:pPr lvl="0" eaLnBrk="0" fontAlgn="base" hangingPunct="0">
              <a:lnSpc>
                <a:spcPct val="80000"/>
              </a:lnSpc>
              <a:spcAft>
                <a:spcPct val="0"/>
              </a:spcAft>
              <a:buNone/>
              <a:defRPr/>
            </a:pPr>
            <a:r>
              <a:rPr lang="en-GB" sz="2800" b="1" dirty="0"/>
              <a:t>	Take notes and organise your findings on the images and sounds you see in the example opening credits that follow – be prepared to feedback your findings to the rest of the class.</a:t>
            </a:r>
          </a:p>
          <a:p>
            <a:pPr lvl="0" eaLnBrk="0" fontAlgn="base" hangingPunct="0">
              <a:lnSpc>
                <a:spcPct val="80000"/>
              </a:lnSpc>
              <a:spcAft>
                <a:spcPct val="0"/>
              </a:spcAft>
              <a:buNone/>
              <a:defRPr/>
            </a:pPr>
            <a:endParaRPr lang="en-GB" sz="2800" b="1" dirty="0"/>
          </a:p>
          <a:p>
            <a:pPr marL="0" indent="0">
              <a:buNone/>
              <a:defRPr/>
            </a:pPr>
            <a:r>
              <a:rPr lang="en-GB" altLang="en-US" sz="2800" b="1" dirty="0"/>
              <a:t>Group Six- </a:t>
            </a:r>
            <a:r>
              <a:rPr lang="en-GB" altLang="en-US" sz="2800" b="1" u="sng" dirty="0"/>
              <a:t>Language</a:t>
            </a:r>
          </a:p>
          <a:p>
            <a:pPr marL="0" indent="0">
              <a:buNone/>
              <a:defRPr/>
            </a:pPr>
            <a:endParaRPr lang="en-GB" altLang="en-US" sz="2800" b="1" i="1" u="sng" dirty="0"/>
          </a:p>
          <a:p>
            <a:pPr marL="0" indent="0">
              <a:buNone/>
              <a:defRPr/>
            </a:pPr>
            <a:r>
              <a:rPr lang="en-GB" altLang="en-US" sz="2800" b="1" i="1" u="sng" dirty="0"/>
              <a:t>Technical codes </a:t>
            </a:r>
            <a:r>
              <a:rPr lang="en-GB" altLang="en-US" sz="2800" b="1" i="1" dirty="0"/>
              <a:t>- </a:t>
            </a:r>
            <a:r>
              <a:rPr lang="en-GB" altLang="en-US" sz="2800" dirty="0"/>
              <a:t>Look out for times when the camera is at a low angle and when it is at a high angle. Why is this relevant? Does it help reveal anything about the characters? Look out for fade-ins, quick cuts, panning shots, zooms etc. Why are these relevant and what are the producers hoping to achieve by using them?</a:t>
            </a:r>
            <a:endParaRPr lang="en-GB" sz="2800" dirty="0"/>
          </a:p>
        </p:txBody>
      </p:sp>
    </p:spTree>
    <p:extLst>
      <p:ext uri="{BB962C8B-B14F-4D97-AF65-F5344CB8AC3E}">
        <p14:creationId xmlns:p14="http://schemas.microsoft.com/office/powerpoint/2010/main" val="21524495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p:cNvSpPr>
            <a:spLocks noGrp="1"/>
          </p:cNvSpPr>
          <p:nvPr>
            <p:ph type="title"/>
          </p:nvPr>
        </p:nvSpPr>
        <p:spPr/>
        <p:txBody>
          <a:bodyPr/>
          <a:lstStyle/>
          <a:p>
            <a:endParaRPr lang="en-US" altLang="en-US"/>
          </a:p>
        </p:txBody>
      </p:sp>
      <p:sp>
        <p:nvSpPr>
          <p:cNvPr id="116739" name="Content Placeholder 2"/>
          <p:cNvSpPr>
            <a:spLocks noGrp="1"/>
          </p:cNvSpPr>
          <p:nvPr>
            <p:ph idx="1"/>
          </p:nvPr>
        </p:nvSpPr>
        <p:spPr/>
        <p:txBody>
          <a:bodyPr/>
          <a:lstStyle/>
          <a:p>
            <a:endParaRPr lang="en-US" altLang="en-US"/>
          </a:p>
        </p:txBody>
      </p:sp>
      <p:pic>
        <p:nvPicPr>
          <p:cNvPr id="116740" name="Picture 3">
            <a:hlinkClick r:id="rId2"/>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63" y="0"/>
            <a:ext cx="9139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69590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a:p>
        </p:txBody>
      </p:sp>
      <p:pic>
        <p:nvPicPr>
          <p:cNvPr id="4" name="Picture 3">
            <a:hlinkClick r:id="rId2"/>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1323975" y="-962025"/>
            <a:ext cx="6496049"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61538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scene3d>
            <a:camera prst="orthographicFront"/>
            <a:lightRig rig="threePt" dir="t"/>
          </a:scene3d>
          <a:sp3d>
            <a:bevelT/>
          </a:sp3d>
        </p:spPr>
        <p:txBody>
          <a:bodyPr/>
          <a:lstStyle/>
          <a:p>
            <a:r>
              <a:rPr lang="en-GB" dirty="0">
                <a:solidFill>
                  <a:schemeClr val="bg1"/>
                </a:solidFill>
              </a:rPr>
              <a:t>Categories and Language</a:t>
            </a:r>
          </a:p>
        </p:txBody>
      </p:sp>
      <p:sp>
        <p:nvSpPr>
          <p:cNvPr id="3" name="Content Placeholder 2"/>
          <p:cNvSpPr>
            <a:spLocks noGrp="1"/>
          </p:cNvSpPr>
          <p:nvPr>
            <p:ph idx="1"/>
          </p:nvPr>
        </p:nvSpPr>
        <p:spPr/>
        <p:txBody>
          <a:bodyPr>
            <a:normAutofit/>
          </a:bodyPr>
          <a:lstStyle/>
          <a:p>
            <a:pPr lvl="0" eaLnBrk="0" fontAlgn="base" hangingPunct="0">
              <a:lnSpc>
                <a:spcPct val="80000"/>
              </a:lnSpc>
              <a:spcAft>
                <a:spcPct val="0"/>
              </a:spcAft>
              <a:buNone/>
              <a:defRPr/>
            </a:pPr>
            <a:r>
              <a:rPr lang="en-GB" sz="4000" b="1" u="sng" dirty="0">
                <a:solidFill>
                  <a:srgbClr val="000000"/>
                </a:solidFill>
                <a:ea typeface="MS PGothic" pitchFamily="34" charset="-128"/>
              </a:rPr>
              <a:t>Poster Analysis</a:t>
            </a:r>
          </a:p>
          <a:p>
            <a:pPr lvl="0" eaLnBrk="0" fontAlgn="base" hangingPunct="0">
              <a:lnSpc>
                <a:spcPct val="80000"/>
              </a:lnSpc>
              <a:spcAft>
                <a:spcPct val="0"/>
              </a:spcAft>
              <a:buNone/>
              <a:defRPr/>
            </a:pPr>
            <a:r>
              <a:rPr lang="en-GB" sz="4000" dirty="0">
                <a:solidFill>
                  <a:srgbClr val="000000"/>
                </a:solidFill>
                <a:ea typeface="MS PGothic" pitchFamily="34" charset="-128"/>
              </a:rPr>
              <a:t>	Now that you have analysed some film texts, let’s look at a print one.</a:t>
            </a:r>
          </a:p>
          <a:p>
            <a:pPr lvl="0" eaLnBrk="0" fontAlgn="base" hangingPunct="0">
              <a:lnSpc>
                <a:spcPct val="80000"/>
              </a:lnSpc>
              <a:spcAft>
                <a:spcPct val="0"/>
              </a:spcAft>
              <a:buNone/>
              <a:defRPr/>
            </a:pPr>
            <a:endParaRPr lang="en-GB" sz="4000" dirty="0">
              <a:solidFill>
                <a:srgbClr val="000000"/>
              </a:solidFill>
              <a:ea typeface="MS PGothic" pitchFamily="34" charset="-128"/>
            </a:endParaRPr>
          </a:p>
          <a:p>
            <a:pPr lvl="0" eaLnBrk="0" fontAlgn="base" hangingPunct="0">
              <a:lnSpc>
                <a:spcPct val="80000"/>
              </a:lnSpc>
              <a:spcAft>
                <a:spcPct val="0"/>
              </a:spcAft>
              <a:buNone/>
              <a:defRPr/>
            </a:pPr>
            <a:r>
              <a:rPr lang="en-GB" sz="4000" dirty="0">
                <a:solidFill>
                  <a:srgbClr val="000000"/>
                </a:solidFill>
                <a:ea typeface="MS PGothic" pitchFamily="34" charset="-128"/>
              </a:rPr>
              <a:t>	You will work in groups to analyse this too.</a:t>
            </a:r>
            <a:endParaRPr lang="en-GB" sz="2800" dirty="0"/>
          </a:p>
        </p:txBody>
      </p:sp>
    </p:spTree>
    <p:extLst>
      <p:ext uri="{BB962C8B-B14F-4D97-AF65-F5344CB8AC3E}">
        <p14:creationId xmlns:p14="http://schemas.microsoft.com/office/powerpoint/2010/main" val="21524495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ext Box 5"/>
          <p:cNvSpPr txBox="1">
            <a:spLocks noChangeArrowheads="1"/>
          </p:cNvSpPr>
          <p:nvPr/>
        </p:nvSpPr>
        <p:spPr bwMode="auto">
          <a:xfrm>
            <a:off x="41276" y="203200"/>
            <a:ext cx="2195512"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50000"/>
              </a:spcBef>
              <a:spcAft>
                <a:spcPct val="0"/>
              </a:spcAft>
              <a:buFontTx/>
              <a:buNone/>
            </a:pPr>
            <a:r>
              <a:rPr lang="en-GB" altLang="en-US" sz="2400" b="1" u="sng" dirty="0">
                <a:solidFill>
                  <a:srgbClr val="000000"/>
                </a:solidFill>
              </a:rPr>
              <a:t>Signs</a:t>
            </a:r>
          </a:p>
          <a:p>
            <a:pPr fontAlgn="base">
              <a:spcBef>
                <a:spcPct val="50000"/>
              </a:spcBef>
              <a:spcAft>
                <a:spcPct val="0"/>
              </a:spcAft>
              <a:buFontTx/>
              <a:buNone/>
            </a:pPr>
            <a:r>
              <a:rPr lang="en-GB" altLang="en-US" sz="2400" dirty="0">
                <a:solidFill>
                  <a:srgbClr val="000000"/>
                </a:solidFill>
              </a:rPr>
              <a:t>The guns (shotgun, revolver); </a:t>
            </a:r>
            <a:endParaRPr lang="en-GB" altLang="en-US" sz="2400" dirty="0" smtClean="0">
              <a:solidFill>
                <a:srgbClr val="000000"/>
              </a:solidFill>
            </a:endParaRPr>
          </a:p>
          <a:p>
            <a:pPr fontAlgn="base">
              <a:spcBef>
                <a:spcPct val="50000"/>
              </a:spcBef>
              <a:spcAft>
                <a:spcPct val="0"/>
              </a:spcAft>
              <a:buFontTx/>
              <a:buNone/>
            </a:pPr>
            <a:r>
              <a:rPr lang="en-GB" altLang="en-US" sz="2400" dirty="0" smtClean="0">
                <a:solidFill>
                  <a:srgbClr val="000000"/>
                </a:solidFill>
              </a:rPr>
              <a:t>The character </a:t>
            </a:r>
            <a:r>
              <a:rPr lang="en-GB" altLang="en-US" sz="2400" dirty="0">
                <a:solidFill>
                  <a:srgbClr val="000000"/>
                </a:solidFill>
              </a:rPr>
              <a:t>stance (cultural code)</a:t>
            </a:r>
          </a:p>
        </p:txBody>
      </p:sp>
      <p:sp>
        <p:nvSpPr>
          <p:cNvPr id="117763" name="Text Box 6"/>
          <p:cNvSpPr txBox="1">
            <a:spLocks noChangeArrowheads="1"/>
          </p:cNvSpPr>
          <p:nvPr/>
        </p:nvSpPr>
        <p:spPr bwMode="auto">
          <a:xfrm>
            <a:off x="152400" y="3322556"/>
            <a:ext cx="8718550"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50000"/>
              </a:spcBef>
              <a:spcAft>
                <a:spcPct val="0"/>
              </a:spcAft>
              <a:buFontTx/>
              <a:buNone/>
            </a:pPr>
            <a:r>
              <a:rPr lang="en-GB" altLang="en-US" sz="2400" b="1" u="sng" dirty="0">
                <a:solidFill>
                  <a:srgbClr val="FF0000"/>
                </a:solidFill>
              </a:rPr>
              <a:t>Denotation/Connotations of sign</a:t>
            </a:r>
          </a:p>
          <a:p>
            <a:pPr marL="342900" indent="-342900" fontAlgn="base">
              <a:spcBef>
                <a:spcPts val="0"/>
              </a:spcBef>
              <a:spcAft>
                <a:spcPct val="0"/>
              </a:spcAft>
            </a:pPr>
            <a:r>
              <a:rPr lang="en-GB" altLang="en-US" sz="2400" dirty="0">
                <a:solidFill>
                  <a:srgbClr val="FF0000"/>
                </a:solidFill>
              </a:rPr>
              <a:t>The weapons attract a male orientated audience and connote the level of danger, death and violence that will be contained within the </a:t>
            </a:r>
            <a:r>
              <a:rPr lang="en-GB" altLang="en-US" sz="2400" dirty="0" smtClean="0">
                <a:solidFill>
                  <a:srgbClr val="FF0000"/>
                </a:solidFill>
              </a:rPr>
              <a:t>film</a:t>
            </a:r>
          </a:p>
          <a:p>
            <a:pPr marL="342900" indent="-342900" fontAlgn="base">
              <a:spcBef>
                <a:spcPts val="0"/>
              </a:spcBef>
              <a:spcAft>
                <a:spcPct val="0"/>
              </a:spcAft>
            </a:pPr>
            <a:r>
              <a:rPr lang="en-GB" altLang="en-US" sz="2400" dirty="0" smtClean="0">
                <a:solidFill>
                  <a:srgbClr val="FF0000"/>
                </a:solidFill>
              </a:rPr>
              <a:t>the </a:t>
            </a:r>
            <a:r>
              <a:rPr lang="en-GB" altLang="en-US" sz="2400" dirty="0">
                <a:solidFill>
                  <a:srgbClr val="FF0000"/>
                </a:solidFill>
              </a:rPr>
              <a:t>two main characters who are at the forefront of the poster stand back to back which connotes that they are working together and looking out for one </a:t>
            </a:r>
            <a:r>
              <a:rPr lang="en-GB" altLang="en-US" sz="2400" dirty="0" smtClean="0">
                <a:solidFill>
                  <a:srgbClr val="FF0000"/>
                </a:solidFill>
              </a:rPr>
              <a:t>another</a:t>
            </a:r>
          </a:p>
          <a:p>
            <a:pPr marL="342900" indent="-342900" fontAlgn="base">
              <a:spcBef>
                <a:spcPts val="0"/>
              </a:spcBef>
              <a:spcAft>
                <a:spcPct val="0"/>
              </a:spcAft>
            </a:pPr>
            <a:r>
              <a:rPr lang="en-GB" altLang="en-US" sz="2400" dirty="0" smtClean="0">
                <a:solidFill>
                  <a:srgbClr val="FF0000"/>
                </a:solidFill>
              </a:rPr>
              <a:t>Jamie </a:t>
            </a:r>
            <a:r>
              <a:rPr lang="en-GB" altLang="en-US" sz="2400" dirty="0">
                <a:solidFill>
                  <a:srgbClr val="FF0000"/>
                </a:solidFill>
              </a:rPr>
              <a:t>Foxx’s character is standing in-front which makes it clear that he is the main character. </a:t>
            </a:r>
          </a:p>
        </p:txBody>
      </p:sp>
      <p:sp>
        <p:nvSpPr>
          <p:cNvPr id="117764" name="Text Box 7"/>
          <p:cNvSpPr txBox="1">
            <a:spLocks noChangeArrowheads="1"/>
          </p:cNvSpPr>
          <p:nvPr/>
        </p:nvSpPr>
        <p:spPr bwMode="auto">
          <a:xfrm>
            <a:off x="6372225" y="0"/>
            <a:ext cx="2663825" cy="3986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50000"/>
              </a:spcBef>
              <a:spcAft>
                <a:spcPct val="0"/>
              </a:spcAft>
              <a:buFontTx/>
              <a:buNone/>
            </a:pPr>
            <a:r>
              <a:rPr lang="en-GB" altLang="en-US" sz="2200" b="1" u="sng" dirty="0">
                <a:solidFill>
                  <a:srgbClr val="000000"/>
                </a:solidFill>
              </a:rPr>
              <a:t>Motivation</a:t>
            </a:r>
          </a:p>
          <a:p>
            <a:pPr fontAlgn="base">
              <a:spcBef>
                <a:spcPct val="50000"/>
              </a:spcBef>
              <a:spcAft>
                <a:spcPct val="0"/>
              </a:spcAft>
              <a:buFontTx/>
              <a:buNone/>
            </a:pPr>
            <a:r>
              <a:rPr lang="en-GB" altLang="en-US" sz="2200" dirty="0">
                <a:solidFill>
                  <a:srgbClr val="000000"/>
                </a:solidFill>
              </a:rPr>
              <a:t>To set the story in time, these are weapons associated with the wild west, to introduce elements of the story to aid audience understanding prior to viewing</a:t>
            </a:r>
          </a:p>
        </p:txBody>
      </p:sp>
      <p:pic>
        <p:nvPicPr>
          <p:cNvPr id="117765"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0800" y="0"/>
            <a:ext cx="3708400" cy="3233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Arrow Connector 2"/>
          <p:cNvCxnSpPr/>
          <p:nvPr/>
        </p:nvCxnSpPr>
        <p:spPr>
          <a:xfrm>
            <a:off x="1447800" y="1143000"/>
            <a:ext cx="2057400" cy="6096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1135063" y="1562100"/>
            <a:ext cx="3741737" cy="92313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3922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77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776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77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2" grpId="0"/>
      <p:bldP spid="117763" grpId="0"/>
      <p:bldP spid="11776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ext Box 5"/>
          <p:cNvSpPr txBox="1">
            <a:spLocks noChangeArrowheads="1"/>
          </p:cNvSpPr>
          <p:nvPr/>
        </p:nvSpPr>
        <p:spPr bwMode="auto">
          <a:xfrm>
            <a:off x="76200" y="203200"/>
            <a:ext cx="2695575" cy="3162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50000"/>
              </a:spcBef>
              <a:spcAft>
                <a:spcPct val="0"/>
              </a:spcAft>
              <a:buFontTx/>
              <a:buNone/>
            </a:pPr>
            <a:r>
              <a:rPr lang="en-GB" altLang="en-US" sz="2100" b="1" u="sng" dirty="0">
                <a:solidFill>
                  <a:srgbClr val="000000"/>
                </a:solidFill>
              </a:rPr>
              <a:t>Signs</a:t>
            </a:r>
          </a:p>
          <a:p>
            <a:pPr fontAlgn="base">
              <a:spcBef>
                <a:spcPct val="50000"/>
              </a:spcBef>
              <a:spcAft>
                <a:spcPct val="0"/>
              </a:spcAft>
              <a:buFontTx/>
              <a:buNone/>
            </a:pPr>
            <a:r>
              <a:rPr lang="en-GB" altLang="en-US" sz="2100" dirty="0">
                <a:solidFill>
                  <a:srgbClr val="000000"/>
                </a:solidFill>
              </a:rPr>
              <a:t>The costume of Jamie Foxx (cultural code) with the cowboy hat (convention of Westerns), riding apparel, black glove and </a:t>
            </a:r>
            <a:r>
              <a:rPr lang="en-GB" altLang="en-US" sz="2100" dirty="0" smtClean="0">
                <a:solidFill>
                  <a:srgbClr val="000000"/>
                </a:solidFill>
              </a:rPr>
              <a:t>sunglasses, etc</a:t>
            </a:r>
            <a:r>
              <a:rPr lang="en-GB" altLang="en-US" sz="2100" dirty="0">
                <a:solidFill>
                  <a:srgbClr val="000000"/>
                </a:solidFill>
              </a:rPr>
              <a:t>.</a:t>
            </a:r>
          </a:p>
        </p:txBody>
      </p:sp>
      <p:sp>
        <p:nvSpPr>
          <p:cNvPr id="118787" name="Text Box 6"/>
          <p:cNvSpPr txBox="1">
            <a:spLocks noChangeArrowheads="1"/>
          </p:cNvSpPr>
          <p:nvPr/>
        </p:nvSpPr>
        <p:spPr bwMode="auto">
          <a:xfrm>
            <a:off x="76200" y="3733800"/>
            <a:ext cx="895985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ts val="0"/>
              </a:spcBef>
              <a:spcAft>
                <a:spcPct val="0"/>
              </a:spcAft>
              <a:buFontTx/>
              <a:buNone/>
            </a:pPr>
            <a:r>
              <a:rPr lang="en-GB" altLang="en-US" sz="2000" b="1" u="sng" dirty="0">
                <a:solidFill>
                  <a:srgbClr val="FF0000"/>
                </a:solidFill>
              </a:rPr>
              <a:t>Denotation/Connotations of sign</a:t>
            </a:r>
          </a:p>
          <a:p>
            <a:pPr marL="342900" indent="-342900" fontAlgn="base">
              <a:spcBef>
                <a:spcPts val="0"/>
              </a:spcBef>
              <a:spcAft>
                <a:spcPct val="0"/>
              </a:spcAft>
            </a:pPr>
            <a:r>
              <a:rPr lang="en-GB" altLang="en-US" sz="2000" dirty="0">
                <a:solidFill>
                  <a:srgbClr val="FF0000"/>
                </a:solidFill>
              </a:rPr>
              <a:t>The costumes connote men of </a:t>
            </a:r>
            <a:r>
              <a:rPr lang="en-GB" altLang="en-US" sz="2000" dirty="0" smtClean="0">
                <a:solidFill>
                  <a:srgbClr val="FF0000"/>
                </a:solidFill>
              </a:rPr>
              <a:t>action, </a:t>
            </a:r>
            <a:r>
              <a:rPr lang="en-GB" altLang="en-US" sz="2000" dirty="0">
                <a:solidFill>
                  <a:srgbClr val="FF0000"/>
                </a:solidFill>
              </a:rPr>
              <a:t>always ready for violence (ready stance of character, un-gloved right trigger hand, the scarf that is tossed over the </a:t>
            </a:r>
            <a:r>
              <a:rPr lang="en-GB" altLang="en-US" sz="2000" dirty="0" smtClean="0">
                <a:solidFill>
                  <a:srgbClr val="FF0000"/>
                </a:solidFill>
              </a:rPr>
              <a:t>shoulder)</a:t>
            </a:r>
          </a:p>
          <a:p>
            <a:pPr marL="342900" indent="-342900" fontAlgn="base">
              <a:spcBef>
                <a:spcPts val="0"/>
              </a:spcBef>
              <a:spcAft>
                <a:spcPct val="0"/>
              </a:spcAft>
            </a:pPr>
            <a:r>
              <a:rPr lang="en-GB" altLang="en-US" sz="2000" dirty="0">
                <a:solidFill>
                  <a:srgbClr val="FF0000"/>
                </a:solidFill>
              </a:rPr>
              <a:t>T</a:t>
            </a:r>
            <a:r>
              <a:rPr lang="en-GB" altLang="en-US" sz="2000" dirty="0" smtClean="0">
                <a:solidFill>
                  <a:srgbClr val="FF0000"/>
                </a:solidFill>
              </a:rPr>
              <a:t>he </a:t>
            </a:r>
            <a:r>
              <a:rPr lang="en-GB" altLang="en-US" sz="2000" dirty="0">
                <a:solidFill>
                  <a:srgbClr val="FF0000"/>
                </a:solidFill>
              </a:rPr>
              <a:t>cowboy hat also connotes freedom </a:t>
            </a:r>
            <a:r>
              <a:rPr lang="en-GB" altLang="en-US" sz="2000" dirty="0" smtClean="0">
                <a:solidFill>
                  <a:srgbClr val="FF0000"/>
                </a:solidFill>
              </a:rPr>
              <a:t>- </a:t>
            </a:r>
            <a:r>
              <a:rPr lang="en-GB" altLang="en-US" sz="2000" dirty="0">
                <a:solidFill>
                  <a:srgbClr val="FF0000"/>
                </a:solidFill>
              </a:rPr>
              <a:t>slaves at the time were prohibited from wearing headwear like </a:t>
            </a:r>
            <a:r>
              <a:rPr lang="en-GB" altLang="en-US" sz="2000" dirty="0" smtClean="0">
                <a:solidFill>
                  <a:srgbClr val="FF0000"/>
                </a:solidFill>
              </a:rPr>
              <a:t>this, thus </a:t>
            </a:r>
            <a:r>
              <a:rPr lang="en-GB" altLang="en-US" sz="2000" dirty="0">
                <a:solidFill>
                  <a:srgbClr val="FF0000"/>
                </a:solidFill>
              </a:rPr>
              <a:t>indicating that his character is a free man during a time of </a:t>
            </a:r>
            <a:r>
              <a:rPr lang="en-GB" altLang="en-US" sz="2000" dirty="0" smtClean="0">
                <a:solidFill>
                  <a:srgbClr val="FF0000"/>
                </a:solidFill>
              </a:rPr>
              <a:t>slavery</a:t>
            </a:r>
          </a:p>
          <a:p>
            <a:pPr marL="342900" indent="-342900" fontAlgn="base">
              <a:spcBef>
                <a:spcPts val="0"/>
              </a:spcBef>
              <a:spcAft>
                <a:spcPct val="0"/>
              </a:spcAft>
            </a:pPr>
            <a:r>
              <a:rPr lang="en-GB" altLang="en-US" sz="2000" dirty="0">
                <a:solidFill>
                  <a:srgbClr val="FF0000"/>
                </a:solidFill>
              </a:rPr>
              <a:t>T</a:t>
            </a:r>
            <a:r>
              <a:rPr lang="en-GB" altLang="en-US" sz="2000" dirty="0" smtClean="0">
                <a:solidFill>
                  <a:srgbClr val="FF0000"/>
                </a:solidFill>
              </a:rPr>
              <a:t>he </a:t>
            </a:r>
            <a:r>
              <a:rPr lang="en-GB" altLang="en-US" sz="2000" dirty="0">
                <a:solidFill>
                  <a:srgbClr val="FF0000"/>
                </a:solidFill>
              </a:rPr>
              <a:t>black glove and the dark sunglasses connote mystery and a person to be </a:t>
            </a:r>
            <a:r>
              <a:rPr lang="en-GB" altLang="en-US" sz="2000" dirty="0" smtClean="0">
                <a:solidFill>
                  <a:srgbClr val="FF0000"/>
                </a:solidFill>
              </a:rPr>
              <a:t>feared</a:t>
            </a:r>
            <a:endParaRPr lang="en-GB" altLang="en-US" sz="2000" i="1" dirty="0">
              <a:solidFill>
                <a:srgbClr val="FF0000"/>
              </a:solidFill>
            </a:endParaRPr>
          </a:p>
        </p:txBody>
      </p:sp>
      <p:sp>
        <p:nvSpPr>
          <p:cNvPr id="118788" name="Text Box 7"/>
          <p:cNvSpPr txBox="1">
            <a:spLocks noChangeArrowheads="1"/>
          </p:cNvSpPr>
          <p:nvPr/>
        </p:nvSpPr>
        <p:spPr bwMode="auto">
          <a:xfrm>
            <a:off x="6372225" y="0"/>
            <a:ext cx="2663825" cy="297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50000"/>
              </a:spcBef>
              <a:spcAft>
                <a:spcPct val="0"/>
              </a:spcAft>
              <a:buFontTx/>
              <a:buNone/>
            </a:pPr>
            <a:r>
              <a:rPr lang="en-GB" altLang="en-US" sz="2200" b="1" u="sng" dirty="0">
                <a:solidFill>
                  <a:srgbClr val="000000"/>
                </a:solidFill>
              </a:rPr>
              <a:t>Motivation</a:t>
            </a:r>
          </a:p>
          <a:p>
            <a:pPr fontAlgn="base">
              <a:spcBef>
                <a:spcPct val="50000"/>
              </a:spcBef>
              <a:spcAft>
                <a:spcPct val="0"/>
              </a:spcAft>
              <a:buFontTx/>
              <a:buNone/>
            </a:pPr>
            <a:r>
              <a:rPr lang="en-GB" altLang="en-US" sz="2200" dirty="0">
                <a:solidFill>
                  <a:srgbClr val="000000"/>
                </a:solidFill>
              </a:rPr>
              <a:t>To set the story in time as cowboy hats were worn during a very specific time period e.g. late 1700-late 1800s</a:t>
            </a:r>
          </a:p>
        </p:txBody>
      </p:sp>
      <p:pic>
        <p:nvPicPr>
          <p:cNvPr id="118789"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10688" y="0"/>
            <a:ext cx="3288512"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Arrow Connector 2"/>
          <p:cNvCxnSpPr/>
          <p:nvPr/>
        </p:nvCxnSpPr>
        <p:spPr>
          <a:xfrm flipV="1">
            <a:off x="1524000" y="533400"/>
            <a:ext cx="3352800" cy="12954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2590800" y="2286000"/>
            <a:ext cx="3200400" cy="5334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3630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87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878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87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6" grpId="0"/>
      <p:bldP spid="118787" grpId="0"/>
      <p:bldP spid="11878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ext Box 5"/>
          <p:cNvSpPr txBox="1">
            <a:spLocks noChangeArrowheads="1"/>
          </p:cNvSpPr>
          <p:nvPr/>
        </p:nvSpPr>
        <p:spPr bwMode="auto">
          <a:xfrm>
            <a:off x="179388" y="203200"/>
            <a:ext cx="2592387" cy="1754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50000"/>
              </a:spcBef>
              <a:spcAft>
                <a:spcPct val="0"/>
              </a:spcAft>
              <a:buFontTx/>
              <a:buNone/>
            </a:pPr>
            <a:r>
              <a:rPr lang="en-GB" altLang="en-US" sz="2400" b="1" u="sng" dirty="0">
                <a:solidFill>
                  <a:srgbClr val="000000"/>
                </a:solidFill>
              </a:rPr>
              <a:t>Signs</a:t>
            </a:r>
          </a:p>
          <a:p>
            <a:pPr fontAlgn="base">
              <a:spcBef>
                <a:spcPct val="50000"/>
              </a:spcBef>
              <a:spcAft>
                <a:spcPct val="0"/>
              </a:spcAft>
              <a:buFontTx/>
              <a:buNone/>
            </a:pPr>
            <a:r>
              <a:rPr lang="en-GB" altLang="en-US" sz="2400" dirty="0">
                <a:solidFill>
                  <a:srgbClr val="000000"/>
                </a:solidFill>
              </a:rPr>
              <a:t>The title text and font colour (technical codes)</a:t>
            </a:r>
          </a:p>
        </p:txBody>
      </p:sp>
      <p:sp>
        <p:nvSpPr>
          <p:cNvPr id="119811" name="Text Box 6"/>
          <p:cNvSpPr txBox="1">
            <a:spLocks noChangeArrowheads="1"/>
          </p:cNvSpPr>
          <p:nvPr/>
        </p:nvSpPr>
        <p:spPr bwMode="auto">
          <a:xfrm>
            <a:off x="230306" y="3579813"/>
            <a:ext cx="8718550"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ts val="0"/>
              </a:spcBef>
              <a:spcAft>
                <a:spcPct val="0"/>
              </a:spcAft>
              <a:buFontTx/>
              <a:buNone/>
            </a:pPr>
            <a:r>
              <a:rPr lang="en-GB" altLang="en-US" sz="2200" b="1" u="sng" dirty="0">
                <a:solidFill>
                  <a:srgbClr val="FF0000"/>
                </a:solidFill>
              </a:rPr>
              <a:t>Denotation/Connotations of sign</a:t>
            </a:r>
          </a:p>
          <a:p>
            <a:pPr marL="342900" indent="-342900" fontAlgn="base">
              <a:spcBef>
                <a:spcPts val="0"/>
              </a:spcBef>
              <a:spcAft>
                <a:spcPct val="0"/>
              </a:spcAft>
            </a:pPr>
            <a:r>
              <a:rPr lang="en-GB" altLang="en-US" sz="2200" dirty="0">
                <a:solidFill>
                  <a:srgbClr val="FF0000"/>
                </a:solidFill>
              </a:rPr>
              <a:t>Like the use of costume, slavery and freedom is further supported by the text (anchorage) in the title </a:t>
            </a:r>
            <a:r>
              <a:rPr lang="en-GB" altLang="en-US" sz="2200" i="1" dirty="0">
                <a:solidFill>
                  <a:srgbClr val="FF0000"/>
                </a:solidFill>
              </a:rPr>
              <a:t>Unchained; </a:t>
            </a:r>
            <a:endParaRPr lang="en-GB" altLang="en-US" sz="2200" i="1" dirty="0" smtClean="0">
              <a:solidFill>
                <a:srgbClr val="FF0000"/>
              </a:solidFill>
            </a:endParaRPr>
          </a:p>
          <a:p>
            <a:pPr marL="342900" indent="-342900" fontAlgn="base">
              <a:spcBef>
                <a:spcPts val="0"/>
              </a:spcBef>
              <a:spcAft>
                <a:spcPct val="0"/>
              </a:spcAft>
            </a:pPr>
            <a:r>
              <a:rPr lang="en-GB" altLang="en-US" sz="2200" dirty="0" smtClean="0">
                <a:solidFill>
                  <a:srgbClr val="FF0000"/>
                </a:solidFill>
              </a:rPr>
              <a:t>Black connotes </a:t>
            </a:r>
            <a:r>
              <a:rPr lang="en-GB" altLang="en-US" sz="2200" dirty="0">
                <a:solidFill>
                  <a:srgbClr val="FF0000"/>
                </a:solidFill>
              </a:rPr>
              <a:t>strength and authority which is further supported by the </a:t>
            </a:r>
            <a:r>
              <a:rPr lang="en-GB" altLang="en-US" sz="2200" dirty="0" smtClean="0">
                <a:solidFill>
                  <a:srgbClr val="FF0000"/>
                </a:solidFill>
              </a:rPr>
              <a:t>use of capitalisation and bold font; </a:t>
            </a:r>
          </a:p>
          <a:p>
            <a:pPr marL="342900" indent="-342900" fontAlgn="base">
              <a:spcBef>
                <a:spcPts val="0"/>
              </a:spcBef>
              <a:spcAft>
                <a:spcPct val="0"/>
              </a:spcAft>
            </a:pPr>
            <a:r>
              <a:rPr lang="en-GB" altLang="en-US" sz="2200" dirty="0">
                <a:solidFill>
                  <a:srgbClr val="FF0000"/>
                </a:solidFill>
              </a:rPr>
              <a:t>T</a:t>
            </a:r>
            <a:r>
              <a:rPr lang="en-GB" altLang="en-US" sz="2200" dirty="0" smtClean="0">
                <a:solidFill>
                  <a:srgbClr val="FF0000"/>
                </a:solidFill>
              </a:rPr>
              <a:t>he </a:t>
            </a:r>
            <a:r>
              <a:rPr lang="en-GB" altLang="en-US" sz="2200" dirty="0">
                <a:solidFill>
                  <a:srgbClr val="FF0000"/>
                </a:solidFill>
              </a:rPr>
              <a:t>black also contrasts with the brightness of the red which connotes that these two characters (Foxx and </a:t>
            </a:r>
            <a:r>
              <a:rPr lang="en-GB" altLang="en-US" sz="2200" dirty="0" smtClean="0">
                <a:solidFill>
                  <a:srgbClr val="FF0000"/>
                </a:solidFill>
              </a:rPr>
              <a:t>DiCaprio</a:t>
            </a:r>
            <a:r>
              <a:rPr lang="en-GB" altLang="en-US" sz="2200" dirty="0">
                <a:solidFill>
                  <a:srgbClr val="FF0000"/>
                </a:solidFill>
              </a:rPr>
              <a:t>) will clash in the film</a:t>
            </a:r>
          </a:p>
        </p:txBody>
      </p:sp>
      <p:sp>
        <p:nvSpPr>
          <p:cNvPr id="119812" name="Text Box 7"/>
          <p:cNvSpPr txBox="1">
            <a:spLocks noChangeArrowheads="1"/>
          </p:cNvSpPr>
          <p:nvPr/>
        </p:nvSpPr>
        <p:spPr bwMode="auto">
          <a:xfrm>
            <a:off x="6372225" y="0"/>
            <a:ext cx="2663825" cy="1954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50000"/>
              </a:spcBef>
              <a:spcAft>
                <a:spcPct val="0"/>
              </a:spcAft>
              <a:buFontTx/>
              <a:buNone/>
            </a:pPr>
            <a:r>
              <a:rPr lang="en-GB" altLang="en-US" sz="2200" b="1" u="sng" dirty="0">
                <a:solidFill>
                  <a:srgbClr val="000000"/>
                </a:solidFill>
              </a:rPr>
              <a:t>Motivation</a:t>
            </a:r>
          </a:p>
          <a:p>
            <a:pPr fontAlgn="base">
              <a:spcBef>
                <a:spcPct val="50000"/>
              </a:spcBef>
              <a:spcAft>
                <a:spcPct val="0"/>
              </a:spcAft>
              <a:buFontTx/>
              <a:buNone/>
            </a:pPr>
            <a:r>
              <a:rPr lang="en-GB" altLang="en-US" sz="2200" dirty="0">
                <a:solidFill>
                  <a:srgbClr val="000000"/>
                </a:solidFill>
              </a:rPr>
              <a:t>To set the story in time and introduce the main </a:t>
            </a:r>
            <a:r>
              <a:rPr lang="en-GB" altLang="en-US" sz="2200" dirty="0" smtClean="0">
                <a:solidFill>
                  <a:srgbClr val="000000"/>
                </a:solidFill>
              </a:rPr>
              <a:t>character, Django.</a:t>
            </a:r>
            <a:endParaRPr lang="en-GB" altLang="en-US" sz="2200" dirty="0">
              <a:solidFill>
                <a:srgbClr val="000000"/>
              </a:solidFill>
            </a:endParaRPr>
          </a:p>
        </p:txBody>
      </p:sp>
      <p:pic>
        <p:nvPicPr>
          <p:cNvPr id="119813"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4056" y="0"/>
            <a:ext cx="3175144"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p:cNvCxnSpPr>
            <a:stCxn id="119810" idx="2"/>
          </p:cNvCxnSpPr>
          <p:nvPr/>
        </p:nvCxnSpPr>
        <p:spPr>
          <a:xfrm>
            <a:off x="1475582" y="1957388"/>
            <a:ext cx="1953418" cy="78581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4790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8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98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98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0" grpId="0"/>
      <p:bldP spid="119811" grpId="0"/>
      <p:bldP spid="1198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ext Box 5"/>
          <p:cNvSpPr txBox="1">
            <a:spLocks noChangeArrowheads="1"/>
          </p:cNvSpPr>
          <p:nvPr/>
        </p:nvSpPr>
        <p:spPr bwMode="auto">
          <a:xfrm>
            <a:off x="179388" y="203200"/>
            <a:ext cx="2736850" cy="2154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50000"/>
              </a:spcBef>
              <a:spcAft>
                <a:spcPct val="0"/>
              </a:spcAft>
              <a:buFontTx/>
              <a:buNone/>
            </a:pPr>
            <a:r>
              <a:rPr lang="en-GB" altLang="en-US" sz="2400" b="1" u="sng" dirty="0">
                <a:solidFill>
                  <a:srgbClr val="000000"/>
                </a:solidFill>
              </a:rPr>
              <a:t>Signs</a:t>
            </a:r>
          </a:p>
          <a:p>
            <a:pPr fontAlgn="base">
              <a:spcBef>
                <a:spcPct val="50000"/>
              </a:spcBef>
              <a:spcAft>
                <a:spcPct val="0"/>
              </a:spcAft>
              <a:buFontTx/>
              <a:buNone/>
            </a:pPr>
            <a:r>
              <a:rPr lang="en-GB" altLang="en-US" sz="2000" dirty="0">
                <a:solidFill>
                  <a:srgbClr val="000000"/>
                </a:solidFill>
              </a:rPr>
              <a:t>The red spatter, use of the colour red to cover Leonardo Di </a:t>
            </a:r>
            <a:r>
              <a:rPr lang="en-GB" altLang="en-US" sz="2000" dirty="0" err="1">
                <a:solidFill>
                  <a:srgbClr val="000000"/>
                </a:solidFill>
              </a:rPr>
              <a:t>Caprio’s</a:t>
            </a:r>
            <a:r>
              <a:rPr lang="en-GB" altLang="en-US" sz="2000" dirty="0">
                <a:solidFill>
                  <a:srgbClr val="000000"/>
                </a:solidFill>
              </a:rPr>
              <a:t> character, costume (shirt and cravat</a:t>
            </a:r>
            <a:r>
              <a:rPr lang="en-GB" altLang="en-US" sz="2000" dirty="0" smtClean="0">
                <a:solidFill>
                  <a:srgbClr val="000000"/>
                </a:solidFill>
              </a:rPr>
              <a:t>)</a:t>
            </a:r>
            <a:endParaRPr lang="en-GB" altLang="en-US" sz="2000" dirty="0">
              <a:solidFill>
                <a:srgbClr val="000000"/>
              </a:solidFill>
            </a:endParaRPr>
          </a:p>
        </p:txBody>
      </p:sp>
      <p:sp>
        <p:nvSpPr>
          <p:cNvPr id="120835" name="Text Box 6"/>
          <p:cNvSpPr txBox="1">
            <a:spLocks noChangeArrowheads="1"/>
          </p:cNvSpPr>
          <p:nvPr/>
        </p:nvSpPr>
        <p:spPr bwMode="auto">
          <a:xfrm>
            <a:off x="179388" y="3581400"/>
            <a:ext cx="871855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50000"/>
              </a:spcBef>
              <a:spcAft>
                <a:spcPct val="0"/>
              </a:spcAft>
              <a:buFontTx/>
              <a:buNone/>
            </a:pPr>
            <a:r>
              <a:rPr lang="en-GB" altLang="en-US" sz="2000" b="1" u="sng" dirty="0">
                <a:solidFill>
                  <a:srgbClr val="FF0000"/>
                </a:solidFill>
              </a:rPr>
              <a:t>Denotation/Connotations of sign</a:t>
            </a:r>
          </a:p>
          <a:p>
            <a:pPr marL="342900" indent="-342900" fontAlgn="base">
              <a:spcBef>
                <a:spcPct val="50000"/>
              </a:spcBef>
              <a:spcAft>
                <a:spcPct val="0"/>
              </a:spcAft>
            </a:pPr>
            <a:r>
              <a:rPr lang="en-GB" altLang="en-US" sz="2000" dirty="0">
                <a:solidFill>
                  <a:srgbClr val="FF0000"/>
                </a:solidFill>
              </a:rPr>
              <a:t>The red spatters connotes danger, blood, violence and death; the circle surrounding him connotes that he is the target of the other two;  </a:t>
            </a:r>
            <a:endParaRPr lang="en-GB" altLang="en-US" sz="2000" dirty="0" smtClean="0">
              <a:solidFill>
                <a:srgbClr val="FF0000"/>
              </a:solidFill>
            </a:endParaRPr>
          </a:p>
          <a:p>
            <a:pPr marL="342900" indent="-342900" fontAlgn="base">
              <a:spcBef>
                <a:spcPct val="50000"/>
              </a:spcBef>
              <a:spcAft>
                <a:spcPct val="0"/>
              </a:spcAft>
            </a:pPr>
            <a:r>
              <a:rPr lang="en-GB" altLang="en-US" sz="2000" dirty="0">
                <a:solidFill>
                  <a:srgbClr val="FF0000"/>
                </a:solidFill>
              </a:rPr>
              <a:t>T</a:t>
            </a:r>
            <a:r>
              <a:rPr lang="en-GB" altLang="en-US" sz="2000" dirty="0" smtClean="0">
                <a:solidFill>
                  <a:srgbClr val="FF0000"/>
                </a:solidFill>
              </a:rPr>
              <a:t>here </a:t>
            </a:r>
            <a:r>
              <a:rPr lang="en-GB" altLang="en-US" sz="2000" dirty="0">
                <a:solidFill>
                  <a:srgbClr val="FF0000"/>
                </a:solidFill>
              </a:rPr>
              <a:t>are connotations of money, power and sophistication which stem from the costume of </a:t>
            </a:r>
            <a:r>
              <a:rPr lang="en-GB" altLang="en-US" sz="2000" dirty="0" smtClean="0">
                <a:solidFill>
                  <a:srgbClr val="FF0000"/>
                </a:solidFill>
              </a:rPr>
              <a:t>DiCaprio’s </a:t>
            </a:r>
            <a:r>
              <a:rPr lang="en-GB" altLang="en-US" sz="2000" dirty="0">
                <a:solidFill>
                  <a:srgbClr val="FF0000"/>
                </a:solidFill>
              </a:rPr>
              <a:t>character, he is notably dressed in much smarter attire than the other two who appear more ready for action; </a:t>
            </a:r>
            <a:endParaRPr lang="en-GB" altLang="en-US" sz="2000" dirty="0" smtClean="0">
              <a:solidFill>
                <a:srgbClr val="FF0000"/>
              </a:solidFill>
            </a:endParaRPr>
          </a:p>
        </p:txBody>
      </p:sp>
      <p:sp>
        <p:nvSpPr>
          <p:cNvPr id="120836" name="Text Box 7"/>
          <p:cNvSpPr txBox="1">
            <a:spLocks noChangeArrowheads="1"/>
          </p:cNvSpPr>
          <p:nvPr/>
        </p:nvSpPr>
        <p:spPr bwMode="auto">
          <a:xfrm>
            <a:off x="6372225" y="0"/>
            <a:ext cx="2663825" cy="229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50000"/>
              </a:spcBef>
              <a:spcAft>
                <a:spcPct val="0"/>
              </a:spcAft>
              <a:buFontTx/>
              <a:buNone/>
            </a:pPr>
            <a:r>
              <a:rPr lang="en-GB" altLang="en-US" sz="2200" b="1" u="sng" dirty="0">
                <a:solidFill>
                  <a:srgbClr val="000000"/>
                </a:solidFill>
              </a:rPr>
              <a:t>Motivation</a:t>
            </a:r>
          </a:p>
          <a:p>
            <a:pPr fontAlgn="base">
              <a:spcBef>
                <a:spcPct val="50000"/>
              </a:spcBef>
              <a:spcAft>
                <a:spcPct val="0"/>
              </a:spcAft>
              <a:buFontTx/>
              <a:buNone/>
            </a:pPr>
            <a:r>
              <a:rPr lang="en-GB" altLang="en-US" sz="2200" dirty="0">
                <a:solidFill>
                  <a:srgbClr val="000000"/>
                </a:solidFill>
              </a:rPr>
              <a:t>To introduce his character as the villain of the film and target (red circle)</a:t>
            </a:r>
          </a:p>
        </p:txBody>
      </p:sp>
      <p:pic>
        <p:nvPicPr>
          <p:cNvPr id="120837"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1576" y="0"/>
            <a:ext cx="3250649"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p:cNvCxnSpPr/>
          <p:nvPr/>
        </p:nvCxnSpPr>
        <p:spPr>
          <a:xfrm>
            <a:off x="2438400" y="990600"/>
            <a:ext cx="1066800" cy="4572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8196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08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08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08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4" grpId="0"/>
      <p:bldP spid="120835" grpId="0"/>
      <p:bldP spid="12083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ext Box 5"/>
          <p:cNvSpPr txBox="1">
            <a:spLocks noChangeArrowheads="1"/>
          </p:cNvSpPr>
          <p:nvPr/>
        </p:nvSpPr>
        <p:spPr bwMode="auto">
          <a:xfrm>
            <a:off x="107950" y="188913"/>
            <a:ext cx="2057400"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50000"/>
              </a:spcBef>
              <a:spcAft>
                <a:spcPct val="0"/>
              </a:spcAft>
              <a:buFontTx/>
              <a:buNone/>
            </a:pPr>
            <a:r>
              <a:rPr lang="en-GB" altLang="en-US" sz="2400" b="1" u="sng" dirty="0">
                <a:solidFill>
                  <a:srgbClr val="000000"/>
                </a:solidFill>
              </a:rPr>
              <a:t>Signs</a:t>
            </a:r>
          </a:p>
          <a:p>
            <a:pPr fontAlgn="base">
              <a:spcBef>
                <a:spcPct val="50000"/>
              </a:spcBef>
              <a:spcAft>
                <a:spcPct val="0"/>
              </a:spcAft>
              <a:buFontTx/>
              <a:buNone/>
            </a:pPr>
            <a:r>
              <a:rPr lang="en-GB" altLang="en-US" sz="2400" dirty="0">
                <a:solidFill>
                  <a:srgbClr val="000000"/>
                </a:solidFill>
              </a:rPr>
              <a:t>The text (anchorage) contained in the tagline (technical and referential code)</a:t>
            </a:r>
          </a:p>
        </p:txBody>
      </p:sp>
      <p:sp>
        <p:nvSpPr>
          <p:cNvPr id="121859" name="Text Box 7"/>
          <p:cNvSpPr txBox="1">
            <a:spLocks noChangeArrowheads="1"/>
          </p:cNvSpPr>
          <p:nvPr/>
        </p:nvSpPr>
        <p:spPr bwMode="auto">
          <a:xfrm>
            <a:off x="6740525" y="188913"/>
            <a:ext cx="2057400"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50000"/>
              </a:spcBef>
              <a:spcAft>
                <a:spcPct val="0"/>
              </a:spcAft>
              <a:buFontTx/>
              <a:buNone/>
            </a:pPr>
            <a:r>
              <a:rPr lang="en-GB" altLang="en-US" sz="2400" b="1" u="sng" dirty="0">
                <a:solidFill>
                  <a:srgbClr val="000000"/>
                </a:solidFill>
              </a:rPr>
              <a:t>Motivation</a:t>
            </a:r>
          </a:p>
          <a:p>
            <a:pPr fontAlgn="base">
              <a:spcBef>
                <a:spcPct val="50000"/>
              </a:spcBef>
              <a:spcAft>
                <a:spcPct val="0"/>
              </a:spcAft>
              <a:buFontTx/>
              <a:buNone/>
            </a:pPr>
            <a:r>
              <a:rPr lang="en-GB" altLang="en-US" sz="2400" dirty="0">
                <a:solidFill>
                  <a:srgbClr val="000000"/>
                </a:solidFill>
              </a:rPr>
              <a:t>Introduces the violent nature of the film and the theme of vengeance (word choice of payback)</a:t>
            </a:r>
          </a:p>
        </p:txBody>
      </p:sp>
      <p:pic>
        <p:nvPicPr>
          <p:cNvPr id="121860"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5375" y="0"/>
            <a:ext cx="4175125" cy="378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1" name="Text Box 6"/>
          <p:cNvSpPr txBox="1">
            <a:spLocks noChangeArrowheads="1"/>
          </p:cNvSpPr>
          <p:nvPr/>
        </p:nvSpPr>
        <p:spPr bwMode="auto">
          <a:xfrm>
            <a:off x="107950" y="3733800"/>
            <a:ext cx="8718550" cy="2923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ts val="0"/>
              </a:spcBef>
              <a:spcAft>
                <a:spcPct val="0"/>
              </a:spcAft>
              <a:buFontTx/>
              <a:buNone/>
            </a:pPr>
            <a:r>
              <a:rPr lang="en-GB" altLang="en-US" sz="2300" b="1" u="sng" dirty="0">
                <a:solidFill>
                  <a:srgbClr val="FF0000"/>
                </a:solidFill>
              </a:rPr>
              <a:t>Denotation/Connotations of sign</a:t>
            </a:r>
          </a:p>
          <a:p>
            <a:pPr marL="342900" indent="-342900" fontAlgn="base">
              <a:spcBef>
                <a:spcPts val="0"/>
              </a:spcBef>
              <a:spcAft>
                <a:spcPct val="0"/>
              </a:spcAft>
            </a:pPr>
            <a:r>
              <a:rPr lang="en-GB" altLang="en-US" sz="2300" dirty="0">
                <a:solidFill>
                  <a:srgbClr val="FF0000"/>
                </a:solidFill>
              </a:rPr>
              <a:t>The phrasing of the tagline has connotations of quietness and stealth, possibly indicating that Django is a quiet individual, but it also connotes violence through the revenge word of “payback”; </a:t>
            </a:r>
            <a:endParaRPr lang="en-GB" altLang="en-US" sz="2300" dirty="0" smtClean="0">
              <a:solidFill>
                <a:srgbClr val="FF0000"/>
              </a:solidFill>
            </a:endParaRPr>
          </a:p>
          <a:p>
            <a:pPr marL="342900" indent="-342900" fontAlgn="base">
              <a:spcBef>
                <a:spcPts val="0"/>
              </a:spcBef>
              <a:spcAft>
                <a:spcPct val="0"/>
              </a:spcAft>
            </a:pPr>
            <a:r>
              <a:rPr lang="en-GB" altLang="en-US" sz="2300" dirty="0" smtClean="0">
                <a:solidFill>
                  <a:srgbClr val="FF0000"/>
                </a:solidFill>
              </a:rPr>
              <a:t>this </a:t>
            </a:r>
            <a:r>
              <a:rPr lang="en-GB" altLang="en-US" sz="2300" dirty="0">
                <a:solidFill>
                  <a:srgbClr val="FF0000"/>
                </a:solidFill>
              </a:rPr>
              <a:t>vengeance (possibly against Di </a:t>
            </a:r>
            <a:r>
              <a:rPr lang="en-GB" altLang="en-US" sz="2300" dirty="0" err="1">
                <a:solidFill>
                  <a:srgbClr val="FF0000"/>
                </a:solidFill>
              </a:rPr>
              <a:t>Caprio</a:t>
            </a:r>
            <a:r>
              <a:rPr lang="en-GB" altLang="en-US" sz="2300" dirty="0">
                <a:solidFill>
                  <a:srgbClr val="FF0000"/>
                </a:solidFill>
              </a:rPr>
              <a:t>) reveals that it will not be silent but violent – the colour of the font supports this as black connotes power and fear.</a:t>
            </a:r>
          </a:p>
        </p:txBody>
      </p:sp>
      <p:cxnSp>
        <p:nvCxnSpPr>
          <p:cNvPr id="6" name="Straight Arrow Connector 5"/>
          <p:cNvCxnSpPr/>
          <p:nvPr/>
        </p:nvCxnSpPr>
        <p:spPr>
          <a:xfrm flipV="1">
            <a:off x="1600200" y="762000"/>
            <a:ext cx="1295400" cy="119493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5042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18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18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18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8" grpId="0"/>
      <p:bldP spid="121859" grpId="0"/>
      <p:bldP spid="12186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Text Box 6"/>
          <p:cNvSpPr txBox="1">
            <a:spLocks noChangeArrowheads="1"/>
          </p:cNvSpPr>
          <p:nvPr/>
        </p:nvSpPr>
        <p:spPr bwMode="auto">
          <a:xfrm>
            <a:off x="107950" y="3429000"/>
            <a:ext cx="8713788"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ts val="0"/>
              </a:spcBef>
              <a:spcAft>
                <a:spcPct val="0"/>
              </a:spcAft>
              <a:buFontTx/>
              <a:buNone/>
            </a:pPr>
            <a:r>
              <a:rPr lang="en-GB" altLang="en-US" sz="2200" b="1" u="sng" dirty="0">
                <a:solidFill>
                  <a:srgbClr val="FF0000"/>
                </a:solidFill>
              </a:rPr>
              <a:t>Ideology and Myth</a:t>
            </a:r>
          </a:p>
          <a:p>
            <a:pPr marL="342900" indent="-342900" fontAlgn="base">
              <a:spcBef>
                <a:spcPts val="0"/>
              </a:spcBef>
              <a:spcAft>
                <a:spcPct val="0"/>
              </a:spcAft>
            </a:pPr>
            <a:r>
              <a:rPr lang="en-GB" altLang="en-US" sz="2200" dirty="0">
                <a:solidFill>
                  <a:srgbClr val="FF0000"/>
                </a:solidFill>
              </a:rPr>
              <a:t>The poster explores the ideology and myth of the use of violence as a means of revenge/vengeance. </a:t>
            </a:r>
            <a:endParaRPr lang="en-GB" altLang="en-US" sz="2200" dirty="0" smtClean="0">
              <a:solidFill>
                <a:srgbClr val="FF0000"/>
              </a:solidFill>
            </a:endParaRPr>
          </a:p>
          <a:p>
            <a:pPr marL="342900" indent="-342900" fontAlgn="base">
              <a:spcBef>
                <a:spcPts val="0"/>
              </a:spcBef>
              <a:spcAft>
                <a:spcPct val="0"/>
              </a:spcAft>
            </a:pPr>
            <a:r>
              <a:rPr lang="en-GB" altLang="en-US" sz="2200" dirty="0" smtClean="0">
                <a:solidFill>
                  <a:srgbClr val="FF0000"/>
                </a:solidFill>
              </a:rPr>
              <a:t>This </a:t>
            </a:r>
            <a:r>
              <a:rPr lang="en-GB" altLang="en-US" sz="2200" dirty="0">
                <a:solidFill>
                  <a:srgbClr val="FF0000"/>
                </a:solidFill>
              </a:rPr>
              <a:t>may have both positive and negative influences on the potential audience; a female audience </a:t>
            </a:r>
            <a:r>
              <a:rPr lang="en-GB" altLang="en-US" sz="2200" dirty="0" smtClean="0">
                <a:solidFill>
                  <a:srgbClr val="FF0000"/>
                </a:solidFill>
              </a:rPr>
              <a:t>may </a:t>
            </a:r>
            <a:r>
              <a:rPr lang="en-GB" altLang="en-US" sz="2200" dirty="0">
                <a:solidFill>
                  <a:srgbClr val="FF0000"/>
                </a:solidFill>
              </a:rPr>
              <a:t>be put off by a film that promotes violence as the only means </a:t>
            </a:r>
            <a:r>
              <a:rPr lang="en-GB" altLang="en-US" sz="2200" dirty="0" smtClean="0">
                <a:solidFill>
                  <a:srgbClr val="FF0000"/>
                </a:solidFill>
              </a:rPr>
              <a:t>necessary.</a:t>
            </a:r>
          </a:p>
          <a:p>
            <a:pPr marL="342900" indent="-342900" fontAlgn="base">
              <a:spcBef>
                <a:spcPts val="0"/>
              </a:spcBef>
              <a:spcAft>
                <a:spcPct val="0"/>
              </a:spcAft>
            </a:pPr>
            <a:r>
              <a:rPr lang="en-GB" altLang="en-US" sz="2200" dirty="0">
                <a:solidFill>
                  <a:srgbClr val="FF0000"/>
                </a:solidFill>
              </a:rPr>
              <a:t>A</a:t>
            </a:r>
            <a:r>
              <a:rPr lang="en-GB" altLang="en-US" sz="2200" dirty="0" smtClean="0">
                <a:solidFill>
                  <a:srgbClr val="FF0000"/>
                </a:solidFill>
              </a:rPr>
              <a:t> </a:t>
            </a:r>
            <a:r>
              <a:rPr lang="en-GB" altLang="en-US" sz="2200" dirty="0">
                <a:solidFill>
                  <a:srgbClr val="FF0000"/>
                </a:solidFill>
              </a:rPr>
              <a:t>male audience </a:t>
            </a:r>
            <a:r>
              <a:rPr lang="en-GB" altLang="en-US" sz="2200" dirty="0" smtClean="0">
                <a:solidFill>
                  <a:srgbClr val="FF0000"/>
                </a:solidFill>
              </a:rPr>
              <a:t>could engage </a:t>
            </a:r>
            <a:r>
              <a:rPr lang="en-GB" altLang="en-US" sz="2200" dirty="0">
                <a:solidFill>
                  <a:srgbClr val="FF0000"/>
                </a:solidFill>
              </a:rPr>
              <a:t>with the idea that brutal violence and action is the only way to sort out disputes as opposed to using words. </a:t>
            </a:r>
          </a:p>
        </p:txBody>
      </p:sp>
      <p:pic>
        <p:nvPicPr>
          <p:cNvPr id="122885"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30338" y="1"/>
            <a:ext cx="361016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2999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8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scene3d>
            <a:camera prst="orthographicFront"/>
            <a:lightRig rig="threePt" dir="t"/>
          </a:scene3d>
          <a:sp3d>
            <a:bevelT/>
          </a:sp3d>
        </p:spPr>
        <p:txBody>
          <a:bodyPr/>
          <a:lstStyle/>
          <a:p>
            <a:r>
              <a:rPr lang="en-GB" dirty="0">
                <a:solidFill>
                  <a:schemeClr val="bg1"/>
                </a:solidFill>
              </a:rPr>
              <a:t>Categories and Language</a:t>
            </a:r>
          </a:p>
        </p:txBody>
      </p:sp>
      <p:sp>
        <p:nvSpPr>
          <p:cNvPr id="3" name="Content Placeholder 2"/>
          <p:cNvSpPr>
            <a:spLocks noGrp="1"/>
          </p:cNvSpPr>
          <p:nvPr>
            <p:ph idx="1"/>
          </p:nvPr>
        </p:nvSpPr>
        <p:spPr/>
        <p:txBody>
          <a:bodyPr>
            <a:normAutofit/>
          </a:bodyPr>
          <a:lstStyle/>
          <a:p>
            <a:pPr lvl="0" eaLnBrk="0" fontAlgn="base" hangingPunct="0">
              <a:lnSpc>
                <a:spcPct val="80000"/>
              </a:lnSpc>
              <a:spcAft>
                <a:spcPct val="0"/>
              </a:spcAft>
              <a:buNone/>
              <a:defRPr/>
            </a:pPr>
            <a:r>
              <a:rPr lang="en-GB" sz="4000" b="1" u="sng" dirty="0">
                <a:solidFill>
                  <a:srgbClr val="000000"/>
                </a:solidFill>
                <a:ea typeface="MS PGothic" pitchFamily="34" charset="-128"/>
              </a:rPr>
              <a:t>Brief</a:t>
            </a:r>
            <a:endParaRPr lang="en-GB" sz="4000" dirty="0">
              <a:solidFill>
                <a:srgbClr val="000000"/>
              </a:solidFill>
              <a:ea typeface="MS PGothic" pitchFamily="34" charset="-128"/>
            </a:endParaRPr>
          </a:p>
          <a:p>
            <a:pPr lvl="0" eaLnBrk="0" fontAlgn="base" hangingPunct="0">
              <a:lnSpc>
                <a:spcPct val="80000"/>
              </a:lnSpc>
              <a:spcAft>
                <a:spcPct val="0"/>
              </a:spcAft>
              <a:buNone/>
              <a:defRPr/>
            </a:pPr>
            <a:r>
              <a:rPr lang="en-GB" sz="4000" dirty="0">
                <a:solidFill>
                  <a:srgbClr val="000000"/>
                </a:solidFill>
                <a:ea typeface="MS PGothic" pitchFamily="34" charset="-128"/>
              </a:rPr>
              <a:t>	As a group, create a presentation (either on paper as a poster, or a </a:t>
            </a:r>
            <a:r>
              <a:rPr lang="en-GB" sz="4000" dirty="0" err="1">
                <a:solidFill>
                  <a:srgbClr val="000000"/>
                </a:solidFill>
                <a:ea typeface="MS PGothic" pitchFamily="34" charset="-128"/>
              </a:rPr>
              <a:t>Prezi</a:t>
            </a:r>
            <a:r>
              <a:rPr lang="en-GB" sz="4000" dirty="0">
                <a:solidFill>
                  <a:srgbClr val="000000"/>
                </a:solidFill>
                <a:ea typeface="MS PGothic" pitchFamily="34" charset="-128"/>
              </a:rPr>
              <a:t> or PowerPoint) to analyse a poster you have chosen as a group. </a:t>
            </a:r>
          </a:p>
          <a:p>
            <a:pPr lvl="0" eaLnBrk="0" fontAlgn="base" hangingPunct="0">
              <a:lnSpc>
                <a:spcPct val="80000"/>
              </a:lnSpc>
              <a:spcAft>
                <a:spcPct val="0"/>
              </a:spcAft>
              <a:buNone/>
              <a:defRPr/>
            </a:pPr>
            <a:endParaRPr lang="en-GB" sz="4000" dirty="0">
              <a:solidFill>
                <a:srgbClr val="000000"/>
              </a:solidFill>
              <a:ea typeface="MS PGothic" pitchFamily="34" charset="-128"/>
            </a:endParaRPr>
          </a:p>
          <a:p>
            <a:pPr lvl="0" eaLnBrk="0" fontAlgn="base" hangingPunct="0">
              <a:lnSpc>
                <a:spcPct val="80000"/>
              </a:lnSpc>
              <a:spcAft>
                <a:spcPct val="0"/>
              </a:spcAft>
              <a:buNone/>
              <a:defRPr/>
            </a:pPr>
            <a:r>
              <a:rPr lang="en-GB" sz="4000" dirty="0">
                <a:solidFill>
                  <a:srgbClr val="000000"/>
                </a:solidFill>
                <a:ea typeface="MS PGothic" pitchFamily="34" charset="-128"/>
              </a:rPr>
              <a:t>	</a:t>
            </a:r>
            <a:endParaRPr lang="en-GB" sz="2800" dirty="0"/>
          </a:p>
        </p:txBody>
      </p:sp>
    </p:spTree>
    <p:extLst>
      <p:ext uri="{BB962C8B-B14F-4D97-AF65-F5344CB8AC3E}">
        <p14:creationId xmlns:p14="http://schemas.microsoft.com/office/powerpoint/2010/main" val="21524495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poster captain marv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9897"/>
            <a:ext cx="3814754" cy="564869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Image result for film poster rogue o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18409" y="2743200"/>
            <a:ext cx="5625591" cy="41148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324341" y="216418"/>
            <a:ext cx="4667259" cy="2308324"/>
          </a:xfrm>
          <a:prstGeom prst="rect">
            <a:avLst/>
          </a:prstGeom>
          <a:noFill/>
        </p:spPr>
        <p:txBody>
          <a:bodyPr wrap="square" rtlCol="0">
            <a:spAutoFit/>
          </a:bodyPr>
          <a:lstStyle/>
          <a:p>
            <a:r>
              <a:rPr lang="en-GB" sz="2400" b="1" dirty="0" smtClean="0"/>
              <a:t>Things to include: </a:t>
            </a:r>
          </a:p>
          <a:p>
            <a:pPr marL="342900" indent="-342900">
              <a:buFont typeface="Arial" panose="020B0604020202020204" pitchFamily="34" charset="0"/>
              <a:buChar char="•"/>
            </a:pPr>
            <a:r>
              <a:rPr lang="en-GB" sz="2400" dirty="0" smtClean="0"/>
              <a:t>Signs </a:t>
            </a:r>
          </a:p>
          <a:p>
            <a:pPr marL="342900" indent="-342900">
              <a:buFont typeface="Arial" panose="020B0604020202020204" pitchFamily="34" charset="0"/>
              <a:buChar char="•"/>
            </a:pPr>
            <a:r>
              <a:rPr lang="en-GB" sz="2400" dirty="0" smtClean="0"/>
              <a:t>Motivation of these signs – why have they been included?</a:t>
            </a:r>
          </a:p>
          <a:p>
            <a:pPr marL="342900" indent="-342900">
              <a:buFont typeface="Arial" panose="020B0604020202020204" pitchFamily="34" charset="0"/>
              <a:buChar char="•"/>
            </a:pPr>
            <a:r>
              <a:rPr lang="en-GB" sz="2400" dirty="0" smtClean="0"/>
              <a:t>Denotation/connotation of signs</a:t>
            </a:r>
          </a:p>
          <a:p>
            <a:pPr marL="342900" indent="-342900">
              <a:buFont typeface="Arial" panose="020B0604020202020204" pitchFamily="34" charset="0"/>
              <a:buChar char="•"/>
            </a:pPr>
            <a:r>
              <a:rPr lang="en-GB" sz="2400" dirty="0" smtClean="0"/>
              <a:t>Ideology and myth</a:t>
            </a:r>
          </a:p>
        </p:txBody>
      </p:sp>
    </p:spTree>
    <p:extLst>
      <p:ext uri="{BB962C8B-B14F-4D97-AF65-F5344CB8AC3E}">
        <p14:creationId xmlns:p14="http://schemas.microsoft.com/office/powerpoint/2010/main" val="155283325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 result for film poster rogue on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67629" cy="670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72020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Image result for poster captain marv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1488158" y="-1178842"/>
            <a:ext cx="6172199" cy="9139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78481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2277</TotalTime>
  <Words>1535</Words>
  <Application>Microsoft Office PowerPoint</Application>
  <PresentationFormat>On-screen Show (4:3)</PresentationFormat>
  <Paragraphs>226</Paragraphs>
  <Slides>34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MS PGothic</vt:lpstr>
      <vt:lpstr>Arial</vt:lpstr>
      <vt:lpstr>Baskerville Old Face</vt:lpstr>
      <vt:lpstr>Bradley Hand ITC</vt:lpstr>
      <vt:lpstr>Calibri</vt:lpstr>
      <vt:lpstr>Comic Sans MS</vt:lpstr>
      <vt:lpstr>Georgia</vt:lpstr>
      <vt:lpstr>Tahoma</vt:lpstr>
      <vt:lpstr>Times New Roman</vt:lpstr>
      <vt:lpstr>Office Theme</vt:lpstr>
      <vt:lpstr>Language</vt:lpstr>
      <vt:lpstr>Language</vt:lpstr>
      <vt:lpstr>Language</vt:lpstr>
      <vt:lpstr>Language</vt:lpstr>
      <vt:lpstr>Film Language – Technical Codes</vt:lpstr>
      <vt:lpstr>Film Language – Technical Codes</vt:lpstr>
      <vt:lpstr>Print Language – Technical Codes</vt:lpstr>
      <vt:lpstr>Language</vt:lpstr>
      <vt:lpstr>Language</vt:lpstr>
      <vt:lpstr>Language</vt:lpstr>
      <vt:lpstr>PowerPoint Presentation</vt:lpstr>
      <vt:lpstr>PowerPoint Presentation</vt:lpstr>
      <vt:lpstr>PowerPoint Presentation</vt:lpstr>
      <vt:lpstr>Language</vt:lpstr>
      <vt:lpstr>Language</vt:lpstr>
      <vt:lpstr>Categories and Language</vt:lpstr>
      <vt:lpstr>Categories and Language</vt:lpstr>
      <vt:lpstr>Categories and Language</vt:lpstr>
      <vt:lpstr>Categories and Language</vt:lpstr>
      <vt:lpstr>Categories and Language</vt:lpstr>
      <vt:lpstr>Categories and Language</vt:lpstr>
      <vt:lpstr>PowerPoint Presentation</vt:lpstr>
      <vt:lpstr>PowerPoint Presentation</vt:lpstr>
      <vt:lpstr>Categories and Language</vt:lpstr>
      <vt:lpstr>PowerPoint Presentation</vt:lpstr>
      <vt:lpstr>PowerPoint Presentation</vt:lpstr>
      <vt:lpstr>PowerPoint Presentation</vt:lpstr>
      <vt:lpstr>PowerPoint Presentation</vt:lpstr>
      <vt:lpstr>PowerPoint Presentation</vt:lpstr>
      <vt:lpstr>PowerPoint Presentation</vt:lpstr>
      <vt:lpstr>Categories and Language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Aspects</dc:title>
  <dc:creator>Lisa McKenzie</dc:creator>
  <cp:lastModifiedBy>Jill Nitsche</cp:lastModifiedBy>
  <cp:revision>144</cp:revision>
  <cp:lastPrinted>2019-06-17T10:26:58Z</cp:lastPrinted>
  <dcterms:created xsi:type="dcterms:W3CDTF">2006-08-16T00:00:00Z</dcterms:created>
  <dcterms:modified xsi:type="dcterms:W3CDTF">2019-06-17T12:52:42Z</dcterms:modified>
</cp:coreProperties>
</file>