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5" r:id="rId4"/>
    <p:sldId id="263" r:id="rId5"/>
    <p:sldId id="257" r:id="rId6"/>
    <p:sldId id="258" r:id="rId7"/>
    <p:sldId id="259" r:id="rId8"/>
    <p:sldId id="260" r:id="rId9"/>
    <p:sldId id="261" r:id="rId10"/>
    <p:sldId id="262" r:id="rId11"/>
    <p:sldId id="266" r:id="rId12"/>
    <p:sldId id="268" r:id="rId13"/>
    <p:sldId id="267" r:id="rId14"/>
    <p:sldId id="269" r:id="rId15"/>
    <p:sldId id="271" r:id="rId16"/>
    <p:sldId id="273" r:id="rId17"/>
    <p:sldId id="270" r:id="rId18"/>
    <p:sldId id="272" r:id="rId19"/>
    <p:sldId id="274" r:id="rId20"/>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A6B4149-1F86-455A-92AD-E92406C889CA}"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4273108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6B4149-1F86-455A-92AD-E92406C889CA}"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2171135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6B4149-1F86-455A-92AD-E92406C889CA}"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137096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A6B4149-1F86-455A-92AD-E92406C889CA}"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1032990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A6B4149-1F86-455A-92AD-E92406C889CA}" type="datetimeFigureOut">
              <a:rPr lang="en-GB" smtClean="0"/>
              <a:t>05/06/2019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1649434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A6B4149-1F86-455A-92AD-E92406C889CA}" type="datetimeFigureOut">
              <a:rPr lang="en-GB" smtClean="0"/>
              <a:t>05/06/2019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656284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B4149-1F86-455A-92AD-E92406C889CA}" type="datetimeFigureOut">
              <a:rPr lang="en-GB" smtClean="0"/>
              <a:t>05/06/2019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3719753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A6B4149-1F86-455A-92AD-E92406C889CA}"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2434761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A6B4149-1F86-455A-92AD-E92406C889CA}"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300640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6B4149-1F86-455A-92AD-E92406C889CA}"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716398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6B4149-1F86-455A-92AD-E92406C889CA}"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6942F9-CB68-4C44-A114-61F8EE010C83}" type="slidenum">
              <a:rPr lang="en-GB" smtClean="0"/>
              <a:t>‹#›</a:t>
            </a:fld>
            <a:endParaRPr lang="en-GB"/>
          </a:p>
        </p:txBody>
      </p:sp>
    </p:spTree>
    <p:extLst>
      <p:ext uri="{BB962C8B-B14F-4D97-AF65-F5344CB8AC3E}">
        <p14:creationId xmlns:p14="http://schemas.microsoft.com/office/powerpoint/2010/main" val="195342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6B4149-1F86-455A-92AD-E92406C889CA}" type="datetimeFigureOut">
              <a:rPr lang="en-GB" smtClean="0"/>
              <a:t>05/06/2019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942F9-CB68-4C44-A114-61F8EE010C83}" type="slidenum">
              <a:rPr lang="en-GB" smtClean="0"/>
              <a:t>‹#›</a:t>
            </a:fld>
            <a:endParaRPr lang="en-GB"/>
          </a:p>
        </p:txBody>
      </p:sp>
    </p:spTree>
    <p:extLst>
      <p:ext uri="{BB962C8B-B14F-4D97-AF65-F5344CB8AC3E}">
        <p14:creationId xmlns:p14="http://schemas.microsoft.com/office/powerpoint/2010/main" val="3763161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Orq_75kFi8I"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National 5 Media</a:t>
            </a:r>
            <a:endParaRPr lang="en-GB" b="1" dirty="0"/>
          </a:p>
        </p:txBody>
      </p:sp>
      <p:sp>
        <p:nvSpPr>
          <p:cNvPr id="3" name="Subtitle 2"/>
          <p:cNvSpPr>
            <a:spLocks noGrp="1"/>
          </p:cNvSpPr>
          <p:nvPr>
            <p:ph type="subTitle" idx="1"/>
          </p:nvPr>
        </p:nvSpPr>
        <p:spPr/>
        <p:txBody>
          <a:bodyPr/>
          <a:lstStyle/>
          <a:p>
            <a:r>
              <a:rPr lang="en-GB" dirty="0" smtClean="0"/>
              <a:t>Ms Nitsche</a:t>
            </a:r>
            <a:endParaRPr lang="en-GB" dirty="0"/>
          </a:p>
        </p:txBody>
      </p:sp>
    </p:spTree>
    <p:extLst>
      <p:ext uri="{BB962C8B-B14F-4D97-AF65-F5344CB8AC3E}">
        <p14:creationId xmlns:p14="http://schemas.microsoft.com/office/powerpoint/2010/main" val="4002522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buNone/>
            </a:pPr>
            <a:r>
              <a:rPr lang="en-GB" sz="3200" dirty="0"/>
              <a:t>The media is one of the most powerful, influential tools that we have today. It influences everything we do, such as: our opinions, attitudes, tastes and what we find entertaining. The aim of this course is to introduce the student to key ideas and strategies used in today’s media and how they affect us as individuals and a society.</a:t>
            </a:r>
          </a:p>
          <a:p>
            <a:endParaRPr lang="en-GB" dirty="0"/>
          </a:p>
        </p:txBody>
      </p:sp>
    </p:spTree>
    <p:extLst>
      <p:ext uri="{BB962C8B-B14F-4D97-AF65-F5344CB8AC3E}">
        <p14:creationId xmlns:p14="http://schemas.microsoft.com/office/powerpoint/2010/main" val="1578759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000" b="1" dirty="0" smtClean="0"/>
              <a:t>The four main areas that are covered in this course are:</a:t>
            </a:r>
            <a:br>
              <a:rPr lang="en-GB" sz="4000" b="1" dirty="0" smtClean="0"/>
            </a:br>
            <a:endParaRPr lang="en-GB" b="1" dirty="0"/>
          </a:p>
        </p:txBody>
      </p:sp>
      <p:sp>
        <p:nvSpPr>
          <p:cNvPr id="3" name="Content Placeholder 2"/>
          <p:cNvSpPr>
            <a:spLocks noGrp="1"/>
          </p:cNvSpPr>
          <p:nvPr>
            <p:ph idx="1"/>
          </p:nvPr>
        </p:nvSpPr>
        <p:spPr>
          <a:xfrm>
            <a:off x="584200" y="1295400"/>
            <a:ext cx="11061700" cy="5384799"/>
          </a:xfrm>
        </p:spPr>
        <p:txBody>
          <a:bodyPr>
            <a:normAutofit fontScale="85000" lnSpcReduction="20000"/>
          </a:bodyPr>
          <a:lstStyle/>
          <a:p>
            <a:r>
              <a:rPr lang="en-GB" b="1" dirty="0" smtClean="0"/>
              <a:t>Film</a:t>
            </a:r>
            <a:r>
              <a:rPr lang="en-GB" dirty="0" smtClean="0"/>
              <a:t/>
            </a:r>
            <a:br>
              <a:rPr lang="en-GB" dirty="0" smtClean="0"/>
            </a:br>
            <a:r>
              <a:rPr lang="en-GB" dirty="0" smtClean="0"/>
              <a:t>Ever wondered how a film can make you cry or feel excited? The aim of this unit is to broaden basic film knowledge and analyse the many sophisticated techniques that film-makers use to create the magic of cinema.</a:t>
            </a:r>
          </a:p>
          <a:p>
            <a:r>
              <a:rPr lang="en-GB" b="1" dirty="0" smtClean="0"/>
              <a:t>Television</a:t>
            </a:r>
            <a:r>
              <a:rPr lang="en-GB" dirty="0" smtClean="0"/>
              <a:t/>
            </a:r>
            <a:br>
              <a:rPr lang="en-GB" dirty="0" smtClean="0"/>
            </a:br>
            <a:r>
              <a:rPr lang="en-GB" dirty="0" smtClean="0"/>
              <a:t>Ever wondered why people are addicted to soaps or how the news can shape your opinion? In this unit you can find out this and more. The aim of this unit is to analyse narrative techniques used in modern television and how they affect the viewer.</a:t>
            </a:r>
          </a:p>
          <a:p>
            <a:r>
              <a:rPr lang="en-GB" b="1" dirty="0" smtClean="0"/>
              <a:t>Advertising</a:t>
            </a:r>
            <a:r>
              <a:rPr lang="en-GB" dirty="0" smtClean="0"/>
              <a:t/>
            </a:r>
            <a:br>
              <a:rPr lang="en-GB" dirty="0" smtClean="0"/>
            </a:br>
            <a:r>
              <a:rPr lang="en-GB" dirty="0" smtClean="0"/>
              <a:t>Ever wondered why whenever a coke advert is on you’ve got to have one straightaway? The aim of this unit is to explore the many sophisticated techniques that advertisers use to manipulate the public into buying their product.</a:t>
            </a:r>
          </a:p>
          <a:p>
            <a:r>
              <a:rPr lang="en-GB" b="1" dirty="0" smtClean="0"/>
              <a:t>Film Production</a:t>
            </a:r>
            <a:r>
              <a:rPr lang="en-GB" dirty="0" smtClean="0"/>
              <a:t/>
            </a:r>
            <a:br>
              <a:rPr lang="en-GB" dirty="0" smtClean="0"/>
            </a:br>
            <a:r>
              <a:rPr lang="en-GB" dirty="0" smtClean="0"/>
              <a:t>Ever wanted to be involved in film production? Then this is the course for you! In the practical element of the course you will be involved in the creative process of producing a short piece of film. This will require you to work as part of a team and be responsible for a key part of production.</a:t>
            </a:r>
          </a:p>
          <a:p>
            <a:endParaRPr lang="en-GB" dirty="0"/>
          </a:p>
        </p:txBody>
      </p:sp>
    </p:spTree>
    <p:extLst>
      <p:ext uri="{BB962C8B-B14F-4D97-AF65-F5344CB8AC3E}">
        <p14:creationId xmlns:p14="http://schemas.microsoft.com/office/powerpoint/2010/main" val="41449446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Analysis: Areas of Study</a:t>
            </a:r>
            <a:endParaRPr lang="en-GB" dirty="0"/>
          </a:p>
        </p:txBody>
      </p:sp>
      <p:sp>
        <p:nvSpPr>
          <p:cNvPr id="3" name="Content Placeholder 2"/>
          <p:cNvSpPr>
            <a:spLocks noGrp="1"/>
          </p:cNvSpPr>
          <p:nvPr>
            <p:ph idx="1"/>
          </p:nvPr>
        </p:nvSpPr>
        <p:spPr>
          <a:xfrm>
            <a:off x="838200" y="1460500"/>
            <a:ext cx="10515600" cy="5257799"/>
          </a:xfrm>
        </p:spPr>
        <p:txBody>
          <a:bodyPr>
            <a:normAutofit fontScale="85000" lnSpcReduction="20000"/>
          </a:bodyPr>
          <a:lstStyle/>
          <a:p>
            <a:pPr marL="0" indent="0">
              <a:buNone/>
            </a:pPr>
            <a:r>
              <a:rPr lang="en-GB" dirty="0" smtClean="0"/>
              <a:t>We </a:t>
            </a:r>
            <a:r>
              <a:rPr lang="en-GB" dirty="0"/>
              <a:t>will study a variety of </a:t>
            </a:r>
            <a:r>
              <a:rPr lang="en-GB" dirty="0" smtClean="0"/>
              <a:t>texts, including TV, film, print, advertising, etc.</a:t>
            </a:r>
          </a:p>
          <a:p>
            <a:pPr marL="0" indent="0">
              <a:buNone/>
            </a:pPr>
            <a:r>
              <a:rPr lang="en-GB" dirty="0" smtClean="0"/>
              <a:t>These </a:t>
            </a:r>
            <a:r>
              <a:rPr lang="en-GB" dirty="0"/>
              <a:t>are just some the areas that we will study:</a:t>
            </a:r>
          </a:p>
          <a:p>
            <a:r>
              <a:rPr lang="en-GB" dirty="0"/>
              <a:t>Representation – use of public image</a:t>
            </a:r>
          </a:p>
          <a:p>
            <a:r>
              <a:rPr lang="en-GB" dirty="0"/>
              <a:t>Audience – psychological analysis of intended audience</a:t>
            </a:r>
          </a:p>
          <a:p>
            <a:r>
              <a:rPr lang="en-GB" dirty="0"/>
              <a:t>Narrative – structure of stories and how the brain interprets information</a:t>
            </a:r>
          </a:p>
          <a:p>
            <a:r>
              <a:rPr lang="en-GB" dirty="0"/>
              <a:t>Institution – legal and business controls</a:t>
            </a:r>
          </a:p>
          <a:p>
            <a:r>
              <a:rPr lang="en-GB" dirty="0"/>
              <a:t>Society – societal attitudes towards ideas/topics</a:t>
            </a:r>
          </a:p>
          <a:p>
            <a:r>
              <a:rPr lang="en-GB" dirty="0"/>
              <a:t>Language – how techniques and images are used to create meaning</a:t>
            </a:r>
          </a:p>
          <a:p>
            <a:r>
              <a:rPr lang="en-GB" dirty="0"/>
              <a:t>Categories – genre markers</a:t>
            </a:r>
          </a:p>
          <a:p>
            <a:r>
              <a:rPr lang="en-GB" dirty="0"/>
              <a:t>How advertising companies use psychological tricks to force the public into buying their products.</a:t>
            </a:r>
          </a:p>
          <a:p>
            <a:r>
              <a:rPr lang="en-GB" dirty="0"/>
              <a:t>How news stories are constructed</a:t>
            </a:r>
          </a:p>
          <a:p>
            <a:r>
              <a:rPr lang="en-GB" dirty="0"/>
              <a:t>How news companies can force the public into changing their opinion on important subjects.</a:t>
            </a:r>
          </a:p>
          <a:p>
            <a:endParaRPr lang="en-GB" dirty="0"/>
          </a:p>
        </p:txBody>
      </p:sp>
    </p:spTree>
    <p:extLst>
      <p:ext uri="{BB962C8B-B14F-4D97-AF65-F5344CB8AC3E}">
        <p14:creationId xmlns:p14="http://schemas.microsoft.com/office/powerpoint/2010/main" val="2483420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Course structure</a:t>
            </a:r>
            <a:endParaRPr lang="en-GB" b="1" dirty="0"/>
          </a:p>
        </p:txBody>
      </p:sp>
      <p:sp>
        <p:nvSpPr>
          <p:cNvPr id="3" name="Content Placeholder 2"/>
          <p:cNvSpPr>
            <a:spLocks noGrp="1"/>
          </p:cNvSpPr>
          <p:nvPr>
            <p:ph idx="1"/>
          </p:nvPr>
        </p:nvSpPr>
        <p:spPr>
          <a:xfrm>
            <a:off x="838200" y="1397000"/>
            <a:ext cx="10515600" cy="5295899"/>
          </a:xfrm>
        </p:spPr>
        <p:txBody>
          <a:bodyPr>
            <a:normAutofit fontScale="85000" lnSpcReduction="20000"/>
          </a:bodyPr>
          <a:lstStyle/>
          <a:p>
            <a:pPr marL="0" indent="0">
              <a:buNone/>
            </a:pPr>
            <a:r>
              <a:rPr lang="en-GB" dirty="0" smtClean="0"/>
              <a:t>This </a:t>
            </a:r>
            <a:r>
              <a:rPr lang="en-GB" dirty="0"/>
              <a:t>Course is divided up into two areas: analysis and production. This Course provides the opportunity to integrate these skills because analysis and creation are inextricably linked. Each component also offers opportunities for learners to focus on particular skills.</a:t>
            </a:r>
          </a:p>
          <a:p>
            <a:pPr marL="0" indent="0">
              <a:buNone/>
            </a:pPr>
            <a:endParaRPr lang="en-GB" b="1" dirty="0" smtClean="0"/>
          </a:p>
          <a:p>
            <a:pPr marL="0" indent="0">
              <a:buNone/>
            </a:pPr>
            <a:r>
              <a:rPr lang="en-GB" b="1" dirty="0" smtClean="0"/>
              <a:t>Analysing </a:t>
            </a:r>
            <a:r>
              <a:rPr lang="en-GB" b="1" dirty="0"/>
              <a:t>Media Content (National 5)</a:t>
            </a:r>
            <a:endParaRPr lang="en-GB" dirty="0"/>
          </a:p>
          <a:p>
            <a:r>
              <a:rPr lang="en-GB" dirty="0"/>
              <a:t>The purpose of this component is to develop the skills to analyse media content. This Course provides learners with the opportunity to develop knowledge and understanding of media contexts, roles and the key aspects of media literacy central to the detailed analysis of media content.</a:t>
            </a:r>
          </a:p>
          <a:p>
            <a:pPr marL="0" indent="0">
              <a:buNone/>
            </a:pPr>
            <a:endParaRPr lang="en-GB" b="1" dirty="0" smtClean="0"/>
          </a:p>
          <a:p>
            <a:pPr marL="0" indent="0">
              <a:buNone/>
            </a:pPr>
            <a:r>
              <a:rPr lang="en-GB" b="1" dirty="0" smtClean="0"/>
              <a:t>Creating </a:t>
            </a:r>
            <a:r>
              <a:rPr lang="en-GB" b="1" dirty="0"/>
              <a:t>Media Content (National 5)</a:t>
            </a:r>
            <a:endParaRPr lang="en-GB" dirty="0"/>
          </a:p>
          <a:p>
            <a:r>
              <a:rPr lang="en-GB" dirty="0"/>
              <a:t>The purpose of this component is to develop the skills to plan and create media content, and evaluate production processes. This Course provides learners with the opportunity to develop knowledge and understanding of the key aspects of media literacy central to creating media content.</a:t>
            </a:r>
          </a:p>
          <a:p>
            <a:endParaRPr lang="en-GB" dirty="0"/>
          </a:p>
        </p:txBody>
      </p:sp>
    </p:spTree>
    <p:extLst>
      <p:ext uri="{BB962C8B-B14F-4D97-AF65-F5344CB8AC3E}">
        <p14:creationId xmlns:p14="http://schemas.microsoft.com/office/powerpoint/2010/main" val="12685010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Structure and Coverage of the Course Assessment</a:t>
            </a:r>
            <a:br>
              <a:rPr lang="en-GB" dirty="0" smtClean="0"/>
            </a:br>
            <a:endParaRPr lang="en-GB" dirty="0"/>
          </a:p>
        </p:txBody>
      </p:sp>
      <p:sp>
        <p:nvSpPr>
          <p:cNvPr id="3" name="Content Placeholder 2"/>
          <p:cNvSpPr>
            <a:spLocks noGrp="1"/>
          </p:cNvSpPr>
          <p:nvPr>
            <p:ph idx="1"/>
          </p:nvPr>
        </p:nvSpPr>
        <p:spPr/>
        <p:txBody>
          <a:bodyPr/>
          <a:lstStyle/>
          <a:p>
            <a:pPr marL="0" indent="0">
              <a:buNone/>
            </a:pPr>
            <a:r>
              <a:rPr lang="en-GB" dirty="0" smtClean="0"/>
              <a:t>The </a:t>
            </a:r>
            <a:r>
              <a:rPr lang="en-GB" dirty="0"/>
              <a:t>Course assessment will consist of two Components: a question paper and an assignment. The question paper will have one Section. The assignment will have two Sections.</a:t>
            </a:r>
          </a:p>
          <a:p>
            <a:endParaRPr lang="en-GB" dirty="0"/>
          </a:p>
        </p:txBody>
      </p:sp>
    </p:spTree>
    <p:extLst>
      <p:ext uri="{BB962C8B-B14F-4D97-AF65-F5344CB8AC3E}">
        <p14:creationId xmlns:p14="http://schemas.microsoft.com/office/powerpoint/2010/main" val="4018521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Component 1 — Question Paper</a:t>
            </a:r>
            <a:r>
              <a:rPr lang="en-GB" dirty="0" smtClean="0"/>
              <a:t/>
            </a:r>
            <a:br>
              <a:rPr lang="en-GB" dirty="0" smtClean="0"/>
            </a:b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The </a:t>
            </a:r>
            <a:r>
              <a:rPr lang="en-GB" dirty="0"/>
              <a:t>purpose of this question paper is to assess the learner’s ability to apply knowledge and understanding by analysing media content in context. This question paper will give learners an opportunity to demonstrate the following skills, knowledge and </a:t>
            </a:r>
            <a:r>
              <a:rPr lang="en-GB" dirty="0" smtClean="0"/>
              <a:t>understanding:</a:t>
            </a:r>
          </a:p>
          <a:p>
            <a:r>
              <a:rPr lang="en-GB" dirty="0" smtClean="0"/>
              <a:t>Analysis </a:t>
            </a:r>
            <a:r>
              <a:rPr lang="en-GB" dirty="0"/>
              <a:t>of familiar media content in context.</a:t>
            </a:r>
          </a:p>
          <a:p>
            <a:r>
              <a:rPr lang="en-GB" dirty="0"/>
              <a:t>Analysis of the role of media within society.</a:t>
            </a:r>
          </a:p>
          <a:p>
            <a:r>
              <a:rPr lang="en-GB" dirty="0"/>
              <a:t>Analysis of unseen content.</a:t>
            </a:r>
          </a:p>
          <a:p>
            <a:r>
              <a:rPr lang="en-GB" dirty="0"/>
              <a:t>Applying knowledge and understanding of the key aspects of media literacy.</a:t>
            </a:r>
          </a:p>
          <a:p>
            <a:pPr marL="0" indent="0">
              <a:buNone/>
            </a:pPr>
            <a:r>
              <a:rPr lang="en-GB" dirty="0"/>
              <a:t>This question paper will have 60 marks (50% of the total mark).</a:t>
            </a:r>
          </a:p>
          <a:p>
            <a:pPr marL="0" indent="0">
              <a:buNone/>
            </a:pPr>
            <a:r>
              <a:rPr lang="en-GB" dirty="0"/>
              <a:t>This question paper has one </a:t>
            </a:r>
            <a:r>
              <a:rPr lang="en-GB" dirty="0" smtClean="0"/>
              <a:t>Section.</a:t>
            </a:r>
            <a:endParaRPr lang="en-GB" dirty="0"/>
          </a:p>
          <a:p>
            <a:endParaRPr lang="en-GB" dirty="0"/>
          </a:p>
        </p:txBody>
      </p:sp>
    </p:spTree>
    <p:extLst>
      <p:ext uri="{BB962C8B-B14F-4D97-AF65-F5344CB8AC3E}">
        <p14:creationId xmlns:p14="http://schemas.microsoft.com/office/powerpoint/2010/main" val="1857401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Component 2 — Assignment</a:t>
            </a:r>
            <a:endParaRPr lang="en-GB" dirty="0"/>
          </a:p>
        </p:txBody>
      </p:sp>
      <p:sp>
        <p:nvSpPr>
          <p:cNvPr id="3" name="Content Placeholder 2"/>
          <p:cNvSpPr>
            <a:spLocks noGrp="1"/>
          </p:cNvSpPr>
          <p:nvPr>
            <p:ph idx="1"/>
          </p:nvPr>
        </p:nvSpPr>
        <p:spPr>
          <a:xfrm>
            <a:off x="838200" y="1825624"/>
            <a:ext cx="10515600" cy="4765675"/>
          </a:xfrm>
        </p:spPr>
        <p:txBody>
          <a:bodyPr>
            <a:normAutofit fontScale="85000" lnSpcReduction="20000"/>
          </a:bodyPr>
          <a:lstStyle/>
          <a:p>
            <a:pPr marL="0" indent="0">
              <a:buNone/>
            </a:pPr>
            <a:r>
              <a:rPr lang="en-GB" dirty="0" smtClean="0"/>
              <a:t>The </a:t>
            </a:r>
            <a:r>
              <a:rPr lang="en-GB" dirty="0"/>
              <a:t>purpose of the assignment is to assess the learner’s ability to apply the skills, knowledge and understanding acquired throughout the Course in a production of media content. Learners will carry out an assignment set by SQA, using a brief negotiated in centre.</a:t>
            </a:r>
          </a:p>
          <a:p>
            <a:pPr marL="0" indent="0">
              <a:buNone/>
            </a:pPr>
            <a:r>
              <a:rPr lang="en-GB" dirty="0"/>
              <a:t>This assignment will give learners an opportunity to demonstrate their skills, knowledge and understanding of production techniques in an assignment which:</a:t>
            </a:r>
          </a:p>
          <a:p>
            <a:r>
              <a:rPr lang="en-GB" dirty="0"/>
              <a:t>Requires consideration of possibilities and problem solving in planning and production processes.</a:t>
            </a:r>
          </a:p>
          <a:p>
            <a:r>
              <a:rPr lang="en-GB" dirty="0"/>
              <a:t>Requires application of knowledge and understanding of the relevant key aspects of media literacy.</a:t>
            </a:r>
          </a:p>
          <a:p>
            <a:r>
              <a:rPr lang="en-GB" dirty="0"/>
              <a:t>Requires the learner to evaluate the impact of actual or likely constraints on media content.</a:t>
            </a:r>
          </a:p>
          <a:p>
            <a:pPr marL="0" indent="0">
              <a:buNone/>
            </a:pPr>
            <a:r>
              <a:rPr lang="en-GB" dirty="0"/>
              <a:t>The assignment will have 60 marks (50% of the total mark). This assignment has two Sections.</a:t>
            </a:r>
          </a:p>
          <a:p>
            <a:endParaRPr lang="en-GB" dirty="0"/>
          </a:p>
        </p:txBody>
      </p:sp>
    </p:spTree>
    <p:extLst>
      <p:ext uri="{BB962C8B-B14F-4D97-AF65-F5344CB8AC3E}">
        <p14:creationId xmlns:p14="http://schemas.microsoft.com/office/powerpoint/2010/main" val="966435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Assignment Sections</a:t>
            </a:r>
            <a:endParaRPr lang="en-GB" b="1" dirty="0"/>
          </a:p>
        </p:txBody>
      </p:sp>
      <p:sp>
        <p:nvSpPr>
          <p:cNvPr id="3" name="Content Placeholder 2"/>
          <p:cNvSpPr>
            <a:spLocks noGrp="1"/>
          </p:cNvSpPr>
          <p:nvPr>
            <p:ph idx="1"/>
          </p:nvPr>
        </p:nvSpPr>
        <p:spPr/>
        <p:txBody>
          <a:bodyPr>
            <a:normAutofit fontScale="92500"/>
          </a:bodyPr>
          <a:lstStyle/>
          <a:p>
            <a:pPr marL="0" indent="0">
              <a:buNone/>
            </a:pPr>
            <a:r>
              <a:rPr lang="en-GB" b="1" dirty="0"/>
              <a:t>Section 1: Planning (25 marks)</a:t>
            </a:r>
            <a:endParaRPr lang="en-GB" dirty="0"/>
          </a:p>
          <a:p>
            <a:r>
              <a:rPr lang="en-GB" dirty="0"/>
              <a:t>In response to a negotiated brief, learners will research and plan media content, and consider the impact of actual or likely constraints.</a:t>
            </a:r>
          </a:p>
          <a:p>
            <a:pPr marL="0" indent="0">
              <a:buNone/>
            </a:pPr>
            <a:r>
              <a:rPr lang="en-GB" b="1" dirty="0"/>
              <a:t>Section 2: Development (25 marks)</a:t>
            </a:r>
            <a:endParaRPr lang="en-GB" dirty="0"/>
          </a:p>
          <a:p>
            <a:r>
              <a:rPr lang="en-GB" dirty="0"/>
              <a:t>Learners will make the planned media content and explain their use of media codes to create impact or convey connotations. Marks will be awarded for the learner’s ability to research and generate ideas appropriate to the brief, develop and justify media content choices and evaluate the impact of actual or likely constraints on the media content.</a:t>
            </a:r>
          </a:p>
          <a:p>
            <a:pPr marL="0" indent="0" algn="ctr">
              <a:buNone/>
            </a:pPr>
            <a:r>
              <a:rPr lang="en-GB" b="1" dirty="0"/>
              <a:t>Both elements are externally assessed.</a:t>
            </a:r>
          </a:p>
          <a:p>
            <a:endParaRPr lang="en-GB" dirty="0"/>
          </a:p>
        </p:txBody>
      </p:sp>
    </p:spTree>
    <p:extLst>
      <p:ext uri="{BB962C8B-B14F-4D97-AF65-F5344CB8AC3E}">
        <p14:creationId xmlns:p14="http://schemas.microsoft.com/office/powerpoint/2010/main" val="21968206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Let’s get started</a:t>
            </a:r>
            <a:endParaRPr lang="en-GB" b="1" dirty="0"/>
          </a:p>
        </p:txBody>
      </p:sp>
      <p:sp>
        <p:nvSpPr>
          <p:cNvPr id="3" name="Content Placeholder 2"/>
          <p:cNvSpPr>
            <a:spLocks noGrp="1"/>
          </p:cNvSpPr>
          <p:nvPr>
            <p:ph idx="1"/>
          </p:nvPr>
        </p:nvSpPr>
        <p:spPr/>
        <p:txBody>
          <a:bodyPr/>
          <a:lstStyle/>
          <a:p>
            <a:pPr marL="0" indent="0">
              <a:buNone/>
            </a:pPr>
            <a:r>
              <a:rPr lang="en-GB" dirty="0" smtClean="0">
                <a:hlinkClick r:id="rId2"/>
              </a:rPr>
              <a:t>https://www.youtube.com/watch?v=Orq_75kFi8I</a:t>
            </a:r>
            <a:endParaRPr lang="en-GB" dirty="0" smtClean="0"/>
          </a:p>
          <a:p>
            <a:pPr marL="0" indent="0">
              <a:buNone/>
            </a:pPr>
            <a:endParaRPr lang="en-GB" dirty="0"/>
          </a:p>
          <a:p>
            <a:pPr marL="0" indent="0">
              <a:buNone/>
            </a:pPr>
            <a:r>
              <a:rPr lang="en-GB" dirty="0" smtClean="0"/>
              <a:t>In your groups, discuss this music video. Think about the media techniques being used, and the meaning they convey. Compile as many notes as possible on the sheet of A3 paper on your desk.</a:t>
            </a:r>
          </a:p>
          <a:p>
            <a:pPr marL="0" indent="0">
              <a:buNone/>
            </a:pPr>
            <a:endParaRPr lang="en-GB" dirty="0"/>
          </a:p>
        </p:txBody>
      </p:sp>
    </p:spTree>
    <p:extLst>
      <p:ext uri="{BB962C8B-B14F-4D97-AF65-F5344CB8AC3E}">
        <p14:creationId xmlns:p14="http://schemas.microsoft.com/office/powerpoint/2010/main" val="776420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Go to your 9 o’clock partner</a:t>
            </a:r>
            <a:endParaRPr lang="en-GB" b="1" dirty="0"/>
          </a:p>
        </p:txBody>
      </p:sp>
      <p:sp>
        <p:nvSpPr>
          <p:cNvPr id="3" name="Content Placeholder 2"/>
          <p:cNvSpPr>
            <a:spLocks noGrp="1"/>
          </p:cNvSpPr>
          <p:nvPr>
            <p:ph idx="1"/>
          </p:nvPr>
        </p:nvSpPr>
        <p:spPr/>
        <p:txBody>
          <a:bodyPr>
            <a:normAutofit lnSpcReduction="10000"/>
          </a:bodyPr>
          <a:lstStyle/>
          <a:p>
            <a:pPr marL="0" indent="0">
              <a:buNone/>
            </a:pPr>
            <a:r>
              <a:rPr lang="en-GB" dirty="0" smtClean="0"/>
              <a:t>Discuss the music video, and its use of:</a:t>
            </a:r>
          </a:p>
          <a:p>
            <a:endParaRPr lang="en-GB" dirty="0"/>
          </a:p>
          <a:p>
            <a:r>
              <a:rPr lang="en-GB" dirty="0" smtClean="0"/>
              <a:t>Narrative – what story is being told here?</a:t>
            </a:r>
          </a:p>
          <a:p>
            <a:r>
              <a:rPr lang="en-GB" dirty="0" smtClean="0"/>
              <a:t>Representation – how are certain groups presented here? How is the central character portrayed?</a:t>
            </a:r>
          </a:p>
          <a:p>
            <a:r>
              <a:rPr lang="en-GB" dirty="0" smtClean="0"/>
              <a:t>Audience – who would find this video appealing? Think about what story it is exploring, the message being portrayed, as well as institutional aspects, i.e. actors, etc.</a:t>
            </a:r>
          </a:p>
          <a:p>
            <a:r>
              <a:rPr lang="en-GB" dirty="0" smtClean="0"/>
              <a:t>Language – what cultural codes are used? What film techniques are used? Lighting, </a:t>
            </a:r>
            <a:r>
              <a:rPr lang="en-GB" dirty="0" err="1" smtClean="0"/>
              <a:t>mise</a:t>
            </a:r>
            <a:r>
              <a:rPr lang="en-GB" dirty="0" smtClean="0"/>
              <a:t>-</a:t>
            </a:r>
            <a:r>
              <a:rPr lang="en-GB" dirty="0" err="1" smtClean="0"/>
              <a:t>en</a:t>
            </a:r>
            <a:r>
              <a:rPr lang="en-GB" dirty="0" smtClean="0"/>
              <a:t>-scene, camera shots, etc.</a:t>
            </a:r>
            <a:endParaRPr lang="en-GB" dirty="0"/>
          </a:p>
        </p:txBody>
      </p:sp>
    </p:spTree>
    <p:extLst>
      <p:ext uri="{BB962C8B-B14F-4D97-AF65-F5344CB8AC3E}">
        <p14:creationId xmlns:p14="http://schemas.microsoft.com/office/powerpoint/2010/main" val="12496957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4000" b="1" u="sng" dirty="0" smtClean="0"/>
              <a:t>Starter</a:t>
            </a:r>
            <a:r>
              <a:rPr lang="en-GB" sz="4000" dirty="0" smtClean="0"/>
              <a:t/>
            </a:r>
            <a:br>
              <a:rPr lang="en-GB" sz="4000" dirty="0" smtClean="0"/>
            </a:br>
            <a:r>
              <a:rPr lang="en-GB" sz="4000" dirty="0" smtClean="0"/>
              <a:t>Individually, analyse this shot from the music video.</a:t>
            </a:r>
            <a:endParaRPr lang="en-GB" sz="4000" dirty="0"/>
          </a:p>
        </p:txBody>
      </p:sp>
      <p:sp>
        <p:nvSpPr>
          <p:cNvPr id="3" name="Content Placeholder 2"/>
          <p:cNvSpPr>
            <a:spLocks noGrp="1"/>
          </p:cNvSpPr>
          <p:nvPr>
            <p:ph idx="1"/>
          </p:nvPr>
        </p:nvSpPr>
        <p:spPr/>
        <p:txBody>
          <a:bodyPr/>
          <a:lstStyle/>
          <a:p>
            <a:endParaRPr lang="en-GB" dirty="0"/>
          </a:p>
        </p:txBody>
      </p:sp>
      <p:pic>
        <p:nvPicPr>
          <p:cNvPr id="1026" name="Picture 2" descr="Image result for bloodstream vide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6699" y="1690688"/>
            <a:ext cx="8842375" cy="4973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1076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Go to your 12 o’clock partner</a:t>
            </a:r>
            <a:endParaRPr lang="en-GB" b="1" dirty="0"/>
          </a:p>
        </p:txBody>
      </p:sp>
      <p:sp>
        <p:nvSpPr>
          <p:cNvPr id="3" name="Content Placeholder 2"/>
          <p:cNvSpPr>
            <a:spLocks noGrp="1"/>
          </p:cNvSpPr>
          <p:nvPr>
            <p:ph idx="1"/>
          </p:nvPr>
        </p:nvSpPr>
        <p:spPr/>
        <p:txBody>
          <a:bodyPr>
            <a:normAutofit lnSpcReduction="10000"/>
          </a:bodyPr>
          <a:lstStyle/>
          <a:p>
            <a:pPr marL="0" indent="0">
              <a:buNone/>
            </a:pPr>
            <a:r>
              <a:rPr lang="en-GB" dirty="0" smtClean="0"/>
              <a:t>Discuss the music video, and its use of:</a:t>
            </a:r>
          </a:p>
          <a:p>
            <a:endParaRPr lang="en-GB" dirty="0"/>
          </a:p>
          <a:p>
            <a:r>
              <a:rPr lang="en-GB" dirty="0" smtClean="0"/>
              <a:t>Narrative – what story is being told here?</a:t>
            </a:r>
          </a:p>
          <a:p>
            <a:r>
              <a:rPr lang="en-GB" dirty="0" smtClean="0"/>
              <a:t>Representation – how are certain groups presented here? How is the central character portrayed?</a:t>
            </a:r>
          </a:p>
          <a:p>
            <a:r>
              <a:rPr lang="en-GB" dirty="0" smtClean="0"/>
              <a:t>Audience – who would find this video appealing? Think about what story it is exploring, the message being portrayed, as well as institutional aspects, i.e. actors, etc.</a:t>
            </a:r>
          </a:p>
          <a:p>
            <a:r>
              <a:rPr lang="en-GB" dirty="0" smtClean="0"/>
              <a:t>Language – what cultural codes are used? What film techniques are used? Lighting, </a:t>
            </a:r>
            <a:r>
              <a:rPr lang="en-GB" dirty="0" err="1" smtClean="0"/>
              <a:t>mise</a:t>
            </a:r>
            <a:r>
              <a:rPr lang="en-GB" dirty="0" smtClean="0"/>
              <a:t>-</a:t>
            </a:r>
            <a:r>
              <a:rPr lang="en-GB" dirty="0" err="1" smtClean="0"/>
              <a:t>en</a:t>
            </a:r>
            <a:r>
              <a:rPr lang="en-GB" dirty="0" smtClean="0"/>
              <a:t>-scene, camera shots, etc.</a:t>
            </a:r>
            <a:endParaRPr lang="en-GB" dirty="0"/>
          </a:p>
        </p:txBody>
      </p:sp>
    </p:spTree>
    <p:extLst>
      <p:ext uri="{BB962C8B-B14F-4D97-AF65-F5344CB8AC3E}">
        <p14:creationId xmlns:p14="http://schemas.microsoft.com/office/powerpoint/2010/main" val="24985100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Go to your 6 o’clock partner</a:t>
            </a:r>
            <a:endParaRPr lang="en-GB" b="1" dirty="0"/>
          </a:p>
        </p:txBody>
      </p:sp>
      <p:sp>
        <p:nvSpPr>
          <p:cNvPr id="3" name="Content Placeholder 2"/>
          <p:cNvSpPr>
            <a:spLocks noGrp="1"/>
          </p:cNvSpPr>
          <p:nvPr>
            <p:ph idx="1"/>
          </p:nvPr>
        </p:nvSpPr>
        <p:spPr/>
        <p:txBody>
          <a:bodyPr>
            <a:normAutofit lnSpcReduction="10000"/>
          </a:bodyPr>
          <a:lstStyle/>
          <a:p>
            <a:pPr marL="0" indent="0">
              <a:buNone/>
            </a:pPr>
            <a:r>
              <a:rPr lang="en-GB" dirty="0" smtClean="0"/>
              <a:t>Discuss the music video, and its use of:</a:t>
            </a:r>
          </a:p>
          <a:p>
            <a:endParaRPr lang="en-GB" dirty="0"/>
          </a:p>
          <a:p>
            <a:r>
              <a:rPr lang="en-GB" dirty="0" smtClean="0"/>
              <a:t>Narrative – what story is being told here?</a:t>
            </a:r>
          </a:p>
          <a:p>
            <a:r>
              <a:rPr lang="en-GB" dirty="0" smtClean="0"/>
              <a:t>Representation – how are certain groups presented here? How is the central character portrayed?</a:t>
            </a:r>
          </a:p>
          <a:p>
            <a:r>
              <a:rPr lang="en-GB" dirty="0" smtClean="0"/>
              <a:t>Audience – who would find this video appealing? Think about what story it is exploring, the message being portrayed, as well as institutional aspects, i.e. actors, etc.</a:t>
            </a:r>
          </a:p>
          <a:p>
            <a:r>
              <a:rPr lang="en-GB" dirty="0" smtClean="0"/>
              <a:t>Language – what cultural codes are used? What film techniques are used? Lighting, </a:t>
            </a:r>
            <a:r>
              <a:rPr lang="en-GB" dirty="0" err="1" smtClean="0"/>
              <a:t>mise</a:t>
            </a:r>
            <a:r>
              <a:rPr lang="en-GB" dirty="0" smtClean="0"/>
              <a:t>-</a:t>
            </a:r>
            <a:r>
              <a:rPr lang="en-GB" dirty="0" err="1" smtClean="0"/>
              <a:t>en</a:t>
            </a:r>
            <a:r>
              <a:rPr lang="en-GB" dirty="0" smtClean="0"/>
              <a:t>-scene, camera shots, etc.</a:t>
            </a:r>
            <a:endParaRPr lang="en-GB" dirty="0"/>
          </a:p>
        </p:txBody>
      </p:sp>
    </p:spTree>
    <p:extLst>
      <p:ext uri="{BB962C8B-B14F-4D97-AF65-F5344CB8AC3E}">
        <p14:creationId xmlns:p14="http://schemas.microsoft.com/office/powerpoint/2010/main" val="40941530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7875"/>
          </a:xfrm>
        </p:spPr>
        <p:txBody>
          <a:bodyPr/>
          <a:lstStyle/>
          <a:p>
            <a:pPr algn="ctr"/>
            <a:r>
              <a:rPr lang="en-GB" b="1" dirty="0" smtClean="0"/>
              <a:t>Class Discussion</a:t>
            </a:r>
            <a:endParaRPr lang="en-GB" b="1" dirty="0"/>
          </a:p>
        </p:txBody>
      </p:sp>
      <p:sp>
        <p:nvSpPr>
          <p:cNvPr id="3" name="Content Placeholder 2"/>
          <p:cNvSpPr>
            <a:spLocks noGrp="1"/>
          </p:cNvSpPr>
          <p:nvPr>
            <p:ph idx="1"/>
          </p:nvPr>
        </p:nvSpPr>
        <p:spPr>
          <a:xfrm>
            <a:off x="165100" y="1143000"/>
            <a:ext cx="11912600" cy="5575300"/>
          </a:xfrm>
        </p:spPr>
        <p:txBody>
          <a:bodyPr>
            <a:normAutofit fontScale="92500" lnSpcReduction="20000"/>
          </a:bodyPr>
          <a:lstStyle/>
          <a:p>
            <a:r>
              <a:rPr lang="en-GB" dirty="0" smtClean="0"/>
              <a:t>Horse – representing escape from his anxieties, thoughts?</a:t>
            </a:r>
          </a:p>
          <a:p>
            <a:r>
              <a:rPr lang="en-GB" dirty="0" smtClean="0"/>
              <a:t>Slow paced moments of the music reflect his sadness; increased tempo reflected in his angry outbursts.</a:t>
            </a:r>
          </a:p>
          <a:p>
            <a:r>
              <a:rPr lang="en-GB" dirty="0" smtClean="0"/>
              <a:t>Character couldn’t relax – lots of shots of him doing things, like on the roof, walking around, seems restless, doesn’t seem to know where he is.</a:t>
            </a:r>
          </a:p>
          <a:p>
            <a:r>
              <a:rPr lang="en-GB" dirty="0" smtClean="0"/>
              <a:t>Character is alone for the majority of the video – seems lonely, lost, isolated</a:t>
            </a:r>
          </a:p>
          <a:p>
            <a:r>
              <a:rPr lang="en-GB" dirty="0" smtClean="0"/>
              <a:t>Women represent a form of escape – meant o bring him some form of pleasure, but doesn’t seem to last</a:t>
            </a:r>
          </a:p>
          <a:p>
            <a:r>
              <a:rPr lang="en-GB" dirty="0" smtClean="0"/>
              <a:t>Women as objects – seemingly faceless, no clear identities; using them for company; trying to recapture lost youth, success, virility; reclaiming lost sense of identity and strength</a:t>
            </a:r>
          </a:p>
          <a:p>
            <a:r>
              <a:rPr lang="en-GB" dirty="0" smtClean="0"/>
              <a:t>Dwelling on his past – looking at old records, photos; present seems wealthy but empty, past has a stronger hold.</a:t>
            </a:r>
          </a:p>
          <a:p>
            <a:r>
              <a:rPr lang="en-GB" dirty="0" smtClean="0"/>
              <a:t>Achieved everything he can. But with others – now he is alone, and his wealth clearly means nothing.</a:t>
            </a:r>
          </a:p>
          <a:p>
            <a:endParaRPr lang="en-GB" dirty="0" smtClean="0"/>
          </a:p>
          <a:p>
            <a:endParaRPr lang="en-GB" dirty="0"/>
          </a:p>
        </p:txBody>
      </p:sp>
    </p:spTree>
    <p:extLst>
      <p:ext uri="{BB962C8B-B14F-4D97-AF65-F5344CB8AC3E}">
        <p14:creationId xmlns:p14="http://schemas.microsoft.com/office/powerpoint/2010/main" val="13984959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650" y="-92075"/>
            <a:ext cx="10515600" cy="1325563"/>
          </a:xfrm>
        </p:spPr>
        <p:txBody>
          <a:bodyPr/>
          <a:lstStyle/>
          <a:p>
            <a:pPr algn="ctr"/>
            <a:r>
              <a:rPr lang="en-GB" b="1" dirty="0" smtClean="0"/>
              <a:t>Task</a:t>
            </a:r>
            <a:endParaRPr lang="en-GB" b="1" dirty="0"/>
          </a:p>
        </p:txBody>
      </p:sp>
      <p:sp>
        <p:nvSpPr>
          <p:cNvPr id="3" name="Content Placeholder 2"/>
          <p:cNvSpPr>
            <a:spLocks noGrp="1"/>
          </p:cNvSpPr>
          <p:nvPr>
            <p:ph idx="1"/>
          </p:nvPr>
        </p:nvSpPr>
        <p:spPr>
          <a:xfrm>
            <a:off x="241300" y="1041400"/>
            <a:ext cx="11798300" cy="5600700"/>
          </a:xfrm>
        </p:spPr>
        <p:txBody>
          <a:bodyPr>
            <a:normAutofit fontScale="92500" lnSpcReduction="10000"/>
          </a:bodyPr>
          <a:lstStyle/>
          <a:p>
            <a:pPr marL="0" indent="0">
              <a:buNone/>
            </a:pPr>
            <a:r>
              <a:rPr lang="en-GB" dirty="0" smtClean="0"/>
              <a:t>In your groups, you are going to design a poster analysing the ‘Bloodstream’ music video.</a:t>
            </a:r>
          </a:p>
          <a:p>
            <a:pPr marL="0" indent="0">
              <a:buNone/>
            </a:pPr>
            <a:endParaRPr lang="en-GB" dirty="0" smtClean="0"/>
          </a:p>
          <a:p>
            <a:pPr marL="0" indent="0">
              <a:buNone/>
            </a:pPr>
            <a:r>
              <a:rPr lang="en-GB" dirty="0" smtClean="0"/>
              <a:t>In it, you should consider:</a:t>
            </a:r>
          </a:p>
          <a:p>
            <a:r>
              <a:rPr lang="en-GB" dirty="0"/>
              <a:t>Narrative – what story is being told here?</a:t>
            </a:r>
          </a:p>
          <a:p>
            <a:r>
              <a:rPr lang="en-GB" dirty="0"/>
              <a:t>Representation – how are certain groups presented here? How is the central character portrayed?</a:t>
            </a:r>
          </a:p>
          <a:p>
            <a:r>
              <a:rPr lang="en-GB" dirty="0"/>
              <a:t>Audience – who would find this video appealing? Think about what story it is exploring, the message being portrayed, as well as institutional aspects, i.e. actors, etc.</a:t>
            </a:r>
          </a:p>
          <a:p>
            <a:r>
              <a:rPr lang="en-GB" dirty="0"/>
              <a:t>Language – what cultural codes are used? What film techniques are used? Lighting, </a:t>
            </a:r>
            <a:r>
              <a:rPr lang="en-GB" dirty="0" err="1"/>
              <a:t>mise</a:t>
            </a:r>
            <a:r>
              <a:rPr lang="en-GB" dirty="0"/>
              <a:t>-</a:t>
            </a:r>
            <a:r>
              <a:rPr lang="en-GB" dirty="0" err="1"/>
              <a:t>en</a:t>
            </a:r>
            <a:r>
              <a:rPr lang="en-GB" dirty="0"/>
              <a:t>-scene, camera shots, etc</a:t>
            </a:r>
            <a:r>
              <a:rPr lang="en-GB" dirty="0" smtClean="0"/>
              <a:t>.</a:t>
            </a:r>
          </a:p>
          <a:p>
            <a:endParaRPr lang="en-GB" dirty="0" smtClean="0"/>
          </a:p>
          <a:p>
            <a:pPr marL="0" indent="0">
              <a:buNone/>
            </a:pPr>
            <a:r>
              <a:rPr lang="en-GB" dirty="0" smtClean="0"/>
              <a:t>The poster should be detailed, informative AND be very well-presented.</a:t>
            </a:r>
            <a:endParaRPr lang="en-GB" dirty="0"/>
          </a:p>
          <a:p>
            <a:endParaRPr lang="en-GB" dirty="0"/>
          </a:p>
        </p:txBody>
      </p:sp>
    </p:spTree>
    <p:extLst>
      <p:ext uri="{BB962C8B-B14F-4D97-AF65-F5344CB8AC3E}">
        <p14:creationId xmlns:p14="http://schemas.microsoft.com/office/powerpoint/2010/main" val="39678703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7104" r="6557" b="-180"/>
          <a:stretch/>
        </p:blipFill>
        <p:spPr>
          <a:xfrm rot="16200000">
            <a:off x="2065176" y="712381"/>
            <a:ext cx="4102101" cy="2677337"/>
          </a:xfrm>
          <a:prstGeom prst="rect">
            <a:avLst/>
          </a:prstGeom>
        </p:spPr>
      </p:pic>
      <p:pic>
        <p:nvPicPr>
          <p:cNvPr id="5" name="Picture 2" descr="Image result for bloodstream vide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67" r="6770" b="-1093"/>
          <a:stretch/>
        </p:blipFill>
        <p:spPr bwMode="auto">
          <a:xfrm rot="16200000">
            <a:off x="-717552" y="717551"/>
            <a:ext cx="4102102" cy="26669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bloodstream video ed sheer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4497456"/>
            <a:ext cx="4343400" cy="23605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d image"/>
          <p:cNvPicPr>
            <a:picLocks noChangeAspect="1" noChangeArrowheads="1"/>
          </p:cNvPicPr>
          <p:nvPr/>
        </p:nvPicPr>
        <p:blipFill rotWithShape="1">
          <a:blip r:embed="rId5">
            <a:extLst>
              <a:ext uri="{28A0092B-C50C-407E-A947-70E740481C1C}">
                <a14:useLocalDpi xmlns:a14="http://schemas.microsoft.com/office/drawing/2010/main" val="0"/>
              </a:ext>
            </a:extLst>
          </a:blip>
          <a:srcRect l="5192" r="5737" b="808"/>
          <a:stretch/>
        </p:blipFill>
        <p:spPr bwMode="auto">
          <a:xfrm rot="16200000">
            <a:off x="4687668" y="819762"/>
            <a:ext cx="4368802" cy="27292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bloodstream video ed sheeran ray liott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10502" y="0"/>
            <a:ext cx="3881498" cy="258985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bloodstream video ed sheeran ray liott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598" y="4273825"/>
            <a:ext cx="4572000" cy="25841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bloodstream video ed sheeran ray liott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51875" y="2695928"/>
            <a:ext cx="2971800" cy="169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66338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501" t="20102" b="17482"/>
          <a:stretch/>
        </p:blipFill>
        <p:spPr>
          <a:xfrm>
            <a:off x="6375805" y="4806949"/>
            <a:ext cx="5816195" cy="2051051"/>
          </a:xfrm>
          <a:prstGeom prst="rect">
            <a:avLst/>
          </a:prstGeom>
        </p:spPr>
      </p:pic>
      <p:sp>
        <p:nvSpPr>
          <p:cNvPr id="2" name="Title 1"/>
          <p:cNvSpPr>
            <a:spLocks noGrp="1"/>
          </p:cNvSpPr>
          <p:nvPr>
            <p:ph type="title"/>
          </p:nvPr>
        </p:nvSpPr>
        <p:spPr/>
        <p:txBody>
          <a:bodyPr/>
          <a:lstStyle/>
          <a:p>
            <a:endParaRPr lang="en-GB"/>
          </a:p>
        </p:txBody>
      </p:sp>
      <p:pic>
        <p:nvPicPr>
          <p:cNvPr id="4" name="Content Placeholder 6"/>
          <p:cNvPicPr>
            <a:picLocks noChangeAspect="1"/>
          </p:cNvPicPr>
          <p:nvPr/>
        </p:nvPicPr>
        <p:blipFill>
          <a:blip r:embed="rId3"/>
          <a:stretch>
            <a:fillRect/>
          </a:stretch>
        </p:blipFill>
        <p:spPr>
          <a:xfrm>
            <a:off x="-1" y="7936"/>
            <a:ext cx="7119117" cy="2462213"/>
          </a:xfrm>
          <a:prstGeom prst="rect">
            <a:avLst/>
          </a:prstGeom>
        </p:spPr>
      </p:pic>
      <p:pic>
        <p:nvPicPr>
          <p:cNvPr id="5" name="Picture 4"/>
          <p:cNvPicPr>
            <a:picLocks noChangeAspect="1"/>
          </p:cNvPicPr>
          <p:nvPr/>
        </p:nvPicPr>
        <p:blipFill>
          <a:blip r:embed="rId4"/>
          <a:stretch>
            <a:fillRect/>
          </a:stretch>
        </p:blipFill>
        <p:spPr>
          <a:xfrm>
            <a:off x="1" y="2501900"/>
            <a:ext cx="5626100" cy="2368501"/>
          </a:xfrm>
          <a:prstGeom prst="rect">
            <a:avLst/>
          </a:prstGeom>
        </p:spPr>
      </p:pic>
      <p:pic>
        <p:nvPicPr>
          <p:cNvPr id="6" name="Picture 5"/>
          <p:cNvPicPr>
            <a:picLocks noChangeAspect="1"/>
          </p:cNvPicPr>
          <p:nvPr/>
        </p:nvPicPr>
        <p:blipFill>
          <a:blip r:embed="rId5"/>
          <a:stretch>
            <a:fillRect/>
          </a:stretch>
        </p:blipFill>
        <p:spPr>
          <a:xfrm>
            <a:off x="7251705" y="0"/>
            <a:ext cx="4940296" cy="2470149"/>
          </a:xfrm>
          <a:prstGeom prst="rect">
            <a:avLst/>
          </a:prstGeom>
        </p:spPr>
      </p:pic>
      <p:sp>
        <p:nvSpPr>
          <p:cNvPr id="7" name="AutoShape 2" descr="Image result for bloodstream video ed sheera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a:blip r:embed="rId6"/>
          <a:stretch>
            <a:fillRect/>
          </a:stretch>
        </p:blipFill>
        <p:spPr>
          <a:xfrm>
            <a:off x="5722075" y="2533650"/>
            <a:ext cx="6469926" cy="2241549"/>
          </a:xfrm>
          <a:prstGeom prst="rect">
            <a:avLst/>
          </a:prstGeom>
        </p:spPr>
      </p:pic>
      <p:pic>
        <p:nvPicPr>
          <p:cNvPr id="9" name="Picture 8"/>
          <p:cNvPicPr>
            <a:picLocks noChangeAspect="1"/>
          </p:cNvPicPr>
          <p:nvPr/>
        </p:nvPicPr>
        <p:blipFill>
          <a:blip r:embed="rId7"/>
          <a:stretch>
            <a:fillRect/>
          </a:stretch>
        </p:blipFill>
        <p:spPr>
          <a:xfrm>
            <a:off x="0" y="4906963"/>
            <a:ext cx="4819650" cy="1922445"/>
          </a:xfrm>
          <a:prstGeom prst="rect">
            <a:avLst/>
          </a:prstGeom>
        </p:spPr>
      </p:pic>
    </p:spTree>
    <p:extLst>
      <p:ext uri="{BB962C8B-B14F-4D97-AF65-F5344CB8AC3E}">
        <p14:creationId xmlns:p14="http://schemas.microsoft.com/office/powerpoint/2010/main" val="102450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1026" name="Picture 2" descr="Image result for ray liotta bloodstre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00" y="239712"/>
            <a:ext cx="6362700" cy="35762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ray liotta bloodstre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3375" y="4001294"/>
            <a:ext cx="7437890" cy="257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4564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581</TotalTime>
  <Words>1384</Words>
  <Application>Microsoft Office PowerPoint</Application>
  <PresentationFormat>Widescreen</PresentationFormat>
  <Paragraphs>97</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National 5 Media</vt:lpstr>
      <vt:lpstr>PowerPoint Presentation</vt:lpstr>
      <vt:lpstr>The four main areas that are covered in this course are: </vt:lpstr>
      <vt:lpstr>Analysis: Areas of Study</vt:lpstr>
      <vt:lpstr>Course structure</vt:lpstr>
      <vt:lpstr>Structure and Coverage of the Course Assessment </vt:lpstr>
      <vt:lpstr>Component 1 — Question Paper </vt:lpstr>
      <vt:lpstr>Component 2 — Assignment</vt:lpstr>
      <vt:lpstr>Assignment Sections</vt:lpstr>
      <vt:lpstr>Let’s get started</vt:lpstr>
      <vt:lpstr>Go to your 9 o’clock partner</vt:lpstr>
      <vt:lpstr>Starter Individually, analyse this shot from the music video.</vt:lpstr>
      <vt:lpstr>Go to your 12 o’clock partner</vt:lpstr>
      <vt:lpstr>Go to your 6 o’clock partner</vt:lpstr>
      <vt:lpstr>Class Discussion</vt:lpstr>
      <vt:lpstr>Task</vt:lpstr>
      <vt:lpstr>PowerPoint Presentation</vt:lpstr>
      <vt:lpstr>PowerPoint Presentation</vt:lpstr>
      <vt:lpstr>PowerPoint Presentation</vt:lpstr>
    </vt:vector>
  </TitlesOfParts>
  <Company>City of Edinburgh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5 Media</dc:title>
  <dc:creator>Jill Nitsche</dc:creator>
  <cp:lastModifiedBy>Jill Nitsche</cp:lastModifiedBy>
  <cp:revision>16</cp:revision>
  <cp:lastPrinted>2019-06-05T13:25:59Z</cp:lastPrinted>
  <dcterms:created xsi:type="dcterms:W3CDTF">2019-06-03T10:21:01Z</dcterms:created>
  <dcterms:modified xsi:type="dcterms:W3CDTF">2019-06-05T14:32:25Z</dcterms:modified>
</cp:coreProperties>
</file>