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78" r:id="rId4"/>
    <p:sldId id="279" r:id="rId5"/>
    <p:sldId id="264" r:id="rId6"/>
    <p:sldId id="258" r:id="rId7"/>
    <p:sldId id="257" r:id="rId8"/>
    <p:sldId id="273" r:id="rId9"/>
    <p:sldId id="285" r:id="rId10"/>
    <p:sldId id="288" r:id="rId11"/>
    <p:sldId id="289" r:id="rId12"/>
    <p:sldId id="290" r:id="rId13"/>
    <p:sldId id="291" r:id="rId14"/>
    <p:sldId id="276" r:id="rId15"/>
    <p:sldId id="275" r:id="rId16"/>
    <p:sldId id="294" r:id="rId17"/>
    <p:sldId id="295" r:id="rId18"/>
    <p:sldId id="296" r:id="rId19"/>
    <p:sldId id="287" r:id="rId20"/>
    <p:sldId id="297" r:id="rId21"/>
    <p:sldId id="259" r:id="rId22"/>
    <p:sldId id="281" r:id="rId23"/>
    <p:sldId id="265" r:id="rId24"/>
    <p:sldId id="282" r:id="rId25"/>
    <p:sldId id="266" r:id="rId26"/>
    <p:sldId id="284" r:id="rId27"/>
    <p:sldId id="286" r:id="rId28"/>
    <p:sldId id="260" r:id="rId29"/>
    <p:sldId id="267" r:id="rId30"/>
    <p:sldId id="292" r:id="rId31"/>
    <p:sldId id="293" r:id="rId32"/>
    <p:sldId id="262" r:id="rId33"/>
    <p:sldId id="268" r:id="rId34"/>
    <p:sldId id="271" r:id="rId35"/>
    <p:sldId id="269" r:id="rId36"/>
    <p:sldId id="270" r:id="rId3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29BD84-A006-8114-808B-B647C7981591}" v="9" dt="2019-09-05T07:42:31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23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ll Nitsche" userId="S::9077302@ea.edin.sch.uk::ae0cab38-9d3a-4d93-b3b6-67b7fd8b9abd" providerId="AD" clId="Web-{C229BD84-A006-8114-808B-B647C7981591}"/>
    <pc:docChg chg="modSld">
      <pc:chgData name="Jill Nitsche" userId="S::9077302@ea.edin.sch.uk::ae0cab38-9d3a-4d93-b3b6-67b7fd8b9abd" providerId="AD" clId="Web-{C229BD84-A006-8114-808B-B647C7981591}" dt="2019-09-05T07:42:31.484" v="7" actId="20577"/>
      <pc:docMkLst>
        <pc:docMk/>
      </pc:docMkLst>
      <pc:sldChg chg="modSp">
        <pc:chgData name="Jill Nitsche" userId="S::9077302@ea.edin.sch.uk::ae0cab38-9d3a-4d93-b3b6-67b7fd8b9abd" providerId="AD" clId="Web-{C229BD84-A006-8114-808B-B647C7981591}" dt="2019-09-05T07:42:31.484" v="7" actId="20577"/>
        <pc:sldMkLst>
          <pc:docMk/>
          <pc:sldMk cId="1950218046" sldId="293"/>
        </pc:sldMkLst>
        <pc:spChg chg="mod">
          <ac:chgData name="Jill Nitsche" userId="S::9077302@ea.edin.sch.uk::ae0cab38-9d3a-4d93-b3b6-67b7fd8b9abd" providerId="AD" clId="Web-{C229BD84-A006-8114-808B-B647C7981591}" dt="2019-09-05T07:42:31.484" v="7" actId="20577"/>
          <ac:spMkLst>
            <pc:docMk/>
            <pc:sldMk cId="1950218046" sldId="293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74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991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091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7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149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88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134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20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6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0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DA3B4-68BD-43B4-A651-DC46DEF15D31}" type="datetimeFigureOut">
              <a:rPr lang="en-GB" smtClean="0"/>
              <a:pPr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30307-C99A-4DB4-95A0-25C1DAE794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55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sj1MT05lAA" TargetMode="External"/><Relationship Id="rId2" Type="http://schemas.openxmlformats.org/officeDocument/2006/relationships/hyperlink" Target="https://www.youtube.com/watch?v=svnAD0TAp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9APLXM9Ei8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eNun-x_s2Y&amp;t=22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share.net/belair1981/horror-narrative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Narrative Codes, Conventions and 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b="1" dirty="0"/>
              <a:t>An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013" y="764704"/>
            <a:ext cx="7931224" cy="567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4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692696"/>
            <a:ext cx="7632848" cy="545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38" y="332656"/>
            <a:ext cx="8355724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18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/>
              <a:t>What is narrative?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/>
          <a:lstStyle/>
          <a:p>
            <a:r>
              <a:rPr lang="en-GB" sz="2800" dirty="0"/>
              <a:t>The order of information – how you order the events of the story. </a:t>
            </a:r>
          </a:p>
          <a:p>
            <a:endParaRPr lang="en-GB" sz="2800" dirty="0"/>
          </a:p>
          <a:p>
            <a:r>
              <a:rPr lang="en-GB" sz="2800" dirty="0"/>
              <a:t>WHY IS NARRATIVE IMPORTANT?</a:t>
            </a:r>
          </a:p>
          <a:p>
            <a:pPr lvl="1"/>
            <a:r>
              <a:rPr lang="en-GB" sz="2400" b="1" dirty="0"/>
              <a:t>Creates tension</a:t>
            </a:r>
          </a:p>
          <a:p>
            <a:pPr lvl="1"/>
            <a:r>
              <a:rPr lang="en-GB" sz="2400" b="1" dirty="0"/>
              <a:t>Keeps the audience interested</a:t>
            </a:r>
          </a:p>
          <a:p>
            <a:pPr lvl="1"/>
            <a:r>
              <a:rPr lang="en-GB" sz="2400" b="1" dirty="0"/>
              <a:t>Increases emotional engagement of audience</a:t>
            </a:r>
          </a:p>
          <a:p>
            <a:pPr lvl="1"/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/>
              <a:t>Narrative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525658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4400" b="1" dirty="0"/>
              <a:t>Narrative Structure and Theories </a:t>
            </a:r>
          </a:p>
          <a:p>
            <a:r>
              <a:rPr lang="en-GB" sz="4400" dirty="0" err="1"/>
              <a:t>Todorov</a:t>
            </a:r>
            <a:endParaRPr lang="en-GB" sz="4400" dirty="0"/>
          </a:p>
          <a:p>
            <a:r>
              <a:rPr lang="en-GB" sz="4400" dirty="0"/>
              <a:t>Hero’s Journey</a:t>
            </a:r>
          </a:p>
          <a:p>
            <a:r>
              <a:rPr lang="en-GB" sz="4400" dirty="0"/>
              <a:t>Philosophy of Horror</a:t>
            </a:r>
          </a:p>
          <a:p>
            <a:r>
              <a:rPr lang="en-GB" sz="4400" dirty="0"/>
              <a:t>Linear or non-linear</a:t>
            </a:r>
          </a:p>
          <a:p>
            <a:endParaRPr lang="en-GB" sz="4400" dirty="0"/>
          </a:p>
          <a:p>
            <a:pPr marL="0" indent="0">
              <a:buNone/>
            </a:pPr>
            <a:r>
              <a:rPr lang="en-GB" sz="4400" b="1" dirty="0"/>
              <a:t>Narrative Conventions</a:t>
            </a:r>
          </a:p>
          <a:p>
            <a:r>
              <a:rPr lang="en-GB" sz="4400" dirty="0"/>
              <a:t>Character functions (archetypes)</a:t>
            </a:r>
          </a:p>
          <a:p>
            <a:endParaRPr lang="en-GB" sz="4400" dirty="0"/>
          </a:p>
          <a:p>
            <a:pPr marL="0" indent="0">
              <a:buNone/>
            </a:pPr>
            <a:r>
              <a:rPr lang="en-GB" sz="4400" b="1" dirty="0"/>
              <a:t>Narrative Codes</a:t>
            </a:r>
          </a:p>
          <a:p>
            <a:r>
              <a:rPr lang="en-GB" sz="4400" dirty="0"/>
              <a:t>Binary Oppositions</a:t>
            </a:r>
          </a:p>
          <a:p>
            <a:r>
              <a:rPr lang="en-GB" sz="4400" dirty="0"/>
              <a:t>Enigma codes</a:t>
            </a:r>
          </a:p>
          <a:p>
            <a:r>
              <a:rPr lang="en-GB" sz="4400" dirty="0"/>
              <a:t>Action Codes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/>
              <a:t>Narrative Structure - </a:t>
            </a:r>
            <a:r>
              <a:rPr lang="en-GB" sz="4000" b="1" dirty="0" err="1"/>
              <a:t>Todorov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>
            <a:normAutofit fontScale="92500" lnSpcReduction="20000"/>
          </a:bodyPr>
          <a:lstStyle/>
          <a:p>
            <a:r>
              <a:rPr lang="en-GB" sz="2400" b="1" dirty="0"/>
              <a:t>Equilibrium</a:t>
            </a:r>
            <a:r>
              <a:rPr lang="en-GB" sz="2400" dirty="0"/>
              <a:t> – the first part of the story, where everyone is happy and/or content.</a:t>
            </a:r>
          </a:p>
          <a:p>
            <a:r>
              <a:rPr lang="en-GB" sz="2400" b="1" dirty="0"/>
              <a:t>Disruption</a:t>
            </a:r>
            <a:r>
              <a:rPr lang="en-GB" sz="2400" dirty="0"/>
              <a:t> – this is where a problem occurs, or something happens to disrupt the happiness of the equilibrium.</a:t>
            </a:r>
          </a:p>
          <a:p>
            <a:r>
              <a:rPr lang="en-GB" sz="2400" b="1" dirty="0"/>
              <a:t>Recognition of disruption </a:t>
            </a:r>
            <a:r>
              <a:rPr lang="en-GB" sz="2400" dirty="0"/>
              <a:t>– this is where everyone realises there is a problem and reacts; this section is often quite chaotic.</a:t>
            </a:r>
          </a:p>
          <a:p>
            <a:r>
              <a:rPr lang="en-GB" sz="2400" b="1" dirty="0"/>
              <a:t>Attempts to repair disruption </a:t>
            </a:r>
            <a:r>
              <a:rPr lang="en-GB" sz="2400" dirty="0"/>
              <a:t>– where characters attempt to repair the damage and restore the problem.</a:t>
            </a:r>
          </a:p>
          <a:p>
            <a:r>
              <a:rPr lang="en-GB" sz="2400" b="1" dirty="0"/>
              <a:t>New equilibrium </a:t>
            </a:r>
            <a:r>
              <a:rPr lang="en-GB" sz="2400" dirty="0"/>
              <a:t>– when the problem is resolved and normality can resume again.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u="sng" dirty="0"/>
              <a:t>Task</a:t>
            </a:r>
          </a:p>
          <a:p>
            <a:pPr marL="0" indent="0">
              <a:buNone/>
            </a:pPr>
            <a:r>
              <a:rPr lang="en-GB" sz="2400" dirty="0"/>
              <a:t>Can you briefly describe each stage in Shawshank?</a:t>
            </a:r>
          </a:p>
          <a:p>
            <a:pPr marL="0" indent="0">
              <a:buNone/>
            </a:pPr>
            <a:r>
              <a:rPr lang="en-GB" sz="2400" dirty="0"/>
              <a:t>Can you identify a language code from each stage to back up your point?</a:t>
            </a:r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/>
              <a:t>Shawshank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You will need to be able to pinpoint each stage of the narrative in relation to ‘Shawshank’.</a:t>
            </a:r>
          </a:p>
          <a:p>
            <a:r>
              <a:rPr lang="en-GB" sz="2800" dirty="0"/>
              <a:t>This needs to be clear, easy to remember and accurate for the purpose of the exam.</a:t>
            </a:r>
          </a:p>
          <a:p>
            <a:r>
              <a:rPr lang="en-GB" sz="2800" dirty="0"/>
              <a:t>You must also include codes and analysis to prove you are correct! </a:t>
            </a:r>
          </a:p>
        </p:txBody>
      </p:sp>
    </p:spTree>
    <p:extLst>
      <p:ext uri="{BB962C8B-B14F-4D97-AF65-F5344CB8AC3E}">
        <p14:creationId xmlns:p14="http://schemas.microsoft.com/office/powerpoint/2010/main" val="363269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b="1" dirty="0"/>
              <a:t>Equilibrium</a:t>
            </a:r>
            <a:br>
              <a:rPr lang="en-GB" sz="4400" b="1" dirty="0"/>
            </a:br>
            <a:r>
              <a:rPr lang="en-GB" sz="2700" b="1" dirty="0"/>
              <a:t>The first part of the story, where everyone is happy and/or content.</a:t>
            </a:r>
            <a:r>
              <a:rPr lang="en-GB" sz="4400" dirty="0"/>
              <a:t/>
            </a:r>
            <a:br>
              <a:rPr lang="en-GB" sz="4400" dirty="0"/>
            </a:b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400" dirty="0"/>
              <a:t>Never seen, just implied.</a:t>
            </a:r>
          </a:p>
          <a:p>
            <a:r>
              <a:rPr lang="en-GB" sz="2400" dirty="0"/>
              <a:t>Andy is a wealthy banker who loves his wife and enjoys his freedom.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Evidence</a:t>
            </a:r>
          </a:p>
          <a:p>
            <a:r>
              <a:rPr lang="en-GB" sz="2400" dirty="0"/>
              <a:t>Suit and tie in court – suggest Andy is smart, wealthy and successful</a:t>
            </a:r>
          </a:p>
          <a:p>
            <a:r>
              <a:rPr lang="en-GB" sz="2400" dirty="0" err="1"/>
              <a:t>Inkspots</a:t>
            </a:r>
            <a:r>
              <a:rPr lang="en-GB" sz="2400" dirty="0"/>
              <a:t> “If I Didn’t Love” playing on the car radio – a love song, emphasises how much he loves his wife (in spite of her betrayal)</a:t>
            </a:r>
          </a:p>
          <a:p>
            <a:r>
              <a:rPr lang="en-GB" sz="2400" dirty="0"/>
              <a:t>Referred to as a “hotshot banker” at several points throughout the film – by Hadley, by Elmo (his wife’s actual killer)</a:t>
            </a:r>
          </a:p>
          <a:p>
            <a:r>
              <a:rPr lang="en-GB" sz="2400" dirty="0"/>
              <a:t>After Tommy’s death, and just prior to his escape, Andy tells Red how much he loved his wife (“God, I loved her”) and describes how he proposed to her</a:t>
            </a:r>
          </a:p>
        </p:txBody>
      </p:sp>
    </p:spTree>
    <p:extLst>
      <p:ext uri="{BB962C8B-B14F-4D97-AF65-F5344CB8AC3E}">
        <p14:creationId xmlns:p14="http://schemas.microsoft.com/office/powerpoint/2010/main" val="392319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400" b="1" dirty="0"/>
              <a:t>Disruption</a:t>
            </a:r>
            <a:br>
              <a:rPr lang="en-GB" sz="4400" b="1" dirty="0"/>
            </a:br>
            <a:r>
              <a:rPr lang="en-GB" sz="2700" b="1" dirty="0"/>
              <a:t>This is where a problem occurs, or something happens to disrupt the happiness of the equilibrium.</a:t>
            </a:r>
            <a:br>
              <a:rPr lang="en-GB" sz="2700" b="1" dirty="0"/>
            </a:br>
            <a:endParaRPr lang="en-GB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8964488" cy="49157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This could be one of two moments in the film:</a:t>
            </a:r>
          </a:p>
          <a:p>
            <a:r>
              <a:rPr lang="en-GB" b="1" dirty="0">
                <a:solidFill>
                  <a:srgbClr val="FF0000"/>
                </a:solidFill>
              </a:rPr>
              <a:t>Andy’s wife being murdered</a:t>
            </a:r>
          </a:p>
          <a:p>
            <a:r>
              <a:rPr lang="en-GB" b="1" dirty="0">
                <a:solidFill>
                  <a:srgbClr val="00B050"/>
                </a:solidFill>
              </a:rPr>
              <a:t>Andy being sent to Shawshank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Evidence</a:t>
            </a:r>
          </a:p>
          <a:p>
            <a:r>
              <a:rPr lang="en-GB" b="1" dirty="0">
                <a:solidFill>
                  <a:srgbClr val="FF0000"/>
                </a:solidFill>
              </a:rPr>
              <a:t>Andy is accused of her murder – we see him on the stand in a court room, being accused of her murder</a:t>
            </a:r>
          </a:p>
          <a:p>
            <a:r>
              <a:rPr lang="en-GB" b="1" dirty="0">
                <a:solidFill>
                  <a:srgbClr val="FF0000"/>
                </a:solidFill>
              </a:rPr>
              <a:t>Dialogue – judge says that Andy is “cold” and shows “no remorse” for what he has allegedly done</a:t>
            </a:r>
          </a:p>
          <a:p>
            <a:r>
              <a:rPr lang="en-GB" b="1" dirty="0">
                <a:solidFill>
                  <a:srgbClr val="FF0000"/>
                </a:solidFill>
              </a:rPr>
              <a:t>Close up of Andy’s face – conveys his sense of shock</a:t>
            </a:r>
          </a:p>
          <a:p>
            <a:r>
              <a:rPr lang="en-GB" b="1" dirty="0">
                <a:solidFill>
                  <a:srgbClr val="00B050"/>
                </a:solidFill>
              </a:rPr>
              <a:t>Andy arriving at Shawshank – other prisoners watching him arrive, pressed up against the barbed wire; Andy’s costume – a smart suit and tie – contrasts sharply with the shackles he is bound with, as well as the appearance of the other prisoners</a:t>
            </a:r>
          </a:p>
          <a:p>
            <a:r>
              <a:rPr lang="en-GB" b="1" dirty="0">
                <a:solidFill>
                  <a:srgbClr val="00B050"/>
                </a:solidFill>
              </a:rPr>
              <a:t>Montage of Andy ‘settling in’ to Shawshank – no longer works in a bank, works in a laundry; constantly threatened and attacked by Boggs and ‘The Sisters’, all sharp contrasts to the life we are told he had before as a successful banker.</a:t>
            </a:r>
          </a:p>
          <a:p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17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400" b="1" dirty="0"/>
              <a:t>Recognition of disruption</a:t>
            </a: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2700" b="1" dirty="0"/>
              <a:t>This is where everyone realises there is a problem and reacts; this section is often quite chaotic.</a:t>
            </a:r>
            <a:r>
              <a:rPr lang="en-GB" sz="3600" dirty="0"/>
              <a:t/>
            </a:r>
            <a:br>
              <a:rPr lang="en-GB" sz="360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512268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Andy getting used to life at Shawshank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Evidence</a:t>
            </a:r>
          </a:p>
          <a:p>
            <a:r>
              <a:rPr lang="en-GB" b="1" dirty="0">
                <a:solidFill>
                  <a:srgbClr val="00B050"/>
                </a:solidFill>
              </a:rPr>
              <a:t>Montage of Andy ‘settling in’ to Shawshank – no longer works in a bank, works in a laundry; constantly threatened and attacked by Boggs and ‘The Sisters’, all sharp contrasts to the life we are told he had before as a successful banker. Becoming accustomed to the brutality of Shawshank.</a:t>
            </a:r>
          </a:p>
          <a:p>
            <a:r>
              <a:rPr lang="en-GB" b="1" dirty="0">
                <a:solidFill>
                  <a:srgbClr val="00B050"/>
                </a:solidFill>
              </a:rPr>
              <a:t>Andy started to get to know Red and the others – he asks him for a rock hammer; they play chess and kings together, etc. All of this is interspersed with regular violence, particularly the brutal sexual harassment he suffers at the hands of Boggs.</a:t>
            </a:r>
          </a:p>
          <a:p>
            <a:pPr marL="0" indent="0" algn="ctr">
              <a:buNone/>
            </a:pPr>
            <a:r>
              <a:rPr lang="en-GB" b="1" dirty="0">
                <a:solidFill>
                  <a:srgbClr val="FF0000"/>
                </a:solidFill>
              </a:rPr>
              <a:t>ANALYSE WITH REFERENCE TO LANGUAGE/CULTURAL CODES</a:t>
            </a:r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87522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400" b="1" dirty="0"/>
              <a:t>Attempts to repair disruption</a:t>
            </a: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2700" b="1" dirty="0"/>
              <a:t>Where characters attempt to repair the damage and restore the problem.</a:t>
            </a:r>
            <a:r>
              <a:rPr lang="en-GB" sz="3600" dirty="0"/>
              <a:t/>
            </a:r>
            <a:br>
              <a:rPr lang="en-GB" sz="360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Andy deciding to escape from Shawshank after Tommy’s murder</a:t>
            </a:r>
          </a:p>
          <a:p>
            <a:r>
              <a:rPr lang="en-GB" dirty="0">
                <a:solidFill>
                  <a:srgbClr val="00B050"/>
                </a:solidFill>
              </a:rPr>
              <a:t>Andy trying to find a sense of normality within Shawshank – building the library, helping other prisoners gain qualifications, sorting out tax returns for the guards and warden, etc.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Evidence</a:t>
            </a:r>
          </a:p>
          <a:p>
            <a:r>
              <a:rPr lang="en-GB" dirty="0">
                <a:solidFill>
                  <a:srgbClr val="FF0000"/>
                </a:solidFill>
              </a:rPr>
              <a:t>The flashback and Red’s voiceover showing how Andy escaped – idea that Andy has been planning this for nearly twenty years.</a:t>
            </a:r>
          </a:p>
          <a:p>
            <a:r>
              <a:rPr lang="en-GB" dirty="0">
                <a:solidFill>
                  <a:srgbClr val="FF0000"/>
                </a:solidFill>
              </a:rPr>
              <a:t>Medium shot of Andy crawling through the sewage pipe in an attempt to escape, see the sludge everywhere, Andy vomits – shows the lengths he is prepared to go to in order to break free; when he eventually gets out of (very lengthy) pipe, he strips himself of his prion clothing, symbolically washed clean by the rain.</a:t>
            </a:r>
          </a:p>
          <a:p>
            <a:r>
              <a:rPr lang="en-GB" dirty="0">
                <a:solidFill>
                  <a:srgbClr val="FF0000"/>
                </a:solidFill>
              </a:rPr>
              <a:t>Consequences for the others – Warden the killing himself; the gunshot in his office, window smashing then silence as he finally faces justice.</a:t>
            </a:r>
          </a:p>
        </p:txBody>
      </p:sp>
    </p:spTree>
    <p:extLst>
      <p:ext uri="{BB962C8B-B14F-4D97-AF65-F5344CB8AC3E}">
        <p14:creationId xmlns:p14="http://schemas.microsoft.com/office/powerpoint/2010/main" val="1042359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400" b="1" dirty="0"/>
              <a:t>New equilibrium</a:t>
            </a: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2700" b="1" dirty="0"/>
              <a:t>When the problem is resolved and normality can resume again.</a:t>
            </a:r>
            <a:r>
              <a:rPr lang="en-GB" sz="3600" dirty="0"/>
              <a:t/>
            </a:r>
            <a:br>
              <a:rPr lang="en-GB" sz="360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Evidence</a:t>
            </a:r>
          </a:p>
        </p:txBody>
      </p:sp>
    </p:spTree>
    <p:extLst>
      <p:ext uri="{BB962C8B-B14F-4D97-AF65-F5344CB8AC3E}">
        <p14:creationId xmlns:p14="http://schemas.microsoft.com/office/powerpoint/2010/main" val="420793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/>
              <a:t>Pinpoint </a:t>
            </a:r>
            <a:r>
              <a:rPr lang="en-GB" sz="4000" b="1" dirty="0" err="1"/>
              <a:t>Todorov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1. </a:t>
            </a:r>
            <a:r>
              <a:rPr lang="en-GB" sz="2400" dirty="0">
                <a:hlinkClick r:id="rId2"/>
              </a:rPr>
              <a:t>https://www.youtube.com/watch?v=svnAD0TApb8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2. </a:t>
            </a:r>
            <a:r>
              <a:rPr lang="en-GB" sz="2400" dirty="0">
                <a:hlinkClick r:id="rId3"/>
              </a:rPr>
              <a:t>https://www.youtube.com/watch?v=4sj1MT05lAA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3. </a:t>
            </a:r>
            <a:r>
              <a:rPr lang="en-GB" sz="2400" dirty="0">
                <a:hlinkClick r:id="rId4"/>
              </a:rPr>
              <a:t>https://www.youtube.com/watch?v=s9APLXM9Ei8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679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Narrative Structure – Hero’s Journey (Campbell’s </a:t>
            </a:r>
            <a:r>
              <a:rPr lang="en-GB" sz="3600" b="1" dirty="0" err="1"/>
              <a:t>Monomyth</a:t>
            </a:r>
            <a:r>
              <a:rPr lang="en-GB" sz="3600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25624"/>
            <a:ext cx="8496944" cy="4699719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Linear narrative</a:t>
            </a:r>
          </a:p>
          <a:p>
            <a:pPr marL="64008" indent="0">
              <a:buNone/>
            </a:pPr>
            <a:endParaRPr lang="en-GB" sz="2400" dirty="0"/>
          </a:p>
          <a:p>
            <a:r>
              <a:rPr lang="en-GB" sz="2400" dirty="0"/>
              <a:t>There are 12 stages to this narrative.</a:t>
            </a:r>
          </a:p>
          <a:p>
            <a:r>
              <a:rPr lang="en-GB" sz="2400" dirty="0"/>
              <a:t>Half of the narrative takes place in the “ordinary world” and half takes place in a “special world”.</a:t>
            </a:r>
          </a:p>
          <a:p>
            <a:pPr marL="64008" indent="0">
              <a:buNone/>
            </a:pPr>
            <a:endParaRPr lang="en-GB" sz="2400" dirty="0"/>
          </a:p>
          <a:p>
            <a:pPr marL="64008" indent="0">
              <a:buNone/>
            </a:pPr>
            <a:r>
              <a:rPr lang="en-GB" sz="2400" b="1" u="sng" dirty="0"/>
              <a:t>Key Points</a:t>
            </a:r>
          </a:p>
          <a:p>
            <a:r>
              <a:rPr lang="en-GB" sz="2400" dirty="0"/>
              <a:t>The hero is normally reluctant to accept a challenge. </a:t>
            </a:r>
          </a:p>
          <a:p>
            <a:r>
              <a:rPr lang="en-GB" sz="2400" dirty="0"/>
              <a:t>He/she meets a mentor who normally convinces them to take up the challenge. </a:t>
            </a:r>
          </a:p>
          <a:p>
            <a:r>
              <a:rPr lang="en-GB" sz="2400" dirty="0"/>
              <a:t>The hero will come across challenges/enemies/allies. </a:t>
            </a:r>
          </a:p>
          <a:p>
            <a:r>
              <a:rPr lang="en-GB" sz="2400" dirty="0"/>
              <a:t>As the hero approaches the innermost cave they will face an ordeal. </a:t>
            </a:r>
          </a:p>
          <a:p>
            <a:r>
              <a:rPr lang="en-GB" sz="2400" dirty="0"/>
              <a:t>The hero will “die” but be resurrected in some way. </a:t>
            </a:r>
          </a:p>
          <a:p>
            <a:r>
              <a:rPr lang="en-GB" sz="2400" dirty="0"/>
              <a:t>They will return to the “ordinary world” and be changed in some way.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03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result for hero's journ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05" y="-1035496"/>
            <a:ext cx="7947064" cy="820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54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The Hero’s Journey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https://www.youtube.com/watch?v=6eNun-x_s2Y&amp;t=22s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985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38742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u="sng" dirty="0"/>
              <a:t>Task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5" cy="4351338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en-GB" dirty="0"/>
              <a:t>What is Andy’s quest? What is his aim?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en-GB" dirty="0"/>
              <a:t>What message does the film have to us about hope and freewill?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lvl="0" indent="-457200">
              <a:buFont typeface="+mj-lt"/>
              <a:buAutoNum type="arabicPeriod"/>
            </a:pPr>
            <a:r>
              <a:rPr lang="en-GB" dirty="0"/>
              <a:t>Describe and analyse evidence from the film which shows each of these stages. You should make clear reference to language throughout your answer.</a:t>
            </a:r>
          </a:p>
          <a:p>
            <a:pPr marL="0" indent="0">
              <a:buNone/>
            </a:pPr>
            <a:r>
              <a:rPr lang="en-GB" dirty="0"/>
              <a:t>E.g.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68424"/>
              </p:ext>
            </p:extLst>
          </p:nvPr>
        </p:nvGraphicFramePr>
        <p:xfrm>
          <a:off x="89755" y="3717032"/>
          <a:ext cx="8964488" cy="2880320"/>
        </p:xfrm>
        <a:graphic>
          <a:graphicData uri="http://schemas.openxmlformats.org/drawingml/2006/table">
            <a:tbl>
              <a:tblPr firstRow="1" firstCol="1" bandRow="1"/>
              <a:tblGrid>
                <a:gridCol w="1322807">
                  <a:extLst>
                    <a:ext uri="{9D8B030D-6E8A-4147-A177-3AD203B41FA5}">
                      <a16:colId xmlns:a16="http://schemas.microsoft.com/office/drawing/2014/main" val="1417493940"/>
                    </a:ext>
                  </a:extLst>
                </a:gridCol>
                <a:gridCol w="2917932">
                  <a:extLst>
                    <a:ext uri="{9D8B030D-6E8A-4147-A177-3AD203B41FA5}">
                      <a16:colId xmlns:a16="http://schemas.microsoft.com/office/drawing/2014/main" val="453090818"/>
                    </a:ext>
                  </a:extLst>
                </a:gridCol>
                <a:gridCol w="4723749">
                  <a:extLst>
                    <a:ext uri="{9D8B030D-6E8A-4147-A177-3AD203B41FA5}">
                      <a16:colId xmlns:a16="http://schemas.microsoft.com/office/drawing/2014/main" val="307945981"/>
                    </a:ext>
                  </a:extLst>
                </a:gridCol>
              </a:tblGrid>
              <a:tr h="28803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Refusal Of The Call</a:t>
                      </a:r>
                      <a:endParaRPr lang="en-GB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We see one inmate break down and lose his composure – and life - the first night at Shawshank. Not Andy. For him, "refusal of the call" isn't a refusal to accept that he's really in prison, but rather a refusal to accept that's the way it's going to be for the rest of his life.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When Red first meets</a:t>
                      </a:r>
                      <a:r>
                        <a:rPr lang="en-GB" sz="18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Andy, his voiceover emphasises Andy’s refusal to let Shawshank defeat his sense of hope: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“[narrating, referring to Andy] I could see why some of the boys took him for snobby. He had a quiet way about him, a walk and a talk that just wasn't normal around here. He strolled, like a man in a park without a care or a worry in the world, like he had on an invisible coat that would shield him from this place.”</a:t>
                      </a:r>
                      <a:endParaRPr lang="en-GB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873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719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65126"/>
            <a:ext cx="8640960" cy="1325563"/>
          </a:xfrm>
        </p:spPr>
        <p:txBody>
          <a:bodyPr>
            <a:normAutofit/>
          </a:bodyPr>
          <a:lstStyle/>
          <a:p>
            <a:r>
              <a:rPr lang="en-GB" sz="3600" b="1" dirty="0"/>
              <a:t>Narrative Structure – The Philosophy of Horror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https://www.slideshare.net/belair1981/horror-narratives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3898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/>
              <a:t>Narrative Conventions - Character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5760640" cy="5258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rgbClr val="FF0000"/>
                </a:solidFill>
              </a:rPr>
              <a:t>Vladimir </a:t>
            </a:r>
            <a:r>
              <a:rPr lang="en-GB" sz="3200" dirty="0" err="1">
                <a:solidFill>
                  <a:srgbClr val="FF0000"/>
                </a:solidFill>
              </a:rPr>
              <a:t>Propp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/>
              <a:t>suggested that:</a:t>
            </a:r>
          </a:p>
          <a:p>
            <a:r>
              <a:rPr lang="en-GB" sz="2400" dirty="0"/>
              <a:t>Characters in stories perform narrative functions (roles), some more than one at a time</a:t>
            </a:r>
          </a:p>
          <a:p>
            <a:r>
              <a:rPr lang="en-GB" sz="2400" dirty="0"/>
              <a:t>There are 7 narrative functions</a:t>
            </a:r>
          </a:p>
          <a:p>
            <a:r>
              <a:rPr lang="en-GB" sz="2400" dirty="0"/>
              <a:t>Villain, Hero, Princess, Dispatcher, Donor, Helper, False-hero</a:t>
            </a:r>
          </a:p>
          <a:p>
            <a:r>
              <a:rPr lang="en-GB" sz="2400" dirty="0"/>
              <a:t>Each character’s actions result in consequences and this is what makes for an interesting story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2276872"/>
            <a:ext cx="2458616" cy="203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31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964488" cy="1001266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/>
              <a:t>Narrative codes - Character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297" y="1599944"/>
            <a:ext cx="8496944" cy="5258056"/>
          </a:xfrm>
        </p:spPr>
        <p:txBody>
          <a:bodyPr>
            <a:normAutofit/>
          </a:bodyPr>
          <a:lstStyle/>
          <a:p>
            <a:r>
              <a:rPr lang="en-GB" b="1" dirty="0"/>
              <a:t>Hero</a:t>
            </a:r>
            <a:r>
              <a:rPr lang="en-GB" dirty="0"/>
              <a:t>					</a:t>
            </a:r>
          </a:p>
          <a:p>
            <a:r>
              <a:rPr lang="en-GB" b="1" dirty="0"/>
              <a:t>Villain	</a:t>
            </a:r>
            <a:r>
              <a:rPr lang="en-GB" dirty="0"/>
              <a:t>				</a:t>
            </a:r>
          </a:p>
          <a:p>
            <a:r>
              <a:rPr lang="en-GB" b="1" dirty="0"/>
              <a:t>Heroine</a:t>
            </a:r>
            <a:r>
              <a:rPr lang="en-GB" dirty="0"/>
              <a:t>					 	</a:t>
            </a:r>
          </a:p>
          <a:p>
            <a:r>
              <a:rPr lang="en-GB" b="1" dirty="0"/>
              <a:t>Dispatcher</a:t>
            </a:r>
          </a:p>
          <a:p>
            <a:r>
              <a:rPr lang="en-GB" b="1" dirty="0"/>
              <a:t>Mentor	</a:t>
            </a:r>
            <a:endParaRPr lang="en-GB" dirty="0"/>
          </a:p>
          <a:p>
            <a:r>
              <a:rPr lang="en-GB" b="1" dirty="0"/>
              <a:t>Donor</a:t>
            </a:r>
            <a:r>
              <a:rPr lang="en-GB" dirty="0"/>
              <a:t>		</a:t>
            </a:r>
          </a:p>
          <a:p>
            <a:r>
              <a:rPr lang="en-GB" b="1" dirty="0"/>
              <a:t>Helper</a:t>
            </a:r>
          </a:p>
          <a:p>
            <a:r>
              <a:rPr lang="en-GB" b="1" dirty="0"/>
              <a:t>Princess	</a:t>
            </a:r>
            <a:r>
              <a:rPr lang="en-GB" dirty="0"/>
              <a:t>	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What do you think each role does in a story?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701044"/>
              </p:ext>
            </p:extLst>
          </p:nvPr>
        </p:nvGraphicFramePr>
        <p:xfrm>
          <a:off x="107504" y="116632"/>
          <a:ext cx="8971767" cy="643300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7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1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Character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Character’s function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Example in Film/Literature/TV</a:t>
                      </a:r>
                      <a:endParaRPr lang="en-US" sz="2000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177">
                <a:tc>
                  <a:txBody>
                    <a:bodyPr/>
                    <a:lstStyle/>
                    <a:p>
                      <a:r>
                        <a:rPr lang="en-US" sz="2000" b="1" dirty="0"/>
                        <a:t>Hero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The seeker/victim/underdog</a:t>
                      </a:r>
                      <a:r>
                        <a:rPr lang="en-US" sz="2000" baseline="0" dirty="0"/>
                        <a:t> in the narrative - in opposition to the villain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829">
                <a:tc>
                  <a:txBody>
                    <a:bodyPr/>
                    <a:lstStyle/>
                    <a:p>
                      <a:r>
                        <a:rPr lang="en-US" sz="2000" b="1" dirty="0"/>
                        <a:t>Princess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The princess takes two forms: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1</a:t>
                      </a:r>
                      <a:r>
                        <a:rPr lang="en-US" sz="2000" baseline="0" dirty="0"/>
                        <a:t>. The object sought by the hero</a:t>
                      </a:r>
                    </a:p>
                    <a:p>
                      <a:r>
                        <a:rPr lang="en-US" sz="2000" baseline="0" dirty="0"/>
                        <a:t>2. The reward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177">
                <a:tc>
                  <a:txBody>
                    <a:bodyPr/>
                    <a:lstStyle/>
                    <a:p>
                      <a:r>
                        <a:rPr lang="en-US" sz="2000" b="1" dirty="0"/>
                        <a:t>Villain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Struggles against the hero,</a:t>
                      </a:r>
                      <a:r>
                        <a:rPr lang="en-US" sz="2000" baseline="0" dirty="0"/>
                        <a:t> creating conflict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595">
                <a:tc>
                  <a:txBody>
                    <a:bodyPr/>
                    <a:lstStyle/>
                    <a:p>
                      <a:r>
                        <a:rPr lang="en-US" sz="2000" b="1" dirty="0"/>
                        <a:t>Dispatcher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Sends the hero on the quest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289">
                <a:tc>
                  <a:txBody>
                    <a:bodyPr/>
                    <a:lstStyle/>
                    <a:p>
                      <a:r>
                        <a:rPr lang="en-US" sz="2000" b="1" dirty="0"/>
                        <a:t>Donor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Prepares the hero or gives them something special to assist</a:t>
                      </a:r>
                      <a:r>
                        <a:rPr lang="en-US" sz="2000" baseline="0" dirty="0"/>
                        <a:t> them – </a:t>
                      </a:r>
                      <a:r>
                        <a:rPr lang="en-US" sz="2000" baseline="0" dirty="0" err="1"/>
                        <a:t>eg</a:t>
                      </a:r>
                      <a:r>
                        <a:rPr lang="en-US" sz="2000" baseline="0" dirty="0"/>
                        <a:t>. wisdom or </a:t>
                      </a:r>
                      <a:r>
                        <a:rPr lang="en-US" sz="2000" dirty="0"/>
                        <a:t>a magical</a:t>
                      </a:r>
                      <a:r>
                        <a:rPr lang="en-US" sz="2000" baseline="0" dirty="0"/>
                        <a:t> weapon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177">
                <a:tc>
                  <a:txBody>
                    <a:bodyPr/>
                    <a:lstStyle/>
                    <a:p>
                      <a:r>
                        <a:rPr lang="en-US" sz="2000" b="1" dirty="0"/>
                        <a:t>Helper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The</a:t>
                      </a:r>
                      <a:r>
                        <a:rPr lang="en-US" sz="2000" baseline="0" dirty="0"/>
                        <a:t> sidekick(s) who help the hero to fulfill their quest and save the princess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2000" b="1" dirty="0"/>
                        <a:t>False hero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 variation of the villain</a:t>
                      </a:r>
                      <a:r>
                        <a:rPr lang="en-US" sz="2000" baseline="0" dirty="0"/>
                        <a:t> – appearing to act heroically but ultimately opposing the hero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107504" y="476672"/>
            <a:ext cx="90364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05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Character Roles - </a:t>
            </a:r>
            <a:r>
              <a:rPr lang="en-GB" sz="3600" b="1" i="1" dirty="0"/>
              <a:t>Star Wars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572000"/>
          </a:xfrm>
        </p:spPr>
        <p:txBody>
          <a:bodyPr>
            <a:normAutofit/>
          </a:bodyPr>
          <a:lstStyle/>
          <a:p>
            <a:r>
              <a:rPr lang="en-GB" b="1" dirty="0"/>
              <a:t>Hero</a:t>
            </a:r>
            <a:r>
              <a:rPr lang="en-GB" dirty="0"/>
              <a:t>		Luke</a:t>
            </a:r>
          </a:p>
          <a:p>
            <a:r>
              <a:rPr lang="en-GB" b="1" dirty="0"/>
              <a:t>Villain	</a:t>
            </a:r>
            <a:r>
              <a:rPr lang="en-GB" dirty="0"/>
              <a:t>	Darth </a:t>
            </a:r>
            <a:r>
              <a:rPr lang="en-GB" dirty="0" err="1"/>
              <a:t>Vadar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  <a:r>
              <a:rPr lang="en-GB" dirty="0"/>
              <a:t>	</a:t>
            </a:r>
          </a:p>
          <a:p>
            <a:r>
              <a:rPr lang="en-GB" b="1" dirty="0"/>
              <a:t>Heroine</a:t>
            </a:r>
            <a:r>
              <a:rPr lang="en-GB" dirty="0"/>
              <a:t>	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</a:p>
          <a:p>
            <a:r>
              <a:rPr lang="en-GB" b="1" dirty="0"/>
              <a:t>Dispatcher	</a:t>
            </a:r>
          </a:p>
          <a:p>
            <a:r>
              <a:rPr lang="en-GB" b="1" dirty="0"/>
              <a:t>Mentor		</a:t>
            </a:r>
          </a:p>
          <a:p>
            <a:r>
              <a:rPr lang="en-GB" b="1" dirty="0"/>
              <a:t>Donor</a:t>
            </a:r>
            <a:r>
              <a:rPr lang="en-GB" dirty="0"/>
              <a:t>		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GB" b="1" dirty="0"/>
              <a:t>Helpers	</a:t>
            </a:r>
          </a:p>
          <a:p>
            <a:r>
              <a:rPr lang="en-GB" b="1" dirty="0"/>
              <a:t>Reward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050" y="2882399"/>
            <a:ext cx="2143125" cy="12001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419" y="1521679"/>
            <a:ext cx="2143125" cy="1200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559" y="1340375"/>
            <a:ext cx="2143125" cy="16073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479" y="4933432"/>
            <a:ext cx="2143125" cy="107156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13255"/>
            <a:ext cx="7641677" cy="1050398"/>
          </a:xfrm>
        </p:spPr>
        <p:txBody>
          <a:bodyPr>
            <a:normAutofit/>
          </a:bodyPr>
          <a:lstStyle/>
          <a:p>
            <a:r>
              <a:rPr lang="en-GB" sz="3200" b="1" dirty="0"/>
              <a:t>What </a:t>
            </a:r>
            <a:r>
              <a:rPr lang="en-GB" sz="3200" b="1" i="1" dirty="0"/>
              <a:t>character functions </a:t>
            </a:r>
            <a:r>
              <a:rPr lang="en-GB" sz="3200" b="1" dirty="0"/>
              <a:t>do they perform?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67074" y="1428013"/>
            <a:ext cx="2143125" cy="1607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1665" y="833023"/>
            <a:ext cx="1493044" cy="2143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4731" y="3967456"/>
            <a:ext cx="1857375" cy="21431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3406" y="4442474"/>
            <a:ext cx="2143125" cy="158591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7826" y="3035357"/>
            <a:ext cx="2395703" cy="179677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3452" y="2548282"/>
            <a:ext cx="1245590" cy="18683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3321" y="3020429"/>
            <a:ext cx="1935539" cy="13806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2732" y="4165996"/>
            <a:ext cx="1705262" cy="17887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82354" y="1412729"/>
            <a:ext cx="1385888" cy="2143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73767" y="1374187"/>
            <a:ext cx="2143125" cy="14287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90008" y="2801454"/>
            <a:ext cx="1742974" cy="101673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87872" y="3784097"/>
            <a:ext cx="1709252" cy="12819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41391" y="4619490"/>
            <a:ext cx="2256524" cy="13886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5837" y="2899735"/>
            <a:ext cx="1557431" cy="15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54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Character Roles </a:t>
            </a:r>
            <a:r>
              <a:rPr lang="en-GB" sz="3600" dirty="0"/>
              <a:t/>
            </a:r>
            <a:br>
              <a:rPr lang="en-GB" sz="3600" dirty="0"/>
            </a:br>
            <a:r>
              <a:rPr lang="en-GB" sz="3600" b="1" i="1" dirty="0"/>
              <a:t>The </a:t>
            </a:r>
            <a:r>
              <a:rPr lang="en-GB" sz="3600" b="1" i="1" dirty="0" err="1"/>
              <a:t>Shawshank</a:t>
            </a:r>
            <a:r>
              <a:rPr lang="en-GB" sz="3600" b="1" i="1" dirty="0"/>
              <a:t> Redemption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572000"/>
          </a:xfrm>
        </p:spPr>
        <p:txBody>
          <a:bodyPr>
            <a:normAutofit/>
          </a:bodyPr>
          <a:lstStyle/>
          <a:p>
            <a:pPr fontAlgn="t"/>
            <a:r>
              <a:rPr lang="en-US" b="1" dirty="0"/>
              <a:t>Hero				</a:t>
            </a:r>
            <a:r>
              <a:rPr lang="en-US" b="1" dirty="0">
                <a:solidFill>
                  <a:srgbClr val="FF0000"/>
                </a:solidFill>
              </a:rPr>
              <a:t>Andy</a:t>
            </a:r>
            <a:endParaRPr lang="en-GB" dirty="0">
              <a:solidFill>
                <a:srgbClr val="FF0000"/>
              </a:solidFill>
            </a:endParaRPr>
          </a:p>
          <a:p>
            <a:pPr fontAlgn="t"/>
            <a:r>
              <a:rPr lang="en-US" b="1" dirty="0"/>
              <a:t>Princess</a:t>
            </a:r>
            <a:endParaRPr lang="en-GB" dirty="0"/>
          </a:p>
          <a:p>
            <a:pPr fontAlgn="t"/>
            <a:r>
              <a:rPr lang="en-US" b="1" dirty="0"/>
              <a:t>Villain</a:t>
            </a:r>
            <a:endParaRPr lang="en-GB" dirty="0"/>
          </a:p>
          <a:p>
            <a:pPr fontAlgn="t"/>
            <a:r>
              <a:rPr lang="en-US" b="1" dirty="0"/>
              <a:t>Dispatcher</a:t>
            </a:r>
            <a:endParaRPr lang="en-GB" dirty="0"/>
          </a:p>
          <a:p>
            <a:pPr fontAlgn="t"/>
            <a:r>
              <a:rPr lang="en-US" b="1" dirty="0"/>
              <a:t>Donor</a:t>
            </a:r>
            <a:endParaRPr lang="en-GB" dirty="0"/>
          </a:p>
          <a:p>
            <a:pPr fontAlgn="t"/>
            <a:r>
              <a:rPr lang="en-US" b="1" dirty="0"/>
              <a:t>Helper				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endParaRPr lang="en-GB" dirty="0">
              <a:solidFill>
                <a:srgbClr val="FF0000"/>
              </a:solidFill>
            </a:endParaRPr>
          </a:p>
          <a:p>
            <a:pPr fontAlgn="t"/>
            <a:r>
              <a:rPr lang="en-US" b="1" dirty="0"/>
              <a:t>False hero</a:t>
            </a:r>
            <a:endParaRPr lang="en-GB" dirty="0"/>
          </a:p>
          <a:p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	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And why do audiences appreciate the use of conventional character functions?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535" y="2396939"/>
            <a:ext cx="7968731" cy="31466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700" dirty="0"/>
              <a:t>It goes back to:</a:t>
            </a:r>
          </a:p>
          <a:p>
            <a:r>
              <a:rPr lang="en-US" sz="2700" dirty="0"/>
              <a:t>Pattern and predictability </a:t>
            </a:r>
          </a:p>
          <a:p>
            <a:r>
              <a:rPr lang="en-US" sz="2700" dirty="0"/>
              <a:t>Exciting “reinventions”</a:t>
            </a:r>
          </a:p>
          <a:p>
            <a:r>
              <a:rPr lang="en-US" sz="2700" dirty="0"/>
              <a:t>Comfort in familiarity </a:t>
            </a:r>
          </a:p>
          <a:p>
            <a:r>
              <a:rPr lang="en-US" sz="2700" dirty="0"/>
              <a:t>Wanting ‘more of the same’</a:t>
            </a:r>
          </a:p>
          <a:p>
            <a:r>
              <a:rPr lang="en-US" sz="2700" dirty="0"/>
              <a:t>The conflict created between characters fulfilling their roles is the stuff we enjoy!!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974" y="2204864"/>
            <a:ext cx="3048302" cy="18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0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Character functions in </a:t>
            </a:r>
            <a:r>
              <a:rPr lang="en-GB" sz="3600" b="1" i="1" dirty="0"/>
              <a:t>Sleepy Hollow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400" b="1" dirty="0"/>
              <a:t>Describe</a:t>
            </a:r>
          </a:p>
          <a:p>
            <a:r>
              <a:rPr lang="en-GB" sz="2400" dirty="0"/>
              <a:t>In ‘Sleepy Hollow’ Burton has incorporated </a:t>
            </a:r>
            <a:r>
              <a:rPr lang="en-GB" sz="2400" dirty="0" err="1"/>
              <a:t>Propp’s</a:t>
            </a:r>
            <a:r>
              <a:rPr lang="en-GB" sz="2400" dirty="0"/>
              <a:t> character functions.</a:t>
            </a:r>
          </a:p>
          <a:p>
            <a:r>
              <a:rPr lang="en-GB" sz="2400" dirty="0"/>
              <a:t>Ichabod Crane is the “hero”. His role is to defeat the “villain” who is the Headless Horseman.</a:t>
            </a:r>
          </a:p>
          <a:p>
            <a:r>
              <a:rPr lang="en-GB" sz="2400" dirty="0"/>
              <a:t>However Crane is not a typical hero. He is scared of blood and gore (faints at the sight of it) and is a coward (hides behind women and children). Normally the hero is brave and courageous.</a:t>
            </a:r>
          </a:p>
          <a:p>
            <a:pPr marL="0" indent="0">
              <a:buNone/>
            </a:pPr>
            <a:r>
              <a:rPr lang="en-GB" sz="2400" b="1" dirty="0"/>
              <a:t>Explain</a:t>
            </a:r>
          </a:p>
          <a:p>
            <a:r>
              <a:rPr lang="en-GB" sz="2400" dirty="0"/>
              <a:t>This re-invention of the “hero” is exciting for the audience as they haven’t come across such a realistic and human “hero” before.</a:t>
            </a:r>
          </a:p>
          <a:p>
            <a:endParaRPr lang="en-GB" sz="2000" b="1" dirty="0"/>
          </a:p>
          <a:p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20397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771" y="836712"/>
            <a:ext cx="4038600" cy="259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155" y="4149080"/>
            <a:ext cx="3095625" cy="2600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Binary Oppositions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0" y="1268760"/>
            <a:ext cx="5154474" cy="4970024"/>
          </a:xfrm>
        </p:spPr>
        <p:txBody>
          <a:bodyPr>
            <a:normAutofit fontScale="85000" lnSpcReduction="20000"/>
          </a:bodyPr>
          <a:lstStyle/>
          <a:p>
            <a:r>
              <a:rPr lang="en-GB" sz="2800" b="1" dirty="0"/>
              <a:t>Theorist Levi-Strauss </a:t>
            </a:r>
            <a:r>
              <a:rPr lang="en-GB" sz="2800" dirty="0"/>
              <a:t>said that narratives (stories) are made up of opposing forces called binary opposites (</a:t>
            </a:r>
            <a:r>
              <a:rPr lang="en-GB" sz="2800" dirty="0" err="1"/>
              <a:t>eg</a:t>
            </a:r>
            <a:r>
              <a:rPr lang="en-GB" sz="2800" dirty="0"/>
              <a:t>. good and evil) in order </a:t>
            </a:r>
            <a:r>
              <a:rPr lang="en-GB" sz="2800" b="1" dirty="0"/>
              <a:t>to create conflict.</a:t>
            </a:r>
          </a:p>
          <a:p>
            <a:r>
              <a:rPr lang="en-GB" sz="2800" dirty="0"/>
              <a:t>He said it is </a:t>
            </a:r>
            <a:r>
              <a:rPr lang="en-GB" sz="2800" b="1" dirty="0"/>
              <a:t>conflict that drives narratives forward </a:t>
            </a:r>
            <a:r>
              <a:rPr lang="en-GB" sz="2800" dirty="0"/>
              <a:t>-- that all narratives are built around the attempt to resolve the conflict resulting from these binary opposites.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For example:</a:t>
            </a:r>
          </a:p>
          <a:p>
            <a:r>
              <a:rPr lang="en-GB" sz="2800" dirty="0"/>
              <a:t>Good/evil</a:t>
            </a:r>
          </a:p>
          <a:p>
            <a:r>
              <a:rPr lang="en-GB" sz="2800" dirty="0"/>
              <a:t>Past/present</a:t>
            </a:r>
          </a:p>
          <a:p>
            <a:r>
              <a:rPr lang="en-GB" sz="2800" dirty="0"/>
              <a:t>Poor/rich</a:t>
            </a:r>
          </a:p>
          <a:p>
            <a:r>
              <a:rPr lang="en-GB" sz="2800" dirty="0"/>
              <a:t>Freedom/Slavery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781" y="3212976"/>
            <a:ext cx="3429000" cy="2600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Binary Oppositions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/>
              <a:t>List as many binary oppositions as you can think of in Shawshank.</a:t>
            </a:r>
            <a:endParaRPr lang="en-GB" dirty="0"/>
          </a:p>
          <a:p>
            <a:pPr>
              <a:buNone/>
            </a:pP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2708920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27984" y="1988840"/>
            <a:ext cx="72008" cy="4320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r>
              <a:rPr lang="en-GB" sz="2800" b="1" dirty="0"/>
              <a:t>Why study binary oppositions in </a:t>
            </a:r>
            <a:r>
              <a:rPr lang="en-GB" sz="2800" b="1" i="1" dirty="0"/>
              <a:t>The Shawshank Redemption</a:t>
            </a:r>
            <a:r>
              <a:rPr lang="en-GB" sz="2800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Binary opposition is easily understood by all audiences -- crucial if you want word of mouth to spread. </a:t>
            </a:r>
          </a:p>
          <a:p>
            <a:r>
              <a:rPr lang="en-GB" dirty="0"/>
              <a:t>Clear and extreme opposites encourage audiences to take sides: </a:t>
            </a:r>
          </a:p>
          <a:p>
            <a:pPr marL="0" indent="0">
              <a:buNone/>
            </a:pPr>
            <a:r>
              <a:rPr lang="en-GB" dirty="0"/>
              <a:t>		- we are positioned on the side of Andy </a:t>
            </a:r>
          </a:p>
          <a:p>
            <a:pPr marL="0" indent="0">
              <a:buNone/>
            </a:pPr>
            <a:r>
              <a:rPr lang="en-GB" dirty="0"/>
              <a:t>		- we become invested in Andy and Red and root for their 		continued survival. </a:t>
            </a:r>
          </a:p>
          <a:p>
            <a:r>
              <a:rPr lang="en-GB" dirty="0" err="1"/>
              <a:t>Darabont</a:t>
            </a:r>
            <a:r>
              <a:rPr lang="en-GB" dirty="0"/>
              <a:t> makes the 'baddies' and 'goodies' of the film fairly clear cut for us so that conflict is created.  This in turn creates enigma codes:</a:t>
            </a:r>
          </a:p>
          <a:p>
            <a:pPr marL="0" indent="0">
              <a:buNone/>
            </a:pPr>
            <a:r>
              <a:rPr lang="en-GB" dirty="0"/>
              <a:t>		- What enigmas are created through binary opposition in 		'Shawshank'?:</a:t>
            </a:r>
          </a:p>
          <a:p>
            <a:pPr marL="0" indent="0">
              <a:buNone/>
            </a:pPr>
            <a:r>
              <a:rPr lang="en-GB" dirty="0"/>
              <a:t>		- This conflict is what drives the action of the film 				forwards.  Without conflict, the narrative would be thin 			and unsuccessful as a media product. </a:t>
            </a:r>
          </a:p>
        </p:txBody>
      </p:sp>
    </p:spTree>
    <p:extLst>
      <p:ext uri="{BB962C8B-B14F-4D97-AF65-F5344CB8AC3E}">
        <p14:creationId xmlns:p14="http://schemas.microsoft.com/office/powerpoint/2010/main" val="264547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9" y="484127"/>
            <a:ext cx="5004048" cy="1325563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Andy = </a:t>
            </a:r>
            <a:br>
              <a:rPr lang="en-GB" sz="3600" b="1" dirty="0"/>
            </a:br>
            <a:r>
              <a:rPr lang="en-GB" sz="3600" b="1" dirty="0"/>
              <a:t>the protagonist/hero 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69" y="2132856"/>
            <a:ext cx="4313514" cy="46805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Andy has hope.</a:t>
            </a:r>
          </a:p>
          <a:p>
            <a:pPr marL="0" indent="0">
              <a:buNone/>
            </a:pPr>
            <a:r>
              <a:rPr lang="en-GB" dirty="0"/>
              <a:t>Evidence: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Andy is educated and wants to learn.</a:t>
            </a:r>
          </a:p>
          <a:p>
            <a:pPr marL="0" indent="0">
              <a:buNone/>
            </a:pPr>
            <a:r>
              <a:rPr lang="en-GB" dirty="0"/>
              <a:t>Evidence: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Andy isn't a violent man.</a:t>
            </a:r>
          </a:p>
          <a:p>
            <a:pPr marL="0" indent="0">
              <a:buNone/>
            </a:pPr>
            <a:r>
              <a:rPr lang="en-GB" dirty="0"/>
              <a:t>Evidence: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Andy has human reactions and we can relate to him.</a:t>
            </a:r>
          </a:p>
          <a:p>
            <a:pPr marL="0" indent="0">
              <a:buNone/>
            </a:pPr>
            <a:r>
              <a:rPr lang="en-GB" dirty="0"/>
              <a:t>Evidence: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66174" y="1232609"/>
            <a:ext cx="356661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But how do we know this?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521028" y="166980"/>
            <a:ext cx="4098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Shawshank = </a:t>
            </a:r>
          </a:p>
          <a:p>
            <a:r>
              <a:rPr lang="en-GB" sz="3200" dirty="0"/>
              <a:t>the antagonist/villain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82219" y="1992680"/>
            <a:ext cx="4529538" cy="47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800" dirty="0"/>
              <a:t>Shawshank destroys hope.</a:t>
            </a: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/>
              <a:t>Evidence:</a:t>
            </a: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/>
              <a:t>Shawshank wants to keep inmates in the dark.</a:t>
            </a: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/>
              <a:t>Evidence:</a:t>
            </a: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/>
              <a:t>Shawshank is a violent place and frightens us.</a:t>
            </a: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/>
              <a:t>Evidence:</a:t>
            </a: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buNone/>
            </a:pPr>
            <a:r>
              <a:rPr lang="en-GB" sz="1800" dirty="0"/>
              <a:t>Shawshank dehumanises its inmates and makes us angry.</a:t>
            </a:r>
            <a:endParaRPr lang="en-GB" sz="1800">
              <a:cs typeface="Calibri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/>
              <a:t>Evidence:</a:t>
            </a:r>
            <a:endParaRPr lang="en-GB" sz="1800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21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363272" cy="785242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/>
              <a:t>Action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4" cy="5186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Action codes</a:t>
            </a:r>
            <a:r>
              <a:rPr lang="en-GB" sz="2400" dirty="0"/>
              <a:t> are events or actions in the story that drive the story onwards. They are major or significant moments in the story. </a:t>
            </a:r>
          </a:p>
          <a:p>
            <a:endParaRPr lang="en-GB" sz="2400" dirty="0"/>
          </a:p>
          <a:p>
            <a:pPr>
              <a:buNone/>
            </a:pPr>
            <a:r>
              <a:rPr lang="en-GB" sz="2400" b="1" i="1" dirty="0"/>
              <a:t>Gladiator</a:t>
            </a:r>
            <a:r>
              <a:rPr lang="en-GB" sz="2400" dirty="0"/>
              <a:t>:</a:t>
            </a:r>
          </a:p>
          <a:p>
            <a:r>
              <a:rPr lang="en-GB" sz="2400" dirty="0"/>
              <a:t>The Emperor’s death</a:t>
            </a:r>
          </a:p>
          <a:p>
            <a:r>
              <a:rPr lang="en-GB" sz="2400" dirty="0"/>
              <a:t>Maximus fights in the Colosseum</a:t>
            </a:r>
          </a:p>
          <a:p>
            <a:pPr>
              <a:buNone/>
            </a:pPr>
            <a:endParaRPr lang="en-GB" sz="2400" dirty="0"/>
          </a:p>
          <a:p>
            <a:pPr>
              <a:buNone/>
            </a:pPr>
            <a:r>
              <a:rPr lang="en-GB" sz="2400" b="1" i="1" dirty="0"/>
              <a:t>Lord of the Rings</a:t>
            </a:r>
            <a:r>
              <a:rPr lang="en-GB" sz="2400" dirty="0"/>
              <a:t>:</a:t>
            </a:r>
          </a:p>
          <a:p>
            <a:r>
              <a:rPr lang="en-GB" sz="2400" dirty="0"/>
              <a:t>Gandalf visits Frodo</a:t>
            </a:r>
          </a:p>
          <a:p>
            <a:r>
              <a:rPr lang="en-GB" sz="2400" dirty="0"/>
              <a:t>Frodo sets out on the adventure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Action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Write down three major action codes from The </a:t>
            </a:r>
            <a:r>
              <a:rPr lang="en-GB" sz="2800" dirty="0" err="1"/>
              <a:t>Shawshank</a:t>
            </a:r>
            <a:r>
              <a:rPr lang="en-GB" sz="2800" dirty="0"/>
              <a:t> Redemption.</a:t>
            </a:r>
          </a:p>
          <a:p>
            <a:endParaRPr lang="en-GB" sz="2800" dirty="0"/>
          </a:p>
          <a:p>
            <a:r>
              <a:rPr lang="en-GB" sz="2800" dirty="0"/>
              <a:t>Identify the action code that disrupted the normality. </a:t>
            </a:r>
          </a:p>
          <a:p>
            <a:endParaRPr lang="en-GB" sz="2800" dirty="0"/>
          </a:p>
          <a:p>
            <a:r>
              <a:rPr lang="en-GB" sz="2800" dirty="0"/>
              <a:t>Identify the action code that brings about the new normality. </a:t>
            </a:r>
          </a:p>
          <a:p>
            <a:endParaRPr lang="en-GB" dirty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i="1" dirty="0" err="1"/>
              <a:t>Shawshank</a:t>
            </a:r>
            <a:r>
              <a:rPr lang="en-GB" sz="3600" b="1" dirty="0"/>
              <a:t> Action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b="1" dirty="0"/>
              <a:t>Action Codes</a:t>
            </a:r>
            <a:endParaRPr lang="en-GB" sz="2400" dirty="0"/>
          </a:p>
          <a:p>
            <a:pPr lvl="0"/>
            <a:r>
              <a:rPr lang="en-GB" sz="2400" dirty="0"/>
              <a:t>Judge sentences Andy to life imprisonment</a:t>
            </a:r>
          </a:p>
          <a:p>
            <a:pPr lvl="0"/>
            <a:r>
              <a:rPr lang="en-GB" sz="2400" dirty="0"/>
              <a:t>Andy arriving at prison</a:t>
            </a:r>
          </a:p>
          <a:p>
            <a:pPr lvl="0"/>
            <a:r>
              <a:rPr lang="en-GB" sz="2400" dirty="0"/>
              <a:t>Andy offers to help the guard with his taxes</a:t>
            </a:r>
          </a:p>
          <a:p>
            <a:pPr lvl="0"/>
            <a:r>
              <a:rPr lang="en-GB" sz="2400" dirty="0"/>
              <a:t>Brooks committing suicide</a:t>
            </a:r>
          </a:p>
          <a:p>
            <a:pPr lvl="0"/>
            <a:r>
              <a:rPr lang="en-GB" sz="2400" dirty="0"/>
              <a:t>When Tommy arrives – reveals Andy’s innocence</a:t>
            </a:r>
          </a:p>
          <a:p>
            <a:pPr lvl="0"/>
            <a:r>
              <a:rPr lang="en-GB" sz="2400" dirty="0"/>
              <a:t>When the warden has Tommy shot</a:t>
            </a:r>
          </a:p>
          <a:p>
            <a:pPr lvl="0"/>
            <a:r>
              <a:rPr lang="en-GB" sz="2400" dirty="0"/>
              <a:t>Red being rejected for parole</a:t>
            </a:r>
          </a:p>
          <a:p>
            <a:pPr lvl="0"/>
            <a:r>
              <a:rPr lang="en-GB" sz="2400" dirty="0"/>
              <a:t>Andy escapes</a:t>
            </a:r>
          </a:p>
          <a:p>
            <a:pPr lvl="0"/>
            <a:r>
              <a:rPr lang="en-GB" sz="2400" dirty="0"/>
              <a:t>Red rejoins Andy on the beach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ENIGMA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1992"/>
          </a:xfrm>
        </p:spPr>
        <p:txBody>
          <a:bodyPr>
            <a:normAutofit/>
          </a:bodyPr>
          <a:lstStyle/>
          <a:p>
            <a:r>
              <a:rPr lang="en-GB" sz="2800" b="1" dirty="0"/>
              <a:t>Enigma codes</a:t>
            </a:r>
            <a:r>
              <a:rPr lang="en-GB" sz="2800" dirty="0"/>
              <a:t> are questions, puzzles or riddles about the plot that the keeps the audience watching the film. </a:t>
            </a:r>
          </a:p>
          <a:p>
            <a:endParaRPr lang="en-GB" sz="2800" dirty="0"/>
          </a:p>
          <a:p>
            <a:r>
              <a:rPr lang="en-GB" sz="2800" dirty="0"/>
              <a:t>Stories contain:</a:t>
            </a:r>
          </a:p>
          <a:p>
            <a:pPr marL="342900" lvl="1" indent="0">
              <a:buNone/>
            </a:pPr>
            <a:r>
              <a:rPr lang="en-GB" sz="2800" dirty="0"/>
              <a:t>- Major enigmas (that often last the whole film)</a:t>
            </a:r>
          </a:p>
          <a:p>
            <a:pPr marL="342900" lvl="1" indent="0">
              <a:buNone/>
            </a:pPr>
            <a:r>
              <a:rPr lang="en-GB" sz="2800" dirty="0"/>
              <a:t>- Minor enigmas (that may last for a scene)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err="1"/>
              <a:t>Engima</a:t>
            </a:r>
            <a:r>
              <a:rPr lang="en-GB" sz="4000" b="1" dirty="0"/>
              <a:t>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Write down the enigma codes for </a:t>
            </a:r>
            <a:r>
              <a:rPr lang="en-GB" sz="2800" i="1" dirty="0"/>
              <a:t>The Shawshank Redemption</a:t>
            </a:r>
          </a:p>
          <a:p>
            <a:r>
              <a:rPr lang="en-GB" sz="2800" dirty="0"/>
              <a:t>Decide which ones are the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major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enigmas and which ones are </a:t>
            </a:r>
            <a:r>
              <a:rPr lang="en-GB" sz="2800" b="1" dirty="0">
                <a:solidFill>
                  <a:srgbClr val="FF0000"/>
                </a:solidFill>
              </a:rPr>
              <a:t>minor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enigmas.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1434</TotalTime>
  <Words>1942</Words>
  <Application>Microsoft Office PowerPoint</Application>
  <PresentationFormat>On-screen Show (4:3)</PresentationFormat>
  <Paragraphs>275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Office Theme</vt:lpstr>
      <vt:lpstr>Narrative Codes, Conventions and Structures</vt:lpstr>
      <vt:lpstr>PowerPoint Presentation</vt:lpstr>
      <vt:lpstr>PowerPoint Presentation</vt:lpstr>
      <vt:lpstr>PowerPoint Presentation</vt:lpstr>
      <vt:lpstr>What is narrative?</vt:lpstr>
      <vt:lpstr>Narrative Checklist</vt:lpstr>
      <vt:lpstr>Narrative Structure - Todorov</vt:lpstr>
      <vt:lpstr>Shawshank</vt:lpstr>
      <vt:lpstr>Equilibrium The first part of the story, where everyone is happy and/or content. </vt:lpstr>
      <vt:lpstr>Disruption This is where a problem occurs, or something happens to disrupt the happiness of the equilibrium. </vt:lpstr>
      <vt:lpstr>Recognition of disruption This is where everyone realises there is a problem and reacts; this section is often quite chaotic. </vt:lpstr>
      <vt:lpstr>Attempts to repair disruption Where characters attempt to repair the damage and restore the problem. </vt:lpstr>
      <vt:lpstr>New equilibrium When the problem is resolved and normality can resume again. </vt:lpstr>
      <vt:lpstr>Pinpoint Todorov</vt:lpstr>
      <vt:lpstr>Narrative Structure – Hero’s Journey (Campbell’s Monomyth)</vt:lpstr>
      <vt:lpstr>PowerPoint Presentation</vt:lpstr>
      <vt:lpstr>The Hero’s Journey</vt:lpstr>
      <vt:lpstr>Task</vt:lpstr>
      <vt:lpstr>Narrative Structure – The Philosophy of Horror </vt:lpstr>
      <vt:lpstr>Narrative Conventions - Character Functions</vt:lpstr>
      <vt:lpstr>Narrative codes - Character Roles</vt:lpstr>
      <vt:lpstr>PowerPoint Presentation</vt:lpstr>
      <vt:lpstr>Character Roles - Star Wars</vt:lpstr>
      <vt:lpstr>What character functions do they perform?</vt:lpstr>
      <vt:lpstr>Character Roles  The Shawshank Redemption</vt:lpstr>
      <vt:lpstr>And why do audiences appreciate the use of conventional character functions?</vt:lpstr>
      <vt:lpstr>Character functions in Sleepy Hollow</vt:lpstr>
      <vt:lpstr>Binary Oppositions</vt:lpstr>
      <vt:lpstr>Binary Oppositions</vt:lpstr>
      <vt:lpstr>Why study binary oppositions in The Shawshank Redemption?</vt:lpstr>
      <vt:lpstr>Andy =  the protagonist/hero   </vt:lpstr>
      <vt:lpstr>Action Codes</vt:lpstr>
      <vt:lpstr>Action Codes</vt:lpstr>
      <vt:lpstr>Shawshank Action Codes</vt:lpstr>
      <vt:lpstr>ENIGMA CODES</vt:lpstr>
      <vt:lpstr>Engima Codes</vt:lpstr>
    </vt:vector>
  </TitlesOfParts>
  <Company>Midlothian Council -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Narrative</dc:title>
  <dc:creator>bryceg48</dc:creator>
  <cp:lastModifiedBy>Jill Nitsche</cp:lastModifiedBy>
  <cp:revision>79</cp:revision>
  <cp:lastPrinted>2019-09-05T07:45:25Z</cp:lastPrinted>
  <dcterms:created xsi:type="dcterms:W3CDTF">2013-01-31T11:11:58Z</dcterms:created>
  <dcterms:modified xsi:type="dcterms:W3CDTF">2019-09-05T09:43:53Z</dcterms:modified>
</cp:coreProperties>
</file>