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82" r:id="rId9"/>
    <p:sldId id="283" r:id="rId10"/>
    <p:sldId id="260" r:id="rId11"/>
    <p:sldId id="261" r:id="rId12"/>
    <p:sldId id="262" r:id="rId13"/>
    <p:sldId id="263" r:id="rId14"/>
    <p:sldId id="264" r:id="rId15"/>
    <p:sldId id="285" r:id="rId16"/>
    <p:sldId id="265" r:id="rId17"/>
    <p:sldId id="266" r:id="rId18"/>
    <p:sldId id="267" r:id="rId19"/>
    <p:sldId id="268" r:id="rId20"/>
    <p:sldId id="271" r:id="rId21"/>
    <p:sldId id="269" r:id="rId22"/>
    <p:sldId id="270" r:id="rId23"/>
    <p:sldId id="272" r:id="rId24"/>
    <p:sldId id="278" r:id="rId25"/>
    <p:sldId id="273" r:id="rId26"/>
    <p:sldId id="274" r:id="rId27"/>
    <p:sldId id="276" r:id="rId28"/>
    <p:sldId id="277" r:id="rId2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EBF5B3-1D6E-4E5C-9D02-3EE78D52D53F}" v="2587" dt="2019-09-25T13:29:52.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 Nitsche" userId="ae0cab38-9d3a-4d93-b3b6-67b7fd8b9abd" providerId="ADAL" clId="{19EBF5B3-1D6E-4E5C-9D02-3EE78D52D53F}"/>
    <pc:docChg chg="undo custSel addSld delSld modSld sldOrd">
      <pc:chgData name="Jill Nitsche" userId="ae0cab38-9d3a-4d93-b3b6-67b7fd8b9abd" providerId="ADAL" clId="{19EBF5B3-1D6E-4E5C-9D02-3EE78D52D53F}" dt="2019-09-25T13:29:52.062" v="2581" actId="12"/>
      <pc:docMkLst>
        <pc:docMk/>
      </pc:docMkLst>
      <pc:sldChg chg="addSp modSp">
        <pc:chgData name="Jill Nitsche" userId="ae0cab38-9d3a-4d93-b3b6-67b7fd8b9abd" providerId="ADAL" clId="{19EBF5B3-1D6E-4E5C-9D02-3EE78D52D53F}" dt="2019-09-17T13:19:02.435" v="1884" actId="167"/>
        <pc:sldMkLst>
          <pc:docMk/>
          <pc:sldMk cId="1128995415" sldId="262"/>
        </pc:sldMkLst>
        <pc:spChg chg="mod">
          <ac:chgData name="Jill Nitsche" userId="ae0cab38-9d3a-4d93-b3b6-67b7fd8b9abd" providerId="ADAL" clId="{19EBF5B3-1D6E-4E5C-9D02-3EE78D52D53F}" dt="2019-09-17T13:17:34.779" v="1878" actId="14100"/>
          <ac:spMkLst>
            <pc:docMk/>
            <pc:sldMk cId="1128995415" sldId="262"/>
            <ac:spMk id="2" creationId="{0A1B56BA-572D-4166-B692-156735104812}"/>
          </ac:spMkLst>
        </pc:spChg>
        <pc:spChg chg="mod">
          <ac:chgData name="Jill Nitsche" userId="ae0cab38-9d3a-4d93-b3b6-67b7fd8b9abd" providerId="ADAL" clId="{19EBF5B3-1D6E-4E5C-9D02-3EE78D52D53F}" dt="2019-09-17T13:17:31.348" v="1877" actId="14100"/>
          <ac:spMkLst>
            <pc:docMk/>
            <pc:sldMk cId="1128995415" sldId="262"/>
            <ac:spMk id="3" creationId="{40A47BC2-CF6F-419E-8E8C-3E37585572E8}"/>
          </ac:spMkLst>
        </pc:spChg>
        <pc:picChg chg="add mod ord">
          <ac:chgData name="Jill Nitsche" userId="ae0cab38-9d3a-4d93-b3b6-67b7fd8b9abd" providerId="ADAL" clId="{19EBF5B3-1D6E-4E5C-9D02-3EE78D52D53F}" dt="2019-09-17T13:19:02.435" v="1884" actId="167"/>
          <ac:picMkLst>
            <pc:docMk/>
            <pc:sldMk cId="1128995415" sldId="262"/>
            <ac:picMk id="5" creationId="{78102536-FDE4-4D76-A1AE-FF0229C85ED3}"/>
          </ac:picMkLst>
        </pc:picChg>
        <pc:picChg chg="add mod">
          <ac:chgData name="Jill Nitsche" userId="ae0cab38-9d3a-4d93-b3b6-67b7fd8b9abd" providerId="ADAL" clId="{19EBF5B3-1D6E-4E5C-9D02-3EE78D52D53F}" dt="2019-09-17T13:17:37.483" v="1879" actId="1076"/>
          <ac:picMkLst>
            <pc:docMk/>
            <pc:sldMk cId="1128995415" sldId="262"/>
            <ac:picMk id="1026" creationId="{E1C09A52-A359-4C87-BD71-EF5B79508E5D}"/>
          </ac:picMkLst>
        </pc:picChg>
      </pc:sldChg>
      <pc:sldChg chg="modSp modAnim">
        <pc:chgData name="Jill Nitsche" userId="ae0cab38-9d3a-4d93-b3b6-67b7fd8b9abd" providerId="ADAL" clId="{19EBF5B3-1D6E-4E5C-9D02-3EE78D52D53F}" dt="2019-09-19T08:20:10.991" v="2437" actId="1076"/>
        <pc:sldMkLst>
          <pc:docMk/>
          <pc:sldMk cId="890895512" sldId="263"/>
        </pc:sldMkLst>
        <pc:spChg chg="mod">
          <ac:chgData name="Jill Nitsche" userId="ae0cab38-9d3a-4d93-b3b6-67b7fd8b9abd" providerId="ADAL" clId="{19EBF5B3-1D6E-4E5C-9D02-3EE78D52D53F}" dt="2019-09-19T08:19:12.126" v="2422" actId="1076"/>
          <ac:spMkLst>
            <pc:docMk/>
            <pc:sldMk cId="890895512" sldId="263"/>
            <ac:spMk id="2" creationId="{679BEC1E-8C99-494E-93F4-1C4A4447B094}"/>
          </ac:spMkLst>
        </pc:spChg>
        <pc:spChg chg="mod">
          <ac:chgData name="Jill Nitsche" userId="ae0cab38-9d3a-4d93-b3b6-67b7fd8b9abd" providerId="ADAL" clId="{19EBF5B3-1D6E-4E5C-9D02-3EE78D52D53F}" dt="2019-09-19T08:20:10.991" v="2437" actId="1076"/>
          <ac:spMkLst>
            <pc:docMk/>
            <pc:sldMk cId="890895512" sldId="263"/>
            <ac:spMk id="3" creationId="{283DA36D-861E-473F-8BD2-6C6DA891EFED}"/>
          </ac:spMkLst>
        </pc:spChg>
      </pc:sldChg>
      <pc:sldChg chg="modSp modAnim">
        <pc:chgData name="Jill Nitsche" userId="ae0cab38-9d3a-4d93-b3b6-67b7fd8b9abd" providerId="ADAL" clId="{19EBF5B3-1D6E-4E5C-9D02-3EE78D52D53F}" dt="2019-09-19T08:10:17.460" v="2276" actId="255"/>
        <pc:sldMkLst>
          <pc:docMk/>
          <pc:sldMk cId="2687853736" sldId="264"/>
        </pc:sldMkLst>
        <pc:spChg chg="mod">
          <ac:chgData name="Jill Nitsche" userId="ae0cab38-9d3a-4d93-b3b6-67b7fd8b9abd" providerId="ADAL" clId="{19EBF5B3-1D6E-4E5C-9D02-3EE78D52D53F}" dt="2019-09-19T08:09:26.417" v="2258"/>
          <ac:spMkLst>
            <pc:docMk/>
            <pc:sldMk cId="2687853736" sldId="264"/>
            <ac:spMk id="2" creationId="{CC57B372-6EFC-4937-B674-8CE9FDC3C6EC}"/>
          </ac:spMkLst>
        </pc:spChg>
        <pc:spChg chg="mod">
          <ac:chgData name="Jill Nitsche" userId="ae0cab38-9d3a-4d93-b3b6-67b7fd8b9abd" providerId="ADAL" clId="{19EBF5B3-1D6E-4E5C-9D02-3EE78D52D53F}" dt="2019-09-19T08:10:17.460" v="2276" actId="255"/>
          <ac:spMkLst>
            <pc:docMk/>
            <pc:sldMk cId="2687853736" sldId="264"/>
            <ac:spMk id="3" creationId="{4F89EAF1-C039-4057-A01F-A44D1E72845A}"/>
          </ac:spMkLst>
        </pc:spChg>
      </pc:sldChg>
      <pc:sldChg chg="modSp add">
        <pc:chgData name="Jill Nitsche" userId="ae0cab38-9d3a-4d93-b3b6-67b7fd8b9abd" providerId="ADAL" clId="{19EBF5B3-1D6E-4E5C-9D02-3EE78D52D53F}" dt="2019-09-25T12:58:43.734" v="2492" actId="27636"/>
        <pc:sldMkLst>
          <pc:docMk/>
          <pc:sldMk cId="1412013035" sldId="265"/>
        </pc:sldMkLst>
        <pc:spChg chg="mod">
          <ac:chgData name="Jill Nitsche" userId="ae0cab38-9d3a-4d93-b3b6-67b7fd8b9abd" providerId="ADAL" clId="{19EBF5B3-1D6E-4E5C-9D02-3EE78D52D53F}" dt="2019-09-17T11:26:24.490" v="46" actId="1076"/>
          <ac:spMkLst>
            <pc:docMk/>
            <pc:sldMk cId="1412013035" sldId="265"/>
            <ac:spMk id="2" creationId="{08CA9751-3275-4BA2-8462-F9398B4B5E2B}"/>
          </ac:spMkLst>
        </pc:spChg>
        <pc:spChg chg="mod">
          <ac:chgData name="Jill Nitsche" userId="ae0cab38-9d3a-4d93-b3b6-67b7fd8b9abd" providerId="ADAL" clId="{19EBF5B3-1D6E-4E5C-9D02-3EE78D52D53F}" dt="2019-09-25T12:58:43.734" v="2492" actId="27636"/>
          <ac:spMkLst>
            <pc:docMk/>
            <pc:sldMk cId="1412013035" sldId="265"/>
            <ac:spMk id="3" creationId="{8651F126-090F-4756-A928-4E05F1B6E086}"/>
          </ac:spMkLst>
        </pc:spChg>
      </pc:sldChg>
      <pc:sldChg chg="modSp add">
        <pc:chgData name="Jill Nitsche" userId="ae0cab38-9d3a-4d93-b3b6-67b7fd8b9abd" providerId="ADAL" clId="{19EBF5B3-1D6E-4E5C-9D02-3EE78D52D53F}" dt="2019-09-17T11:31:57.610" v="357" actId="122"/>
        <pc:sldMkLst>
          <pc:docMk/>
          <pc:sldMk cId="448342659" sldId="266"/>
        </pc:sldMkLst>
        <pc:spChg chg="mod">
          <ac:chgData name="Jill Nitsche" userId="ae0cab38-9d3a-4d93-b3b6-67b7fd8b9abd" providerId="ADAL" clId="{19EBF5B3-1D6E-4E5C-9D02-3EE78D52D53F}" dt="2019-09-17T11:31:57.610" v="357" actId="122"/>
          <ac:spMkLst>
            <pc:docMk/>
            <pc:sldMk cId="448342659" sldId="266"/>
            <ac:spMk id="2" creationId="{BCC63F0E-88BA-427B-81E7-998B8C597F95}"/>
          </ac:spMkLst>
        </pc:spChg>
        <pc:spChg chg="mod">
          <ac:chgData name="Jill Nitsche" userId="ae0cab38-9d3a-4d93-b3b6-67b7fd8b9abd" providerId="ADAL" clId="{19EBF5B3-1D6E-4E5C-9D02-3EE78D52D53F}" dt="2019-09-17T11:29:21.993" v="346" actId="113"/>
          <ac:spMkLst>
            <pc:docMk/>
            <pc:sldMk cId="448342659" sldId="266"/>
            <ac:spMk id="3" creationId="{5127113E-AE72-4A02-A195-A1A72FD2E667}"/>
          </ac:spMkLst>
        </pc:spChg>
      </pc:sldChg>
      <pc:sldChg chg="modSp add">
        <pc:chgData name="Jill Nitsche" userId="ae0cab38-9d3a-4d93-b3b6-67b7fd8b9abd" providerId="ADAL" clId="{19EBF5B3-1D6E-4E5C-9D02-3EE78D52D53F}" dt="2019-09-17T11:35:03.296" v="411" actId="113"/>
        <pc:sldMkLst>
          <pc:docMk/>
          <pc:sldMk cId="3353646538" sldId="267"/>
        </pc:sldMkLst>
        <pc:spChg chg="mod">
          <ac:chgData name="Jill Nitsche" userId="ae0cab38-9d3a-4d93-b3b6-67b7fd8b9abd" providerId="ADAL" clId="{19EBF5B3-1D6E-4E5C-9D02-3EE78D52D53F}" dt="2019-09-17T11:32:27.924" v="396" actId="122"/>
          <ac:spMkLst>
            <pc:docMk/>
            <pc:sldMk cId="3353646538" sldId="267"/>
            <ac:spMk id="2" creationId="{AB3CC42B-CF91-42AB-ABD2-5FE50FB45007}"/>
          </ac:spMkLst>
        </pc:spChg>
        <pc:spChg chg="mod">
          <ac:chgData name="Jill Nitsche" userId="ae0cab38-9d3a-4d93-b3b6-67b7fd8b9abd" providerId="ADAL" clId="{19EBF5B3-1D6E-4E5C-9D02-3EE78D52D53F}" dt="2019-09-17T11:35:03.296" v="411" actId="113"/>
          <ac:spMkLst>
            <pc:docMk/>
            <pc:sldMk cId="3353646538" sldId="267"/>
            <ac:spMk id="3" creationId="{CA448544-2A78-4C8D-A31A-4EBB549CB20E}"/>
          </ac:spMkLst>
        </pc:spChg>
      </pc:sldChg>
      <pc:sldChg chg="modSp add">
        <pc:chgData name="Jill Nitsche" userId="ae0cab38-9d3a-4d93-b3b6-67b7fd8b9abd" providerId="ADAL" clId="{19EBF5B3-1D6E-4E5C-9D02-3EE78D52D53F}" dt="2019-09-17T11:48:38.729" v="1000" actId="113"/>
        <pc:sldMkLst>
          <pc:docMk/>
          <pc:sldMk cId="60555000" sldId="268"/>
        </pc:sldMkLst>
        <pc:spChg chg="mod">
          <ac:chgData name="Jill Nitsche" userId="ae0cab38-9d3a-4d93-b3b6-67b7fd8b9abd" providerId="ADAL" clId="{19EBF5B3-1D6E-4E5C-9D02-3EE78D52D53F}" dt="2019-09-17T11:40:29.294" v="908" actId="122"/>
          <ac:spMkLst>
            <pc:docMk/>
            <pc:sldMk cId="60555000" sldId="268"/>
            <ac:spMk id="2" creationId="{6B95CF1D-0D62-43CB-B2C6-6129685EFC74}"/>
          </ac:spMkLst>
        </pc:spChg>
        <pc:spChg chg="mod">
          <ac:chgData name="Jill Nitsche" userId="ae0cab38-9d3a-4d93-b3b6-67b7fd8b9abd" providerId="ADAL" clId="{19EBF5B3-1D6E-4E5C-9D02-3EE78D52D53F}" dt="2019-09-17T11:48:38.729" v="1000" actId="113"/>
          <ac:spMkLst>
            <pc:docMk/>
            <pc:sldMk cId="60555000" sldId="268"/>
            <ac:spMk id="3" creationId="{4FCA710E-B197-48BF-B394-7552F6F854F7}"/>
          </ac:spMkLst>
        </pc:spChg>
      </pc:sldChg>
      <pc:sldChg chg="addSp delSp modSp add">
        <pc:chgData name="Jill Nitsche" userId="ae0cab38-9d3a-4d93-b3b6-67b7fd8b9abd" providerId="ADAL" clId="{19EBF5B3-1D6E-4E5C-9D02-3EE78D52D53F}" dt="2019-09-17T11:47:37.760" v="991" actId="1076"/>
        <pc:sldMkLst>
          <pc:docMk/>
          <pc:sldMk cId="3053012173" sldId="269"/>
        </pc:sldMkLst>
        <pc:spChg chg="mod">
          <ac:chgData name="Jill Nitsche" userId="ae0cab38-9d3a-4d93-b3b6-67b7fd8b9abd" providerId="ADAL" clId="{19EBF5B3-1D6E-4E5C-9D02-3EE78D52D53F}" dt="2019-09-17T11:41:54.323" v="929" actId="403"/>
          <ac:spMkLst>
            <pc:docMk/>
            <pc:sldMk cId="3053012173" sldId="269"/>
            <ac:spMk id="2" creationId="{3C774369-21BB-43B1-8F90-A38800CA927B}"/>
          </ac:spMkLst>
        </pc:spChg>
        <pc:spChg chg="mod">
          <ac:chgData name="Jill Nitsche" userId="ae0cab38-9d3a-4d93-b3b6-67b7fd8b9abd" providerId="ADAL" clId="{19EBF5B3-1D6E-4E5C-9D02-3EE78D52D53F}" dt="2019-09-17T11:47:29.959" v="990" actId="14100"/>
          <ac:spMkLst>
            <pc:docMk/>
            <pc:sldMk cId="3053012173" sldId="269"/>
            <ac:spMk id="3" creationId="{B1BEF0EA-3E67-46D7-81CD-B86BACF2BE84}"/>
          </ac:spMkLst>
        </pc:spChg>
        <pc:spChg chg="add del">
          <ac:chgData name="Jill Nitsche" userId="ae0cab38-9d3a-4d93-b3b6-67b7fd8b9abd" providerId="ADAL" clId="{19EBF5B3-1D6E-4E5C-9D02-3EE78D52D53F}" dt="2019-09-17T11:41:34.474" v="923" actId="478"/>
          <ac:spMkLst>
            <pc:docMk/>
            <pc:sldMk cId="3053012173" sldId="269"/>
            <ac:spMk id="4" creationId="{FDB10A67-1015-4446-9CD3-F070F67F3F48}"/>
          </ac:spMkLst>
        </pc:spChg>
        <pc:picChg chg="add mod">
          <ac:chgData name="Jill Nitsche" userId="ae0cab38-9d3a-4d93-b3b6-67b7fd8b9abd" providerId="ADAL" clId="{19EBF5B3-1D6E-4E5C-9D02-3EE78D52D53F}" dt="2019-09-17T11:47:37.760" v="991" actId="1076"/>
          <ac:picMkLst>
            <pc:docMk/>
            <pc:sldMk cId="3053012173" sldId="269"/>
            <ac:picMk id="5" creationId="{31909228-5D78-4D5F-A5ED-5CD238CB6C93}"/>
          </ac:picMkLst>
        </pc:picChg>
      </pc:sldChg>
      <pc:sldChg chg="addSp delSp modSp add">
        <pc:chgData name="Jill Nitsche" userId="ae0cab38-9d3a-4d93-b3b6-67b7fd8b9abd" providerId="ADAL" clId="{19EBF5B3-1D6E-4E5C-9D02-3EE78D52D53F}" dt="2019-09-25T13:22:40.963" v="2547" actId="1076"/>
        <pc:sldMkLst>
          <pc:docMk/>
          <pc:sldMk cId="243481907" sldId="270"/>
        </pc:sldMkLst>
        <pc:spChg chg="del">
          <ac:chgData name="Jill Nitsche" userId="ae0cab38-9d3a-4d93-b3b6-67b7fd8b9abd" providerId="ADAL" clId="{19EBF5B3-1D6E-4E5C-9D02-3EE78D52D53F}" dt="2019-09-17T11:43:29.217" v="953" actId="478"/>
          <ac:spMkLst>
            <pc:docMk/>
            <pc:sldMk cId="243481907" sldId="270"/>
            <ac:spMk id="2" creationId="{C6BC4A64-666D-4769-86E4-968A5B4B6CAE}"/>
          </ac:spMkLst>
        </pc:spChg>
        <pc:spChg chg="mod">
          <ac:chgData name="Jill Nitsche" userId="ae0cab38-9d3a-4d93-b3b6-67b7fd8b9abd" providerId="ADAL" clId="{19EBF5B3-1D6E-4E5C-9D02-3EE78D52D53F}" dt="2019-09-17T11:44:46.160" v="971" actId="1076"/>
          <ac:spMkLst>
            <pc:docMk/>
            <pc:sldMk cId="243481907" sldId="270"/>
            <ac:spMk id="3" creationId="{78CA3051-EBDF-49D8-89E4-A87C92748B67}"/>
          </ac:spMkLst>
        </pc:spChg>
        <pc:spChg chg="add del">
          <ac:chgData name="Jill Nitsche" userId="ae0cab38-9d3a-4d93-b3b6-67b7fd8b9abd" providerId="ADAL" clId="{19EBF5B3-1D6E-4E5C-9D02-3EE78D52D53F}" dt="2019-09-17T11:43:17.234" v="950" actId="478"/>
          <ac:spMkLst>
            <pc:docMk/>
            <pc:sldMk cId="243481907" sldId="270"/>
            <ac:spMk id="4" creationId="{6C8B9CB3-063F-42FE-8911-AC5F2D08EED6}"/>
          </ac:spMkLst>
        </pc:spChg>
        <pc:picChg chg="add mod">
          <ac:chgData name="Jill Nitsche" userId="ae0cab38-9d3a-4d93-b3b6-67b7fd8b9abd" providerId="ADAL" clId="{19EBF5B3-1D6E-4E5C-9D02-3EE78D52D53F}" dt="2019-09-17T11:43:31.409" v="954" actId="14100"/>
          <ac:picMkLst>
            <pc:docMk/>
            <pc:sldMk cId="243481907" sldId="270"/>
            <ac:picMk id="5" creationId="{09ED3A5E-FE95-42CA-86DE-57B5A40F482A}"/>
          </ac:picMkLst>
        </pc:picChg>
        <pc:picChg chg="add mod">
          <ac:chgData name="Jill Nitsche" userId="ae0cab38-9d3a-4d93-b3b6-67b7fd8b9abd" providerId="ADAL" clId="{19EBF5B3-1D6E-4E5C-9D02-3EE78D52D53F}" dt="2019-09-17T11:43:44.528" v="957" actId="1076"/>
          <ac:picMkLst>
            <pc:docMk/>
            <pc:sldMk cId="243481907" sldId="270"/>
            <ac:picMk id="6" creationId="{B7F9BDD3-3094-4C7B-A52C-6C0D17590F81}"/>
          </ac:picMkLst>
        </pc:picChg>
        <pc:picChg chg="add mod">
          <ac:chgData name="Jill Nitsche" userId="ae0cab38-9d3a-4d93-b3b6-67b7fd8b9abd" providerId="ADAL" clId="{19EBF5B3-1D6E-4E5C-9D02-3EE78D52D53F}" dt="2019-09-17T11:43:57.488" v="960" actId="14100"/>
          <ac:picMkLst>
            <pc:docMk/>
            <pc:sldMk cId="243481907" sldId="270"/>
            <ac:picMk id="7" creationId="{1D642070-9D6A-481F-9EDC-FC373E8903C8}"/>
          </ac:picMkLst>
        </pc:picChg>
        <pc:picChg chg="add mod">
          <ac:chgData name="Jill Nitsche" userId="ae0cab38-9d3a-4d93-b3b6-67b7fd8b9abd" providerId="ADAL" clId="{19EBF5B3-1D6E-4E5C-9D02-3EE78D52D53F}" dt="2019-09-17T11:44:13.872" v="964" actId="1076"/>
          <ac:picMkLst>
            <pc:docMk/>
            <pc:sldMk cId="243481907" sldId="270"/>
            <ac:picMk id="8" creationId="{0DBB15D0-9391-4E23-A9C3-4401A7279036}"/>
          </ac:picMkLst>
        </pc:picChg>
        <pc:picChg chg="add mod ord">
          <ac:chgData name="Jill Nitsche" userId="ae0cab38-9d3a-4d93-b3b6-67b7fd8b9abd" providerId="ADAL" clId="{19EBF5B3-1D6E-4E5C-9D02-3EE78D52D53F}" dt="2019-09-17T11:45:33.201" v="977" actId="1076"/>
          <ac:picMkLst>
            <pc:docMk/>
            <pc:sldMk cId="243481907" sldId="270"/>
            <ac:picMk id="9" creationId="{05771467-2C98-4F10-8663-18AE0D5D13E7}"/>
          </ac:picMkLst>
        </pc:picChg>
        <pc:picChg chg="add mod">
          <ac:chgData name="Jill Nitsche" userId="ae0cab38-9d3a-4d93-b3b6-67b7fd8b9abd" providerId="ADAL" clId="{19EBF5B3-1D6E-4E5C-9D02-3EE78D52D53F}" dt="2019-09-17T11:45:35.738" v="978" actId="1076"/>
          <ac:picMkLst>
            <pc:docMk/>
            <pc:sldMk cId="243481907" sldId="270"/>
            <ac:picMk id="10" creationId="{5873465C-A5C2-42D1-8EF0-9CF5A0DED161}"/>
          </ac:picMkLst>
        </pc:picChg>
        <pc:picChg chg="add mod">
          <ac:chgData name="Jill Nitsche" userId="ae0cab38-9d3a-4d93-b3b6-67b7fd8b9abd" providerId="ADAL" clId="{19EBF5B3-1D6E-4E5C-9D02-3EE78D52D53F}" dt="2019-09-25T13:22:40.963" v="2547" actId="1076"/>
          <ac:picMkLst>
            <pc:docMk/>
            <pc:sldMk cId="243481907" sldId="270"/>
            <ac:picMk id="11" creationId="{73342596-DFEC-4A77-8927-B3304F045524}"/>
          </ac:picMkLst>
        </pc:picChg>
      </pc:sldChg>
      <pc:sldChg chg="addSp delSp modSp add ord">
        <pc:chgData name="Jill Nitsche" userId="ae0cab38-9d3a-4d93-b3b6-67b7fd8b9abd" providerId="ADAL" clId="{19EBF5B3-1D6E-4E5C-9D02-3EE78D52D53F}" dt="2019-09-25T13:21:43.399" v="2545" actId="14100"/>
        <pc:sldMkLst>
          <pc:docMk/>
          <pc:sldMk cId="1901243032" sldId="271"/>
        </pc:sldMkLst>
        <pc:spChg chg="del mod">
          <ac:chgData name="Jill Nitsche" userId="ae0cab38-9d3a-4d93-b3b6-67b7fd8b9abd" providerId="ADAL" clId="{19EBF5B3-1D6E-4E5C-9D02-3EE78D52D53F}" dt="2019-09-25T13:19:52.077" v="2508" actId="478"/>
          <ac:spMkLst>
            <pc:docMk/>
            <pc:sldMk cId="1901243032" sldId="271"/>
            <ac:spMk id="2" creationId="{A91B06A3-16B9-45BB-89D9-C5553E443B50}"/>
          </ac:spMkLst>
        </pc:spChg>
        <pc:spChg chg="mod">
          <ac:chgData name="Jill Nitsche" userId="ae0cab38-9d3a-4d93-b3b6-67b7fd8b9abd" providerId="ADAL" clId="{19EBF5B3-1D6E-4E5C-9D02-3EE78D52D53F}" dt="2019-09-25T13:21:32.984" v="2543" actId="1076"/>
          <ac:spMkLst>
            <pc:docMk/>
            <pc:sldMk cId="1901243032" sldId="271"/>
            <ac:spMk id="3" creationId="{D936E35C-8557-4C56-9069-2B8002201544}"/>
          </ac:spMkLst>
        </pc:spChg>
        <pc:spChg chg="add del mod">
          <ac:chgData name="Jill Nitsche" userId="ae0cab38-9d3a-4d93-b3b6-67b7fd8b9abd" providerId="ADAL" clId="{19EBF5B3-1D6E-4E5C-9D02-3EE78D52D53F}" dt="2019-09-25T13:19:55.773" v="2510" actId="478"/>
          <ac:spMkLst>
            <pc:docMk/>
            <pc:sldMk cId="1901243032" sldId="271"/>
            <ac:spMk id="5" creationId="{A3F601C2-FEEE-4499-A4AE-62F60F67E846}"/>
          </ac:spMkLst>
        </pc:spChg>
        <pc:spChg chg="add mod">
          <ac:chgData name="Jill Nitsche" userId="ae0cab38-9d3a-4d93-b3b6-67b7fd8b9abd" providerId="ADAL" clId="{19EBF5B3-1D6E-4E5C-9D02-3EE78D52D53F}" dt="2019-09-25T13:21:43.399" v="2545" actId="14100"/>
          <ac:spMkLst>
            <pc:docMk/>
            <pc:sldMk cId="1901243032" sldId="271"/>
            <ac:spMk id="6" creationId="{270507F6-BCD5-4686-BE11-D3C67ADEF58F}"/>
          </ac:spMkLst>
        </pc:spChg>
      </pc:sldChg>
      <pc:sldChg chg="addSp modSp add">
        <pc:chgData name="Jill Nitsche" userId="ae0cab38-9d3a-4d93-b3b6-67b7fd8b9abd" providerId="ADAL" clId="{19EBF5B3-1D6E-4E5C-9D02-3EE78D52D53F}" dt="2019-09-25T13:28:25.586" v="2553" actId="1076"/>
        <pc:sldMkLst>
          <pc:docMk/>
          <pc:sldMk cId="1741648616" sldId="272"/>
        </pc:sldMkLst>
        <pc:spChg chg="mod">
          <ac:chgData name="Jill Nitsche" userId="ae0cab38-9d3a-4d93-b3b6-67b7fd8b9abd" providerId="ADAL" clId="{19EBF5B3-1D6E-4E5C-9D02-3EE78D52D53F}" dt="2019-09-17T11:54:36.061" v="1210" actId="1076"/>
          <ac:spMkLst>
            <pc:docMk/>
            <pc:sldMk cId="1741648616" sldId="272"/>
            <ac:spMk id="2" creationId="{66344EDE-BBE0-42FA-B482-1F8000247E21}"/>
          </ac:spMkLst>
        </pc:spChg>
        <pc:spChg chg="mod">
          <ac:chgData name="Jill Nitsche" userId="ae0cab38-9d3a-4d93-b3b6-67b7fd8b9abd" providerId="ADAL" clId="{19EBF5B3-1D6E-4E5C-9D02-3EE78D52D53F}" dt="2019-09-25T13:28:22.314" v="2552" actId="27636"/>
          <ac:spMkLst>
            <pc:docMk/>
            <pc:sldMk cId="1741648616" sldId="272"/>
            <ac:spMk id="3" creationId="{C18F9F67-D35A-40FA-B6ED-95C2728CC257}"/>
          </ac:spMkLst>
        </pc:spChg>
        <pc:picChg chg="add mod">
          <ac:chgData name="Jill Nitsche" userId="ae0cab38-9d3a-4d93-b3b6-67b7fd8b9abd" providerId="ADAL" clId="{19EBF5B3-1D6E-4E5C-9D02-3EE78D52D53F}" dt="2019-09-25T13:28:25.586" v="2553" actId="1076"/>
          <ac:picMkLst>
            <pc:docMk/>
            <pc:sldMk cId="1741648616" sldId="272"/>
            <ac:picMk id="4" creationId="{454181F9-2DEE-44D1-AACB-F7D04098BB9F}"/>
          </ac:picMkLst>
        </pc:picChg>
      </pc:sldChg>
      <pc:sldChg chg="modSp add">
        <pc:chgData name="Jill Nitsche" userId="ae0cab38-9d3a-4d93-b3b6-67b7fd8b9abd" providerId="ADAL" clId="{19EBF5B3-1D6E-4E5C-9D02-3EE78D52D53F}" dt="2019-09-17T12:19:08.968" v="1435" actId="113"/>
        <pc:sldMkLst>
          <pc:docMk/>
          <pc:sldMk cId="3789950402" sldId="273"/>
        </pc:sldMkLst>
        <pc:spChg chg="mod">
          <ac:chgData name="Jill Nitsche" userId="ae0cab38-9d3a-4d93-b3b6-67b7fd8b9abd" providerId="ADAL" clId="{19EBF5B3-1D6E-4E5C-9D02-3EE78D52D53F}" dt="2019-09-17T12:13:15.688" v="1231" actId="1076"/>
          <ac:spMkLst>
            <pc:docMk/>
            <pc:sldMk cId="3789950402" sldId="273"/>
            <ac:spMk id="2" creationId="{EEA7374F-905A-420A-9416-4FD5ABF0AC72}"/>
          </ac:spMkLst>
        </pc:spChg>
        <pc:spChg chg="mod">
          <ac:chgData name="Jill Nitsche" userId="ae0cab38-9d3a-4d93-b3b6-67b7fd8b9abd" providerId="ADAL" clId="{19EBF5B3-1D6E-4E5C-9D02-3EE78D52D53F}" dt="2019-09-17T12:19:08.968" v="1435" actId="113"/>
          <ac:spMkLst>
            <pc:docMk/>
            <pc:sldMk cId="3789950402" sldId="273"/>
            <ac:spMk id="3" creationId="{E02F52E0-7ACB-4C07-8B0E-36BF6D291BB7}"/>
          </ac:spMkLst>
        </pc:spChg>
      </pc:sldChg>
      <pc:sldChg chg="addSp delSp modSp add">
        <pc:chgData name="Jill Nitsche" userId="ae0cab38-9d3a-4d93-b3b6-67b7fd8b9abd" providerId="ADAL" clId="{19EBF5B3-1D6E-4E5C-9D02-3EE78D52D53F}" dt="2019-09-17T12:19:24.855" v="1442" actId="20577"/>
        <pc:sldMkLst>
          <pc:docMk/>
          <pc:sldMk cId="926185998" sldId="274"/>
        </pc:sldMkLst>
        <pc:spChg chg="del">
          <ac:chgData name="Jill Nitsche" userId="ae0cab38-9d3a-4d93-b3b6-67b7fd8b9abd" providerId="ADAL" clId="{19EBF5B3-1D6E-4E5C-9D02-3EE78D52D53F}" dt="2019-09-17T12:14:36.649" v="1297"/>
          <ac:spMkLst>
            <pc:docMk/>
            <pc:sldMk cId="926185998" sldId="274"/>
            <ac:spMk id="2" creationId="{63FD7E79-1979-41E2-9A31-ADA06993600D}"/>
          </ac:spMkLst>
        </pc:spChg>
        <pc:spChg chg="mod">
          <ac:chgData name="Jill Nitsche" userId="ae0cab38-9d3a-4d93-b3b6-67b7fd8b9abd" providerId="ADAL" clId="{19EBF5B3-1D6E-4E5C-9D02-3EE78D52D53F}" dt="2019-09-17T12:19:24.855" v="1442" actId="20577"/>
          <ac:spMkLst>
            <pc:docMk/>
            <pc:sldMk cId="926185998" sldId="274"/>
            <ac:spMk id="3" creationId="{84C61C5C-775F-48E1-809B-53AB02C13C19}"/>
          </ac:spMkLst>
        </pc:spChg>
        <pc:spChg chg="add mod">
          <ac:chgData name="Jill Nitsche" userId="ae0cab38-9d3a-4d93-b3b6-67b7fd8b9abd" providerId="ADAL" clId="{19EBF5B3-1D6E-4E5C-9D02-3EE78D52D53F}" dt="2019-09-17T12:14:39.239" v="1298" actId="1076"/>
          <ac:spMkLst>
            <pc:docMk/>
            <pc:sldMk cId="926185998" sldId="274"/>
            <ac:spMk id="4" creationId="{6CC85E24-D685-443A-B4B7-F5097FDBF813}"/>
          </ac:spMkLst>
        </pc:spChg>
      </pc:sldChg>
      <pc:sldChg chg="modSp add">
        <pc:chgData name="Jill Nitsche" userId="ae0cab38-9d3a-4d93-b3b6-67b7fd8b9abd" providerId="ADAL" clId="{19EBF5B3-1D6E-4E5C-9D02-3EE78D52D53F}" dt="2019-09-17T12:21:02.756" v="1553" actId="207"/>
        <pc:sldMkLst>
          <pc:docMk/>
          <pc:sldMk cId="3473656545" sldId="276"/>
        </pc:sldMkLst>
        <pc:spChg chg="mod">
          <ac:chgData name="Jill Nitsche" userId="ae0cab38-9d3a-4d93-b3b6-67b7fd8b9abd" providerId="ADAL" clId="{19EBF5B3-1D6E-4E5C-9D02-3EE78D52D53F}" dt="2019-09-17T12:21:02.756" v="1553" actId="207"/>
          <ac:spMkLst>
            <pc:docMk/>
            <pc:sldMk cId="3473656545" sldId="276"/>
            <ac:spMk id="3" creationId="{84C61C5C-775F-48E1-809B-53AB02C13C19}"/>
          </ac:spMkLst>
        </pc:spChg>
      </pc:sldChg>
      <pc:sldChg chg="delSp modSp add">
        <pc:chgData name="Jill Nitsche" userId="ae0cab38-9d3a-4d93-b3b6-67b7fd8b9abd" providerId="ADAL" clId="{19EBF5B3-1D6E-4E5C-9D02-3EE78D52D53F}" dt="2019-09-17T13:20:28.959" v="1893" actId="27636"/>
        <pc:sldMkLst>
          <pc:docMk/>
          <pc:sldMk cId="839128574" sldId="277"/>
        </pc:sldMkLst>
        <pc:spChg chg="del">
          <ac:chgData name="Jill Nitsche" userId="ae0cab38-9d3a-4d93-b3b6-67b7fd8b9abd" providerId="ADAL" clId="{19EBF5B3-1D6E-4E5C-9D02-3EE78D52D53F}" dt="2019-09-17T12:40:24.133" v="1557" actId="478"/>
          <ac:spMkLst>
            <pc:docMk/>
            <pc:sldMk cId="839128574" sldId="277"/>
            <ac:spMk id="2" creationId="{7F648B7A-5490-4A5E-B00B-4C3754A7E6D3}"/>
          </ac:spMkLst>
        </pc:spChg>
        <pc:spChg chg="mod">
          <ac:chgData name="Jill Nitsche" userId="ae0cab38-9d3a-4d93-b3b6-67b7fd8b9abd" providerId="ADAL" clId="{19EBF5B3-1D6E-4E5C-9D02-3EE78D52D53F}" dt="2019-09-17T13:20:28.959" v="1893" actId="27636"/>
          <ac:spMkLst>
            <pc:docMk/>
            <pc:sldMk cId="839128574" sldId="277"/>
            <ac:spMk id="3" creationId="{8B7DE67C-151B-4F24-829A-BEC608555F2F}"/>
          </ac:spMkLst>
        </pc:spChg>
      </pc:sldChg>
      <pc:sldChg chg="addSp modSp add">
        <pc:chgData name="Jill Nitsche" userId="ae0cab38-9d3a-4d93-b3b6-67b7fd8b9abd" providerId="ADAL" clId="{19EBF5B3-1D6E-4E5C-9D02-3EE78D52D53F}" dt="2019-09-25T13:29:52.062" v="2581" actId="12"/>
        <pc:sldMkLst>
          <pc:docMk/>
          <pc:sldMk cId="3671893378" sldId="278"/>
        </pc:sldMkLst>
        <pc:spChg chg="mod">
          <ac:chgData name="Jill Nitsche" userId="ae0cab38-9d3a-4d93-b3b6-67b7fd8b9abd" providerId="ADAL" clId="{19EBF5B3-1D6E-4E5C-9D02-3EE78D52D53F}" dt="2019-09-17T13:12:51.084" v="1867" actId="1076"/>
          <ac:spMkLst>
            <pc:docMk/>
            <pc:sldMk cId="3671893378" sldId="278"/>
            <ac:spMk id="2" creationId="{EDB21050-62FD-483E-B201-E64523913530}"/>
          </ac:spMkLst>
        </pc:spChg>
        <pc:spChg chg="mod">
          <ac:chgData name="Jill Nitsche" userId="ae0cab38-9d3a-4d93-b3b6-67b7fd8b9abd" providerId="ADAL" clId="{19EBF5B3-1D6E-4E5C-9D02-3EE78D52D53F}" dt="2019-09-25T13:29:52.062" v="2581" actId="12"/>
          <ac:spMkLst>
            <pc:docMk/>
            <pc:sldMk cId="3671893378" sldId="278"/>
            <ac:spMk id="3" creationId="{5BA20D62-347E-481D-9BC0-2D9C6998276C}"/>
          </ac:spMkLst>
        </pc:spChg>
        <pc:spChg chg="add mod">
          <ac:chgData name="Jill Nitsche" userId="ae0cab38-9d3a-4d93-b3b6-67b7fd8b9abd" providerId="ADAL" clId="{19EBF5B3-1D6E-4E5C-9D02-3EE78D52D53F}" dt="2019-09-25T13:29:01.038" v="2560" actId="255"/>
          <ac:spMkLst>
            <pc:docMk/>
            <pc:sldMk cId="3671893378" sldId="278"/>
            <ac:spMk id="4" creationId="{C30C7678-7DB0-4F9B-BEBF-AE8C27F9BE45}"/>
          </ac:spMkLst>
        </pc:spChg>
        <pc:spChg chg="add mod">
          <ac:chgData name="Jill Nitsche" userId="ae0cab38-9d3a-4d93-b3b6-67b7fd8b9abd" providerId="ADAL" clId="{19EBF5B3-1D6E-4E5C-9D02-3EE78D52D53F}" dt="2019-09-25T13:29:24.945" v="2565" actId="14100"/>
          <ac:spMkLst>
            <pc:docMk/>
            <pc:sldMk cId="3671893378" sldId="278"/>
            <ac:spMk id="5" creationId="{438C0DC2-FE5D-40E6-8511-4D0F21D32DE0}"/>
          </ac:spMkLst>
        </pc:spChg>
        <pc:spChg chg="add mod">
          <ac:chgData name="Jill Nitsche" userId="ae0cab38-9d3a-4d93-b3b6-67b7fd8b9abd" providerId="ADAL" clId="{19EBF5B3-1D6E-4E5C-9D02-3EE78D52D53F}" dt="2019-09-25T13:29:06.530" v="2561" actId="255"/>
          <ac:spMkLst>
            <pc:docMk/>
            <pc:sldMk cId="3671893378" sldId="278"/>
            <ac:spMk id="6" creationId="{C6DA1032-8DDD-4DB9-8DBE-73FD1BB4AF1F}"/>
          </ac:spMkLst>
        </pc:spChg>
      </pc:sldChg>
      <pc:sldChg chg="modSp add">
        <pc:chgData name="Jill Nitsche" userId="ae0cab38-9d3a-4d93-b3b6-67b7fd8b9abd" providerId="ADAL" clId="{19EBF5B3-1D6E-4E5C-9D02-3EE78D52D53F}" dt="2019-09-17T13:23:21.505" v="1906" actId="2085"/>
        <pc:sldMkLst>
          <pc:docMk/>
          <pc:sldMk cId="4096378229" sldId="282"/>
        </pc:sldMkLst>
        <pc:spChg chg="mod">
          <ac:chgData name="Jill Nitsche" userId="ae0cab38-9d3a-4d93-b3b6-67b7fd8b9abd" providerId="ADAL" clId="{19EBF5B3-1D6E-4E5C-9D02-3EE78D52D53F}" dt="2019-09-17T13:23:21.505" v="1906" actId="2085"/>
          <ac:spMkLst>
            <pc:docMk/>
            <pc:sldMk cId="4096378229" sldId="282"/>
            <ac:spMk id="2" creationId="{00000000-0000-0000-0000-000000000000}"/>
          </ac:spMkLst>
        </pc:spChg>
        <pc:spChg chg="mod">
          <ac:chgData name="Jill Nitsche" userId="ae0cab38-9d3a-4d93-b3b6-67b7fd8b9abd" providerId="ADAL" clId="{19EBF5B3-1D6E-4E5C-9D02-3EE78D52D53F}" dt="2019-09-17T13:22:55.138" v="1902" actId="27636"/>
          <ac:spMkLst>
            <pc:docMk/>
            <pc:sldMk cId="4096378229" sldId="282"/>
            <ac:spMk id="3" creationId="{00000000-0000-0000-0000-000000000000}"/>
          </ac:spMkLst>
        </pc:spChg>
      </pc:sldChg>
      <pc:sldChg chg="add">
        <pc:chgData name="Jill Nitsche" userId="ae0cab38-9d3a-4d93-b3b6-67b7fd8b9abd" providerId="ADAL" clId="{19EBF5B3-1D6E-4E5C-9D02-3EE78D52D53F}" dt="2019-09-18T12:36:51.105" v="1907"/>
        <pc:sldMkLst>
          <pc:docMk/>
          <pc:sldMk cId="2106939255" sldId="283"/>
        </pc:sldMkLst>
      </pc:sldChg>
      <pc:sldChg chg="add del">
        <pc:chgData name="Jill Nitsche" userId="ae0cab38-9d3a-4d93-b3b6-67b7fd8b9abd" providerId="ADAL" clId="{19EBF5B3-1D6E-4E5C-9D02-3EE78D52D53F}" dt="2019-09-25T12:52:54.585" v="2444" actId="2696"/>
        <pc:sldMkLst>
          <pc:docMk/>
          <pc:sldMk cId="1890368373" sldId="284"/>
        </pc:sldMkLst>
      </pc:sldChg>
      <pc:sldChg chg="modSp add">
        <pc:chgData name="Jill Nitsche" userId="ae0cab38-9d3a-4d93-b3b6-67b7fd8b9abd" providerId="ADAL" clId="{19EBF5B3-1D6E-4E5C-9D02-3EE78D52D53F}" dt="2019-09-25T12:53:01.607" v="2448" actId="20577"/>
        <pc:sldMkLst>
          <pc:docMk/>
          <pc:sldMk cId="3624457571" sldId="285"/>
        </pc:sldMkLst>
        <pc:spChg chg="mod">
          <ac:chgData name="Jill Nitsche" userId="ae0cab38-9d3a-4d93-b3b6-67b7fd8b9abd" providerId="ADAL" clId="{19EBF5B3-1D6E-4E5C-9D02-3EE78D52D53F}" dt="2019-09-25T12:53:01.607" v="2448" actId="20577"/>
          <ac:spMkLst>
            <pc:docMk/>
            <pc:sldMk cId="3624457571" sldId="285"/>
            <ac:spMk id="3" creationId="{8651F126-090F-4756-A928-4E05F1B6E08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60258-9A74-4766-AFC7-3634FC7E9E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8EA5BBF-5A6E-49F4-8EB6-67FC3118C9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D6A90A6-05D6-4C85-A78C-EA3F568A4D22}"/>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5" name="Footer Placeholder 4">
            <a:extLst>
              <a:ext uri="{FF2B5EF4-FFF2-40B4-BE49-F238E27FC236}">
                <a16:creationId xmlns:a16="http://schemas.microsoft.com/office/drawing/2014/main" id="{F72D01B1-75BA-453C-8E25-8A97B4D7A8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A58112-E092-43D3-AE3A-580895A34D3B}"/>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29870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93F25-E7C7-4D0B-BBD0-D8AAB48F8A9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0483D2E-D06A-40FA-AAFA-B5E9462917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1EA9E1-FEA0-4A0C-97F6-98671B0220E2}"/>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5" name="Footer Placeholder 4">
            <a:extLst>
              <a:ext uri="{FF2B5EF4-FFF2-40B4-BE49-F238E27FC236}">
                <a16:creationId xmlns:a16="http://schemas.microsoft.com/office/drawing/2014/main" id="{D186C3EB-6087-4651-AE9D-7833FD5064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653676-8C9C-4693-BF56-95E210252821}"/>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1510655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38A36-E8FB-42F2-AA59-DB74EAED69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326AC4-7F02-480B-BF19-A5E4004AF8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9EC084-4F43-46C0-905B-1778DF6EA753}"/>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5" name="Footer Placeholder 4">
            <a:extLst>
              <a:ext uri="{FF2B5EF4-FFF2-40B4-BE49-F238E27FC236}">
                <a16:creationId xmlns:a16="http://schemas.microsoft.com/office/drawing/2014/main" id="{7625E6AE-0413-4DBC-B453-2480EFBA79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C7AEE6-7F1C-4B0D-88F7-7775F0CA3334}"/>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2554889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CCFF-0AE5-4BC5-B484-DB8B316806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CED57CE-04EC-4742-A57F-5634025B4D3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EEF8CFF-2847-431F-B4B1-6C7AE17F051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3178919-6216-48C7-BDEB-6FBFD669973C}"/>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6" name="Footer Placeholder 5">
            <a:extLst>
              <a:ext uri="{FF2B5EF4-FFF2-40B4-BE49-F238E27FC236}">
                <a16:creationId xmlns:a16="http://schemas.microsoft.com/office/drawing/2014/main" id="{9DB7D9AA-D9B5-44C9-9D21-2B8520944E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706031-C7F1-453F-9542-6D0D435C9082}"/>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1873868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E1CD-F6E9-4E5D-8BCD-A2B57CB939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93318F-C55D-47F0-91CA-A68E0E02AD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2AE6429-6F09-46DD-9B71-8034BFC12D3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469BAA0-C4E0-42E2-9C66-49E687762D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15EC25F-8B94-4E44-9843-F1A453AB1AE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CDB20B5-B906-497C-A792-BA0C43A171FA}"/>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8" name="Footer Placeholder 7">
            <a:extLst>
              <a:ext uri="{FF2B5EF4-FFF2-40B4-BE49-F238E27FC236}">
                <a16:creationId xmlns:a16="http://schemas.microsoft.com/office/drawing/2014/main" id="{57BB720F-56D8-46EC-9FF2-3EADC80005F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B2AA05E-2427-418E-B255-5F3046419059}"/>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1034712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3D726-4327-4EDD-873A-F53DC3C1A22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CC018A5-3B4D-45CF-A769-4DDE93F6A288}"/>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4" name="Footer Placeholder 3">
            <a:extLst>
              <a:ext uri="{FF2B5EF4-FFF2-40B4-BE49-F238E27FC236}">
                <a16:creationId xmlns:a16="http://schemas.microsoft.com/office/drawing/2014/main" id="{B5DD2223-1F78-4DFC-8BF8-D87F7DEB5F4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56E1E6-8D71-451D-83E8-C09304009B0D}"/>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4151750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D4A441-12B5-4F93-880E-0DED843BCD49}"/>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3" name="Footer Placeholder 2">
            <a:extLst>
              <a:ext uri="{FF2B5EF4-FFF2-40B4-BE49-F238E27FC236}">
                <a16:creationId xmlns:a16="http://schemas.microsoft.com/office/drawing/2014/main" id="{4F015639-0B47-41FF-B611-FE15BB4C238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147F35B-141A-4EA1-BE2A-986549E006D2}"/>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934068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BA80-A645-425D-8077-A49D007ED1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27EE741-498E-44DF-94B1-6FD6F7C1F0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A18225-08DB-485E-9A28-60117BE623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30B476-7300-4122-B8AC-CE743F37EE72}"/>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6" name="Footer Placeholder 5">
            <a:extLst>
              <a:ext uri="{FF2B5EF4-FFF2-40B4-BE49-F238E27FC236}">
                <a16:creationId xmlns:a16="http://schemas.microsoft.com/office/drawing/2014/main" id="{51C47497-B24D-4C69-A25E-9142DB0859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913FB1-F880-47CA-89DC-948D11FAFE80}"/>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725818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30219-6429-42AD-A02B-63F64230E1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B3B29EF-9D97-4F87-BDC7-21EE070844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991407B-674D-4911-BBA2-EDD404C0F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970DEAE-49E6-4FDE-BEA3-A865EF75B84C}"/>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6" name="Footer Placeholder 5">
            <a:extLst>
              <a:ext uri="{FF2B5EF4-FFF2-40B4-BE49-F238E27FC236}">
                <a16:creationId xmlns:a16="http://schemas.microsoft.com/office/drawing/2014/main" id="{3C801894-57F8-48E5-9793-773715B6CD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A1FA8F-9089-434D-A5D0-EF51D2E71CC7}"/>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1914989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3BF12-40D3-4A4F-9F0C-D41CB9A9CBA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841EC3-EADF-404B-8D35-B373CDCD377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17DD46-6985-4D34-887B-B61B8B6D7DD4}"/>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5" name="Footer Placeholder 4">
            <a:extLst>
              <a:ext uri="{FF2B5EF4-FFF2-40B4-BE49-F238E27FC236}">
                <a16:creationId xmlns:a16="http://schemas.microsoft.com/office/drawing/2014/main" id="{70BAA391-DB27-4C22-89EF-CF3F8BDB27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95D79F-9C5C-448F-AA3A-A0333E7525FB}"/>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1457026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B0FE64-DF5C-4674-A0F9-47807613B3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3506F9-0C9A-483A-8A53-BD4867DC6B0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90DF18-CCDA-4C20-B1C4-BCA9010559A8}"/>
              </a:ext>
            </a:extLst>
          </p:cNvPr>
          <p:cNvSpPr>
            <a:spLocks noGrp="1"/>
          </p:cNvSpPr>
          <p:nvPr>
            <p:ph type="dt" sz="half" idx="10"/>
          </p:nvPr>
        </p:nvSpPr>
        <p:spPr/>
        <p:txBody>
          <a:bodyPr/>
          <a:lstStyle/>
          <a:p>
            <a:fld id="{B03DBCF2-C886-448B-A6E4-8F55812B2675}" type="datetimeFigureOut">
              <a:rPr lang="en-GB" smtClean="0"/>
              <a:t>25/09/2019</a:t>
            </a:fld>
            <a:endParaRPr lang="en-GB"/>
          </a:p>
        </p:txBody>
      </p:sp>
      <p:sp>
        <p:nvSpPr>
          <p:cNvPr id="5" name="Footer Placeholder 4">
            <a:extLst>
              <a:ext uri="{FF2B5EF4-FFF2-40B4-BE49-F238E27FC236}">
                <a16:creationId xmlns:a16="http://schemas.microsoft.com/office/drawing/2014/main" id="{DD70C349-1E1A-4518-B87F-6752ABD0D7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6AE376-41F8-4EBD-80C8-E446A73F4C9F}"/>
              </a:ext>
            </a:extLst>
          </p:cNvPr>
          <p:cNvSpPr>
            <a:spLocks noGrp="1"/>
          </p:cNvSpPr>
          <p:nvPr>
            <p:ph type="sldNum" sz="quarter" idx="12"/>
          </p:nvPr>
        </p:nvSpPr>
        <p:spPr/>
        <p:txBody>
          <a:bodyPr/>
          <a:lstStyle/>
          <a:p>
            <a:fld id="{D0EBC86D-EDC9-4BDA-9635-75D020F0D735}" type="slidenum">
              <a:rPr lang="en-GB" smtClean="0"/>
              <a:t>‹#›</a:t>
            </a:fld>
            <a:endParaRPr lang="en-GB"/>
          </a:p>
        </p:txBody>
      </p:sp>
    </p:spTree>
    <p:extLst>
      <p:ext uri="{BB962C8B-B14F-4D97-AF65-F5344CB8AC3E}">
        <p14:creationId xmlns:p14="http://schemas.microsoft.com/office/powerpoint/2010/main" val="187722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9BD796-2D10-4BCB-BB8D-A024004F60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4AA03B-A451-4DE3-AFB0-7D829429B9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393BE6-E2A4-4E09-A406-8C31BBF941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DBCF2-C886-448B-A6E4-8F55812B2675}" type="datetimeFigureOut">
              <a:rPr lang="en-GB" smtClean="0"/>
              <a:t>25/09/2019</a:t>
            </a:fld>
            <a:endParaRPr lang="en-GB"/>
          </a:p>
        </p:txBody>
      </p:sp>
      <p:sp>
        <p:nvSpPr>
          <p:cNvPr id="5" name="Footer Placeholder 4">
            <a:extLst>
              <a:ext uri="{FF2B5EF4-FFF2-40B4-BE49-F238E27FC236}">
                <a16:creationId xmlns:a16="http://schemas.microsoft.com/office/drawing/2014/main" id="{C0FAD4B9-5607-4CCA-B49B-2A61FD3563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28FE77-5555-47E7-AA56-549D3D54BE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BC86D-EDC9-4BDA-9635-75D020F0D735}" type="slidenum">
              <a:rPr lang="en-GB" smtClean="0"/>
              <a:t>‹#›</a:t>
            </a:fld>
            <a:endParaRPr lang="en-GB"/>
          </a:p>
        </p:txBody>
      </p:sp>
    </p:spTree>
    <p:extLst>
      <p:ext uri="{BB962C8B-B14F-4D97-AF65-F5344CB8AC3E}">
        <p14:creationId xmlns:p14="http://schemas.microsoft.com/office/powerpoint/2010/main" val="2885832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en.wikipedia.org/wiki/Pejorativ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D1312-D366-4CBF-ADB4-F8533D97DF98}"/>
              </a:ext>
            </a:extLst>
          </p:cNvPr>
          <p:cNvSpPr>
            <a:spLocks noGrp="1"/>
          </p:cNvSpPr>
          <p:nvPr>
            <p:ph type="ctrTitle"/>
          </p:nvPr>
        </p:nvSpPr>
        <p:spPr/>
        <p:txBody>
          <a:bodyPr/>
          <a:lstStyle/>
          <a:p>
            <a:r>
              <a:rPr lang="en-GB" b="1" dirty="0"/>
              <a:t>Representation</a:t>
            </a:r>
          </a:p>
        </p:txBody>
      </p:sp>
      <p:sp>
        <p:nvSpPr>
          <p:cNvPr id="3" name="Subtitle 2">
            <a:extLst>
              <a:ext uri="{FF2B5EF4-FFF2-40B4-BE49-F238E27FC236}">
                <a16:creationId xmlns:a16="http://schemas.microsoft.com/office/drawing/2014/main" id="{657BA308-4A94-42AB-BE51-622E9CE65AB5}"/>
              </a:ext>
            </a:extLst>
          </p:cNvPr>
          <p:cNvSpPr>
            <a:spLocks noGrp="1"/>
          </p:cNvSpPr>
          <p:nvPr>
            <p:ph type="subTitle" idx="1"/>
          </p:nvPr>
        </p:nvSpPr>
        <p:spPr/>
        <p:txBody>
          <a:bodyPr>
            <a:normAutofit/>
          </a:bodyPr>
          <a:lstStyle/>
          <a:p>
            <a:r>
              <a:rPr lang="en-GB" sz="4000" b="1" i="1" dirty="0"/>
              <a:t>The Shawshank Redemption</a:t>
            </a:r>
          </a:p>
        </p:txBody>
      </p:sp>
    </p:spTree>
    <p:extLst>
      <p:ext uri="{BB962C8B-B14F-4D97-AF65-F5344CB8AC3E}">
        <p14:creationId xmlns:p14="http://schemas.microsoft.com/office/powerpoint/2010/main" val="3551145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F8D3846-58C4-4E90-9579-8C7790FBB16A}"/>
              </a:ext>
            </a:extLst>
          </p:cNvPr>
          <p:cNvPicPr>
            <a:picLocks noChangeAspect="1"/>
          </p:cNvPicPr>
          <p:nvPr/>
        </p:nvPicPr>
        <p:blipFill>
          <a:blip r:embed="rId2"/>
          <a:stretch>
            <a:fillRect/>
          </a:stretch>
        </p:blipFill>
        <p:spPr>
          <a:xfrm>
            <a:off x="2791023" y="4645709"/>
            <a:ext cx="2571353" cy="2212290"/>
          </a:xfrm>
          <a:prstGeom prst="rect">
            <a:avLst/>
          </a:prstGeom>
        </p:spPr>
      </p:pic>
      <p:pic>
        <p:nvPicPr>
          <p:cNvPr id="6" name="Picture 5">
            <a:extLst>
              <a:ext uri="{FF2B5EF4-FFF2-40B4-BE49-F238E27FC236}">
                <a16:creationId xmlns:a16="http://schemas.microsoft.com/office/drawing/2014/main" id="{3FD238E8-6B24-4AB4-8F5D-C94708EA0F26}"/>
              </a:ext>
            </a:extLst>
          </p:cNvPr>
          <p:cNvPicPr>
            <a:picLocks noChangeAspect="1"/>
          </p:cNvPicPr>
          <p:nvPr/>
        </p:nvPicPr>
        <p:blipFill>
          <a:blip r:embed="rId3"/>
          <a:stretch>
            <a:fillRect/>
          </a:stretch>
        </p:blipFill>
        <p:spPr>
          <a:xfrm>
            <a:off x="1003300" y="1720376"/>
            <a:ext cx="2420144" cy="2571403"/>
          </a:xfrm>
          <a:prstGeom prst="rect">
            <a:avLst/>
          </a:prstGeom>
        </p:spPr>
      </p:pic>
      <p:pic>
        <p:nvPicPr>
          <p:cNvPr id="5" name="Picture 4">
            <a:extLst>
              <a:ext uri="{FF2B5EF4-FFF2-40B4-BE49-F238E27FC236}">
                <a16:creationId xmlns:a16="http://schemas.microsoft.com/office/drawing/2014/main" id="{F7511F72-3CC7-41F3-BD80-F9A5C6B393A7}"/>
              </a:ext>
            </a:extLst>
          </p:cNvPr>
          <p:cNvPicPr>
            <a:picLocks noChangeAspect="1"/>
          </p:cNvPicPr>
          <p:nvPr/>
        </p:nvPicPr>
        <p:blipFill>
          <a:blip r:embed="rId4"/>
          <a:stretch>
            <a:fillRect/>
          </a:stretch>
        </p:blipFill>
        <p:spPr>
          <a:xfrm>
            <a:off x="7321264" y="255775"/>
            <a:ext cx="1951038" cy="3145116"/>
          </a:xfrm>
          <a:prstGeom prst="rect">
            <a:avLst/>
          </a:prstGeom>
        </p:spPr>
      </p:pic>
      <p:pic>
        <p:nvPicPr>
          <p:cNvPr id="4" name="Picture 3">
            <a:extLst>
              <a:ext uri="{FF2B5EF4-FFF2-40B4-BE49-F238E27FC236}">
                <a16:creationId xmlns:a16="http://schemas.microsoft.com/office/drawing/2014/main" id="{35E4D911-4FFA-468A-9DD0-D3ACF8280085}"/>
              </a:ext>
            </a:extLst>
          </p:cNvPr>
          <p:cNvPicPr>
            <a:picLocks noChangeAspect="1"/>
          </p:cNvPicPr>
          <p:nvPr/>
        </p:nvPicPr>
        <p:blipFill>
          <a:blip r:embed="rId5"/>
          <a:stretch>
            <a:fillRect/>
          </a:stretch>
        </p:blipFill>
        <p:spPr>
          <a:xfrm>
            <a:off x="4432299" y="542632"/>
            <a:ext cx="2822006" cy="2571403"/>
          </a:xfrm>
          <a:prstGeom prst="rect">
            <a:avLst/>
          </a:prstGeom>
        </p:spPr>
      </p:pic>
      <p:sp>
        <p:nvSpPr>
          <p:cNvPr id="2" name="Title 1">
            <a:extLst>
              <a:ext uri="{FF2B5EF4-FFF2-40B4-BE49-F238E27FC236}">
                <a16:creationId xmlns:a16="http://schemas.microsoft.com/office/drawing/2014/main" id="{362D4F2D-0E00-4EFC-A06C-F97AD2AA3BA8}"/>
              </a:ext>
            </a:extLst>
          </p:cNvPr>
          <p:cNvSpPr>
            <a:spLocks noGrp="1"/>
          </p:cNvSpPr>
          <p:nvPr>
            <p:ph type="title"/>
          </p:nvPr>
        </p:nvSpPr>
        <p:spPr>
          <a:xfrm>
            <a:off x="38100" y="1"/>
            <a:ext cx="11963400" cy="942528"/>
          </a:xfrm>
        </p:spPr>
        <p:txBody>
          <a:bodyPr>
            <a:normAutofit fontScale="90000"/>
          </a:bodyPr>
          <a:lstStyle/>
          <a:p>
            <a:r>
              <a:rPr lang="en-GB" b="1" dirty="0"/>
              <a:t>What representations do we see in </a:t>
            </a:r>
            <a:r>
              <a:rPr lang="en-GB" b="1" i="1" dirty="0"/>
              <a:t>The Shawshank Redemption</a:t>
            </a:r>
            <a:r>
              <a:rPr lang="en-GB" b="1" dirty="0"/>
              <a:t>?</a:t>
            </a:r>
          </a:p>
        </p:txBody>
      </p:sp>
      <p:sp>
        <p:nvSpPr>
          <p:cNvPr id="3" name="Content Placeholder 2">
            <a:extLst>
              <a:ext uri="{FF2B5EF4-FFF2-40B4-BE49-F238E27FC236}">
                <a16:creationId xmlns:a16="http://schemas.microsoft.com/office/drawing/2014/main" id="{6A32F591-19A5-4685-B969-290E5B457EC4}"/>
              </a:ext>
            </a:extLst>
          </p:cNvPr>
          <p:cNvSpPr>
            <a:spLocks noGrp="1"/>
          </p:cNvSpPr>
          <p:nvPr>
            <p:ph idx="1"/>
          </p:nvPr>
        </p:nvSpPr>
        <p:spPr>
          <a:xfrm>
            <a:off x="38100" y="1264444"/>
            <a:ext cx="6286500" cy="4930775"/>
          </a:xfrm>
        </p:spPr>
        <p:txBody>
          <a:bodyPr>
            <a:normAutofit lnSpcReduction="10000"/>
          </a:bodyPr>
          <a:lstStyle/>
          <a:p>
            <a:r>
              <a:rPr lang="en-GB" dirty="0"/>
              <a:t>Gender – men and women</a:t>
            </a:r>
          </a:p>
          <a:p>
            <a:endParaRPr lang="en-GB" dirty="0"/>
          </a:p>
          <a:p>
            <a:endParaRPr lang="en-GB" dirty="0"/>
          </a:p>
          <a:p>
            <a:r>
              <a:rPr lang="en-GB" dirty="0"/>
              <a:t>Evil</a:t>
            </a:r>
          </a:p>
          <a:p>
            <a:endParaRPr lang="en-GB" dirty="0"/>
          </a:p>
          <a:p>
            <a:endParaRPr lang="en-GB" dirty="0"/>
          </a:p>
          <a:p>
            <a:r>
              <a:rPr lang="en-GB" dirty="0"/>
              <a:t>Race – relationships between black and white people (linked with another key aspect, Society)</a:t>
            </a:r>
          </a:p>
          <a:p>
            <a:endParaRPr lang="en-GB" dirty="0"/>
          </a:p>
          <a:p>
            <a:r>
              <a:rPr lang="en-GB" dirty="0"/>
              <a:t>Prison</a:t>
            </a:r>
          </a:p>
          <a:p>
            <a:endParaRPr lang="en-GB" dirty="0"/>
          </a:p>
        </p:txBody>
      </p:sp>
      <p:pic>
        <p:nvPicPr>
          <p:cNvPr id="7" name="Picture 6">
            <a:extLst>
              <a:ext uri="{FF2B5EF4-FFF2-40B4-BE49-F238E27FC236}">
                <a16:creationId xmlns:a16="http://schemas.microsoft.com/office/drawing/2014/main" id="{AE3D2071-BF63-4ED7-B2E9-0FCACA6F2D04}"/>
              </a:ext>
            </a:extLst>
          </p:cNvPr>
          <p:cNvPicPr>
            <a:picLocks noChangeAspect="1"/>
          </p:cNvPicPr>
          <p:nvPr/>
        </p:nvPicPr>
        <p:blipFill>
          <a:blip r:embed="rId6"/>
          <a:stretch>
            <a:fillRect/>
          </a:stretch>
        </p:blipFill>
        <p:spPr>
          <a:xfrm>
            <a:off x="6096000" y="3659188"/>
            <a:ext cx="2247900" cy="2055566"/>
          </a:xfrm>
          <a:prstGeom prst="rect">
            <a:avLst/>
          </a:prstGeom>
        </p:spPr>
      </p:pic>
      <p:pic>
        <p:nvPicPr>
          <p:cNvPr id="8" name="Picture 7">
            <a:extLst>
              <a:ext uri="{FF2B5EF4-FFF2-40B4-BE49-F238E27FC236}">
                <a16:creationId xmlns:a16="http://schemas.microsoft.com/office/drawing/2014/main" id="{D29AE096-7E30-4F97-B836-5462254700DC}"/>
              </a:ext>
            </a:extLst>
          </p:cNvPr>
          <p:cNvPicPr>
            <a:picLocks noChangeAspect="1"/>
          </p:cNvPicPr>
          <p:nvPr/>
        </p:nvPicPr>
        <p:blipFill>
          <a:blip r:embed="rId7"/>
          <a:stretch>
            <a:fillRect/>
          </a:stretch>
        </p:blipFill>
        <p:spPr>
          <a:xfrm>
            <a:off x="8559006" y="3457110"/>
            <a:ext cx="2629694" cy="2050910"/>
          </a:xfrm>
          <a:prstGeom prst="rect">
            <a:avLst/>
          </a:prstGeom>
        </p:spPr>
      </p:pic>
    </p:spTree>
    <p:extLst>
      <p:ext uri="{BB962C8B-B14F-4D97-AF65-F5344CB8AC3E}">
        <p14:creationId xmlns:p14="http://schemas.microsoft.com/office/powerpoint/2010/main" val="968106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47AAA-DF3A-4D31-A7C4-0DAB0404222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62C1F3D-9EF1-4BC3-AF9C-47B0F3A6E640}"/>
              </a:ext>
            </a:extLst>
          </p:cNvPr>
          <p:cNvSpPr>
            <a:spLocks noGrp="1"/>
          </p:cNvSpPr>
          <p:nvPr>
            <p:ph idx="1"/>
          </p:nvPr>
        </p:nvSpPr>
        <p:spPr/>
        <p:txBody>
          <a:bodyPr>
            <a:normAutofit/>
          </a:bodyPr>
          <a:lstStyle/>
          <a:p>
            <a:r>
              <a:rPr lang="en-GB" sz="3600" dirty="0"/>
              <a:t>Stereotypes – of people, places</a:t>
            </a:r>
          </a:p>
          <a:p>
            <a:r>
              <a:rPr lang="en-GB" sz="3600" dirty="0"/>
              <a:t>Non-stereotypes – go against “the grain”</a:t>
            </a:r>
          </a:p>
        </p:txBody>
      </p:sp>
    </p:spTree>
    <p:extLst>
      <p:ext uri="{BB962C8B-B14F-4D97-AF65-F5344CB8AC3E}">
        <p14:creationId xmlns:p14="http://schemas.microsoft.com/office/powerpoint/2010/main" val="3420940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711A5-6623-4E04-B3ED-25015E48C52A}"/>
              </a:ext>
            </a:extLst>
          </p:cNvPr>
          <p:cNvSpPr>
            <a:spLocks noGrp="1"/>
          </p:cNvSpPr>
          <p:nvPr>
            <p:ph type="title"/>
          </p:nvPr>
        </p:nvSpPr>
        <p:spPr/>
        <p:txBody>
          <a:bodyPr>
            <a:normAutofit fontScale="90000"/>
          </a:bodyPr>
          <a:lstStyle/>
          <a:p>
            <a:r>
              <a:rPr lang="en-GB" sz="4900" b="1" dirty="0"/>
              <a:t>Representations can impact particularly on which of the other key aspects?</a:t>
            </a:r>
            <a:br>
              <a:rPr lang="en-GB" dirty="0"/>
            </a:br>
            <a:endParaRPr lang="en-GB" dirty="0"/>
          </a:p>
        </p:txBody>
      </p:sp>
      <p:sp>
        <p:nvSpPr>
          <p:cNvPr id="3" name="Content Placeholder 2">
            <a:extLst>
              <a:ext uri="{FF2B5EF4-FFF2-40B4-BE49-F238E27FC236}">
                <a16:creationId xmlns:a16="http://schemas.microsoft.com/office/drawing/2014/main" id="{19BAB5F1-59DC-4423-BC1D-59AA68DF30DA}"/>
              </a:ext>
            </a:extLst>
          </p:cNvPr>
          <p:cNvSpPr>
            <a:spLocks noGrp="1"/>
          </p:cNvSpPr>
          <p:nvPr>
            <p:ph idx="1"/>
          </p:nvPr>
        </p:nvSpPr>
        <p:spPr/>
        <p:txBody>
          <a:bodyPr/>
          <a:lstStyle/>
          <a:p>
            <a:r>
              <a:rPr lang="en-GB" sz="3600" dirty="0"/>
              <a:t>Narrative</a:t>
            </a:r>
          </a:p>
          <a:p>
            <a:r>
              <a:rPr lang="en-GB" sz="3600" dirty="0"/>
              <a:t>Language</a:t>
            </a:r>
          </a:p>
          <a:p>
            <a:r>
              <a:rPr lang="en-GB" sz="3600" dirty="0"/>
              <a:t>Categories</a:t>
            </a:r>
          </a:p>
          <a:p>
            <a:r>
              <a:rPr lang="en-GB" sz="3600" dirty="0"/>
              <a:t>Institutions</a:t>
            </a:r>
          </a:p>
          <a:p>
            <a:r>
              <a:rPr lang="en-GB" sz="3600" dirty="0"/>
              <a:t>Audience</a:t>
            </a:r>
          </a:p>
          <a:p>
            <a:endParaRPr lang="en-GB" dirty="0"/>
          </a:p>
          <a:p>
            <a:endParaRPr lang="en-GB" dirty="0"/>
          </a:p>
        </p:txBody>
      </p:sp>
    </p:spTree>
    <p:extLst>
      <p:ext uri="{BB962C8B-B14F-4D97-AF65-F5344CB8AC3E}">
        <p14:creationId xmlns:p14="http://schemas.microsoft.com/office/powerpoint/2010/main" val="1658530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scene3d>
            <a:camera prst="orthographicFront"/>
            <a:lightRig rig="threePt" dir="t"/>
          </a:scene3d>
          <a:sp3d>
            <a:bevelT/>
          </a:sp3d>
        </p:spPr>
        <p:txBody>
          <a:bodyPr>
            <a:normAutofit/>
          </a:bodyPr>
          <a:lstStyle/>
          <a:p>
            <a:r>
              <a:rPr lang="en-GB" b="1" dirty="0">
                <a:latin typeface="+mn-lt"/>
              </a:rPr>
              <a:t>When we consider representation we must ask certain questions:</a:t>
            </a:r>
          </a:p>
        </p:txBody>
      </p:sp>
      <p:sp>
        <p:nvSpPr>
          <p:cNvPr id="3" name="Content Placeholder 2"/>
          <p:cNvSpPr>
            <a:spLocks noGrp="1"/>
          </p:cNvSpPr>
          <p:nvPr>
            <p:ph idx="1"/>
          </p:nvPr>
        </p:nvSpPr>
        <p:spPr>
          <a:xfrm>
            <a:off x="838200" y="1825624"/>
            <a:ext cx="10515600" cy="4829175"/>
          </a:xfrm>
        </p:spPr>
        <p:txBody>
          <a:bodyPr>
            <a:normAutofit/>
          </a:bodyPr>
          <a:lstStyle/>
          <a:p>
            <a:r>
              <a:rPr lang="en-GB" altLang="en-US" dirty="0"/>
              <a:t>Who and what is selected and how are they portrayed - positively or negatively? Accurately?</a:t>
            </a:r>
          </a:p>
          <a:p>
            <a:r>
              <a:rPr lang="en-GB" altLang="en-US" dirty="0"/>
              <a:t>Who and what is </a:t>
            </a:r>
            <a:r>
              <a:rPr lang="en-GB" altLang="en-US" i="1" dirty="0"/>
              <a:t>not</a:t>
            </a:r>
            <a:r>
              <a:rPr lang="en-GB" altLang="en-US" dirty="0"/>
              <a:t> selected (</a:t>
            </a:r>
            <a:r>
              <a:rPr lang="en-GB" altLang="en-US" i="1" dirty="0"/>
              <a:t>de-selection</a:t>
            </a:r>
            <a:r>
              <a:rPr lang="en-GB" altLang="en-US" dirty="0"/>
              <a:t>)?</a:t>
            </a:r>
          </a:p>
          <a:p>
            <a:r>
              <a:rPr lang="en-GB" altLang="en-US" dirty="0"/>
              <a:t>How is the representation created? (</a:t>
            </a:r>
            <a:r>
              <a:rPr lang="en-GB" altLang="en-US" i="1" dirty="0"/>
              <a:t>Look at other KAs e.g. Language [</a:t>
            </a:r>
            <a:r>
              <a:rPr lang="en-GB" altLang="en-US" i="1" dirty="0" err="1"/>
              <a:t>mise</a:t>
            </a:r>
            <a:r>
              <a:rPr lang="en-GB" altLang="en-US" i="1" dirty="0"/>
              <a:t>-</a:t>
            </a:r>
            <a:r>
              <a:rPr lang="en-GB" altLang="en-US" i="1" dirty="0" err="1"/>
              <a:t>en</a:t>
            </a:r>
            <a:r>
              <a:rPr lang="en-GB" altLang="en-US" i="1" dirty="0"/>
              <a:t>-scene, framing etc.], Categories [genre], Narrative [narrative codes/conventions] etc.</a:t>
            </a:r>
            <a:r>
              <a:rPr lang="en-GB" altLang="en-US" dirty="0"/>
              <a:t>) </a:t>
            </a:r>
          </a:p>
          <a:p>
            <a:r>
              <a:rPr lang="en-GB" altLang="en-US" dirty="0"/>
              <a:t>Who has created the representation (</a:t>
            </a:r>
            <a:r>
              <a:rPr lang="en-GB" altLang="en-US" i="1" dirty="0"/>
              <a:t>Institution</a:t>
            </a:r>
            <a:r>
              <a:rPr lang="en-GB" altLang="en-US" dirty="0"/>
              <a:t>)? What is their intention? (</a:t>
            </a:r>
            <a:r>
              <a:rPr lang="en-GB" altLang="en-US" i="1" dirty="0"/>
              <a:t>Preferred reading)</a:t>
            </a:r>
            <a:endParaRPr lang="en-GB" altLang="en-US" dirty="0"/>
          </a:p>
          <a:p>
            <a:r>
              <a:rPr lang="en-GB" altLang="en-US" dirty="0"/>
              <a:t>What is the effect of the representation? (</a:t>
            </a:r>
            <a:r>
              <a:rPr lang="en-GB" altLang="en-US" i="1" dirty="0"/>
              <a:t>Consider different audiences and how they might respond to it – differential decoding</a:t>
            </a:r>
            <a:r>
              <a:rPr lang="en-GB" altLang="en-US" dirty="0"/>
              <a:t>)</a:t>
            </a:r>
          </a:p>
          <a:p>
            <a:pPr marL="0" indent="0">
              <a:buNone/>
            </a:pPr>
            <a:endParaRPr lang="en-GB" dirty="0"/>
          </a:p>
        </p:txBody>
      </p:sp>
    </p:spTree>
    <p:extLst>
      <p:ext uri="{BB962C8B-B14F-4D97-AF65-F5344CB8AC3E}">
        <p14:creationId xmlns:p14="http://schemas.microsoft.com/office/powerpoint/2010/main" val="4096378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scene3d>
            <a:camera prst="orthographicFront"/>
            <a:lightRig rig="threePt" dir="t"/>
          </a:scene3d>
          <a:sp3d>
            <a:bevelT/>
          </a:sp3d>
        </p:spPr>
        <p:txBody>
          <a:bodyPr>
            <a:normAutofit/>
          </a:bodyPr>
          <a:lstStyle/>
          <a:p>
            <a:r>
              <a:rPr lang="en-GB" b="1" dirty="0">
                <a:latin typeface="+mn-lt"/>
              </a:rPr>
              <a:t>When we consider representation we must ask certain questions:</a:t>
            </a:r>
          </a:p>
        </p:txBody>
      </p:sp>
      <p:sp>
        <p:nvSpPr>
          <p:cNvPr id="3" name="Content Placeholder 2"/>
          <p:cNvSpPr>
            <a:spLocks noGrp="1"/>
          </p:cNvSpPr>
          <p:nvPr>
            <p:ph idx="1"/>
          </p:nvPr>
        </p:nvSpPr>
        <p:spPr>
          <a:xfrm>
            <a:off x="838200" y="1825624"/>
            <a:ext cx="10515600" cy="4829175"/>
          </a:xfrm>
        </p:spPr>
        <p:txBody>
          <a:bodyPr>
            <a:normAutofit/>
          </a:bodyPr>
          <a:lstStyle/>
          <a:p>
            <a:r>
              <a:rPr lang="en-GB" altLang="en-US" dirty="0"/>
              <a:t>Who and what is selected and how are they portrayed - positively or negatively? Accurately?</a:t>
            </a:r>
          </a:p>
          <a:p>
            <a:r>
              <a:rPr lang="en-GB" altLang="en-US" dirty="0"/>
              <a:t>Who and what is </a:t>
            </a:r>
            <a:r>
              <a:rPr lang="en-GB" altLang="en-US" i="1" dirty="0"/>
              <a:t>not</a:t>
            </a:r>
            <a:r>
              <a:rPr lang="en-GB" altLang="en-US" dirty="0"/>
              <a:t> selected (</a:t>
            </a:r>
            <a:r>
              <a:rPr lang="en-GB" altLang="en-US" i="1" dirty="0"/>
              <a:t>de-selection</a:t>
            </a:r>
            <a:r>
              <a:rPr lang="en-GB" altLang="en-US" dirty="0"/>
              <a:t>)?</a:t>
            </a:r>
          </a:p>
          <a:p>
            <a:r>
              <a:rPr lang="en-GB" altLang="en-US" dirty="0"/>
              <a:t>How is the representation created? (</a:t>
            </a:r>
            <a:r>
              <a:rPr lang="en-GB" altLang="en-US" i="1" dirty="0"/>
              <a:t>Look at other KAs e.g. Language [</a:t>
            </a:r>
            <a:r>
              <a:rPr lang="en-GB" altLang="en-US" i="1" dirty="0" err="1"/>
              <a:t>mise</a:t>
            </a:r>
            <a:r>
              <a:rPr lang="en-GB" altLang="en-US" i="1" dirty="0"/>
              <a:t>-</a:t>
            </a:r>
            <a:r>
              <a:rPr lang="en-GB" altLang="en-US" i="1" dirty="0" err="1"/>
              <a:t>en</a:t>
            </a:r>
            <a:r>
              <a:rPr lang="en-GB" altLang="en-US" i="1" dirty="0"/>
              <a:t>-scene, framing etc.], Categories [genre], Narrative [narrative codes/conventions] etc.</a:t>
            </a:r>
            <a:r>
              <a:rPr lang="en-GB" altLang="en-US" dirty="0"/>
              <a:t>) </a:t>
            </a:r>
          </a:p>
          <a:p>
            <a:r>
              <a:rPr lang="en-GB" altLang="en-US" dirty="0"/>
              <a:t>Who has created the representation (</a:t>
            </a:r>
            <a:r>
              <a:rPr lang="en-GB" altLang="en-US" i="1" dirty="0"/>
              <a:t>Institution</a:t>
            </a:r>
            <a:r>
              <a:rPr lang="en-GB" altLang="en-US" dirty="0"/>
              <a:t>)? What is their intention? (</a:t>
            </a:r>
            <a:r>
              <a:rPr lang="en-GB" altLang="en-US" i="1" dirty="0"/>
              <a:t>Preferred reading)</a:t>
            </a:r>
            <a:endParaRPr lang="en-GB" altLang="en-US" dirty="0"/>
          </a:p>
          <a:p>
            <a:r>
              <a:rPr lang="en-GB" altLang="en-US" dirty="0"/>
              <a:t>What is the effect of the representation? (</a:t>
            </a:r>
            <a:r>
              <a:rPr lang="en-GB" altLang="en-US" i="1" dirty="0"/>
              <a:t>Consider different audiences and how they might respond to it – differential decoding</a:t>
            </a:r>
            <a:r>
              <a:rPr lang="en-GB" altLang="en-US" dirty="0"/>
              <a:t>)</a:t>
            </a:r>
          </a:p>
          <a:p>
            <a:pPr marL="0" indent="0">
              <a:buNone/>
            </a:pPr>
            <a:endParaRPr lang="en-GB" dirty="0"/>
          </a:p>
        </p:txBody>
      </p:sp>
    </p:spTree>
    <p:extLst>
      <p:ext uri="{BB962C8B-B14F-4D97-AF65-F5344CB8AC3E}">
        <p14:creationId xmlns:p14="http://schemas.microsoft.com/office/powerpoint/2010/main" val="2106939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59D6-D800-476B-995E-A14969D26292}"/>
              </a:ext>
            </a:extLst>
          </p:cNvPr>
          <p:cNvSpPr>
            <a:spLocks noGrp="1"/>
          </p:cNvSpPr>
          <p:nvPr>
            <p:ph type="title"/>
          </p:nvPr>
        </p:nvSpPr>
        <p:spPr/>
        <p:txBody>
          <a:bodyPr/>
          <a:lstStyle/>
          <a:p>
            <a:pPr algn="ctr"/>
            <a:r>
              <a:rPr lang="en-GB" b="1" dirty="0"/>
              <a:t>Questions</a:t>
            </a:r>
          </a:p>
        </p:txBody>
      </p:sp>
      <p:sp>
        <p:nvSpPr>
          <p:cNvPr id="3" name="Content Placeholder 2">
            <a:extLst>
              <a:ext uri="{FF2B5EF4-FFF2-40B4-BE49-F238E27FC236}">
                <a16:creationId xmlns:a16="http://schemas.microsoft.com/office/drawing/2014/main" id="{8CE369D7-113E-420E-8CA0-D1C41802C195}"/>
              </a:ext>
            </a:extLst>
          </p:cNvPr>
          <p:cNvSpPr>
            <a:spLocks noGrp="1"/>
          </p:cNvSpPr>
          <p:nvPr>
            <p:ph idx="1"/>
          </p:nvPr>
        </p:nvSpPr>
        <p:spPr/>
        <p:txBody>
          <a:bodyPr/>
          <a:lstStyle/>
          <a:p>
            <a:r>
              <a:rPr lang="en-GB" dirty="0"/>
              <a:t>Having watched the film can you spot a glaring omission related to gender representations?</a:t>
            </a:r>
          </a:p>
          <a:p>
            <a:endParaRPr lang="en-GB" dirty="0"/>
          </a:p>
          <a:p>
            <a:r>
              <a:rPr lang="en-GB" dirty="0"/>
              <a:t>Why does this almost "have" to be the case for much of the film?</a:t>
            </a:r>
          </a:p>
          <a:p>
            <a:endParaRPr lang="en-GB" dirty="0"/>
          </a:p>
          <a:p>
            <a:endParaRPr lang="en-GB" dirty="0"/>
          </a:p>
          <a:p>
            <a:r>
              <a:rPr lang="en-GB" dirty="0"/>
              <a:t>How do the filmmakers get around this?</a:t>
            </a:r>
          </a:p>
          <a:p>
            <a:endParaRPr lang="en-GB" dirty="0"/>
          </a:p>
        </p:txBody>
      </p:sp>
    </p:spTree>
    <p:extLst>
      <p:ext uri="{BB962C8B-B14F-4D97-AF65-F5344CB8AC3E}">
        <p14:creationId xmlns:p14="http://schemas.microsoft.com/office/powerpoint/2010/main" val="2475763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C45F2A-7CB1-4564-9040-C5F38F31F4D6}"/>
              </a:ext>
            </a:extLst>
          </p:cNvPr>
          <p:cNvPicPr>
            <a:picLocks noChangeAspect="1"/>
          </p:cNvPicPr>
          <p:nvPr/>
        </p:nvPicPr>
        <p:blipFill>
          <a:blip r:embed="rId2"/>
          <a:stretch>
            <a:fillRect/>
          </a:stretch>
        </p:blipFill>
        <p:spPr>
          <a:xfrm>
            <a:off x="2653338" y="2348706"/>
            <a:ext cx="3369928" cy="2416175"/>
          </a:xfrm>
          <a:prstGeom prst="rect">
            <a:avLst/>
          </a:prstGeom>
        </p:spPr>
      </p:pic>
      <p:sp>
        <p:nvSpPr>
          <p:cNvPr id="2" name="Title 1">
            <a:extLst>
              <a:ext uri="{FF2B5EF4-FFF2-40B4-BE49-F238E27FC236}">
                <a16:creationId xmlns:a16="http://schemas.microsoft.com/office/drawing/2014/main" id="{4634368A-6D41-42FA-81DB-703BFE339519}"/>
              </a:ext>
            </a:extLst>
          </p:cNvPr>
          <p:cNvSpPr>
            <a:spLocks noGrp="1"/>
          </p:cNvSpPr>
          <p:nvPr>
            <p:ph type="title"/>
          </p:nvPr>
        </p:nvSpPr>
        <p:spPr/>
        <p:txBody>
          <a:bodyPr>
            <a:normAutofit/>
          </a:bodyPr>
          <a:lstStyle/>
          <a:p>
            <a:pPr algn="ctr"/>
            <a:r>
              <a:rPr lang="en-GB" sz="6000" b="1" dirty="0"/>
              <a:t>Gender representations</a:t>
            </a:r>
          </a:p>
        </p:txBody>
      </p:sp>
      <p:sp>
        <p:nvSpPr>
          <p:cNvPr id="3" name="Content Placeholder 2">
            <a:extLst>
              <a:ext uri="{FF2B5EF4-FFF2-40B4-BE49-F238E27FC236}">
                <a16:creationId xmlns:a16="http://schemas.microsoft.com/office/drawing/2014/main" id="{032648E0-0F6A-483F-90F2-8E2DC973A0D3}"/>
              </a:ext>
            </a:extLst>
          </p:cNvPr>
          <p:cNvSpPr>
            <a:spLocks noGrp="1"/>
          </p:cNvSpPr>
          <p:nvPr>
            <p:ph idx="1"/>
          </p:nvPr>
        </p:nvSpPr>
        <p:spPr>
          <a:xfrm>
            <a:off x="854701" y="1431925"/>
            <a:ext cx="10515600" cy="4351338"/>
          </a:xfrm>
        </p:spPr>
        <p:txBody>
          <a:bodyPr/>
          <a:lstStyle/>
          <a:p>
            <a:r>
              <a:rPr lang="en-GB" sz="3200" dirty="0"/>
              <a:t>There are two examples of women being represented in the film. Can you identify these?</a:t>
            </a:r>
          </a:p>
          <a:p>
            <a:endParaRPr lang="en-GB" dirty="0"/>
          </a:p>
        </p:txBody>
      </p:sp>
      <p:pic>
        <p:nvPicPr>
          <p:cNvPr id="4" name="Picture 3">
            <a:extLst>
              <a:ext uri="{FF2B5EF4-FFF2-40B4-BE49-F238E27FC236}">
                <a16:creationId xmlns:a16="http://schemas.microsoft.com/office/drawing/2014/main" id="{A9D07DE9-EE38-41A7-88BA-D00424467B78}"/>
              </a:ext>
            </a:extLst>
          </p:cNvPr>
          <p:cNvPicPr>
            <a:picLocks noChangeAspect="1"/>
          </p:cNvPicPr>
          <p:nvPr/>
        </p:nvPicPr>
        <p:blipFill>
          <a:blip r:embed="rId3"/>
          <a:stretch>
            <a:fillRect/>
          </a:stretch>
        </p:blipFill>
        <p:spPr>
          <a:xfrm>
            <a:off x="136525" y="2720181"/>
            <a:ext cx="2500312" cy="3865425"/>
          </a:xfrm>
          <a:prstGeom prst="rect">
            <a:avLst/>
          </a:prstGeom>
        </p:spPr>
      </p:pic>
      <p:pic>
        <p:nvPicPr>
          <p:cNvPr id="6" name="Picture 5">
            <a:extLst>
              <a:ext uri="{FF2B5EF4-FFF2-40B4-BE49-F238E27FC236}">
                <a16:creationId xmlns:a16="http://schemas.microsoft.com/office/drawing/2014/main" id="{EDC230E2-D048-4F99-ABEC-02A4911B641F}"/>
              </a:ext>
            </a:extLst>
          </p:cNvPr>
          <p:cNvPicPr>
            <a:picLocks noChangeAspect="1"/>
          </p:cNvPicPr>
          <p:nvPr/>
        </p:nvPicPr>
        <p:blipFill>
          <a:blip r:embed="rId4"/>
          <a:stretch>
            <a:fillRect/>
          </a:stretch>
        </p:blipFill>
        <p:spPr>
          <a:xfrm>
            <a:off x="6023266" y="2720181"/>
            <a:ext cx="2239672" cy="3397598"/>
          </a:xfrm>
          <a:prstGeom prst="rect">
            <a:avLst/>
          </a:prstGeom>
        </p:spPr>
      </p:pic>
      <p:pic>
        <p:nvPicPr>
          <p:cNvPr id="7" name="Picture 6">
            <a:extLst>
              <a:ext uri="{FF2B5EF4-FFF2-40B4-BE49-F238E27FC236}">
                <a16:creationId xmlns:a16="http://schemas.microsoft.com/office/drawing/2014/main" id="{AC68AB84-2132-4B3A-A62A-913C708E10A6}"/>
              </a:ext>
            </a:extLst>
          </p:cNvPr>
          <p:cNvPicPr>
            <a:picLocks noChangeAspect="1"/>
          </p:cNvPicPr>
          <p:nvPr/>
        </p:nvPicPr>
        <p:blipFill>
          <a:blip r:embed="rId5"/>
          <a:stretch>
            <a:fillRect/>
          </a:stretch>
        </p:blipFill>
        <p:spPr>
          <a:xfrm>
            <a:off x="8060934" y="1995487"/>
            <a:ext cx="3994541" cy="3249613"/>
          </a:xfrm>
          <a:prstGeom prst="rect">
            <a:avLst/>
          </a:prstGeom>
        </p:spPr>
      </p:pic>
      <p:sp>
        <p:nvSpPr>
          <p:cNvPr id="8" name="TextBox 7">
            <a:extLst>
              <a:ext uri="{FF2B5EF4-FFF2-40B4-BE49-F238E27FC236}">
                <a16:creationId xmlns:a16="http://schemas.microsoft.com/office/drawing/2014/main" id="{57897345-457D-4888-8682-9CB7A571E047}"/>
              </a:ext>
            </a:extLst>
          </p:cNvPr>
          <p:cNvSpPr txBox="1"/>
          <p:nvPr/>
        </p:nvSpPr>
        <p:spPr>
          <a:xfrm>
            <a:off x="2538223" y="4828381"/>
            <a:ext cx="3369928" cy="1569660"/>
          </a:xfrm>
          <a:prstGeom prst="rect">
            <a:avLst/>
          </a:prstGeom>
          <a:noFill/>
        </p:spPr>
        <p:txBody>
          <a:bodyPr wrap="square" rtlCol="0">
            <a:spAutoFit/>
          </a:bodyPr>
          <a:lstStyle/>
          <a:p>
            <a:r>
              <a:rPr lang="en-GB" sz="3200" dirty="0"/>
              <a:t>Women are represented as objects of desire.</a:t>
            </a:r>
          </a:p>
        </p:txBody>
      </p:sp>
      <p:sp>
        <p:nvSpPr>
          <p:cNvPr id="9" name="TextBox 8">
            <a:extLst>
              <a:ext uri="{FF2B5EF4-FFF2-40B4-BE49-F238E27FC236}">
                <a16:creationId xmlns:a16="http://schemas.microsoft.com/office/drawing/2014/main" id="{03B8C907-7718-4C3D-A8F0-D717ADBDE584}"/>
              </a:ext>
            </a:extLst>
          </p:cNvPr>
          <p:cNvSpPr txBox="1"/>
          <p:nvPr/>
        </p:nvSpPr>
        <p:spPr>
          <a:xfrm>
            <a:off x="8060934" y="5304190"/>
            <a:ext cx="4131065" cy="1384995"/>
          </a:xfrm>
          <a:prstGeom prst="rect">
            <a:avLst/>
          </a:prstGeom>
          <a:noFill/>
        </p:spPr>
        <p:txBody>
          <a:bodyPr wrap="square" rtlCol="0">
            <a:spAutoFit/>
          </a:bodyPr>
          <a:lstStyle/>
          <a:p>
            <a:r>
              <a:rPr lang="en-GB" sz="2800" dirty="0"/>
              <a:t>They are also represented as treacherous and unfaithful.</a:t>
            </a:r>
          </a:p>
        </p:txBody>
      </p:sp>
    </p:spTree>
    <p:extLst>
      <p:ext uri="{BB962C8B-B14F-4D97-AF65-F5344CB8AC3E}">
        <p14:creationId xmlns:p14="http://schemas.microsoft.com/office/powerpoint/2010/main" val="78503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102536-FDE4-4D76-A1AE-FF0229C85ED3}"/>
              </a:ext>
            </a:extLst>
          </p:cNvPr>
          <p:cNvPicPr>
            <a:picLocks noChangeAspect="1"/>
          </p:cNvPicPr>
          <p:nvPr/>
        </p:nvPicPr>
        <p:blipFill>
          <a:blip r:embed="rId2"/>
          <a:stretch>
            <a:fillRect/>
          </a:stretch>
        </p:blipFill>
        <p:spPr>
          <a:xfrm>
            <a:off x="5714206" y="2091190"/>
            <a:ext cx="5959475" cy="4848113"/>
          </a:xfrm>
          <a:prstGeom prst="rect">
            <a:avLst/>
          </a:prstGeom>
        </p:spPr>
      </p:pic>
      <p:sp>
        <p:nvSpPr>
          <p:cNvPr id="2" name="Title 1">
            <a:extLst>
              <a:ext uri="{FF2B5EF4-FFF2-40B4-BE49-F238E27FC236}">
                <a16:creationId xmlns:a16="http://schemas.microsoft.com/office/drawing/2014/main" id="{0A1B56BA-572D-4166-B692-156735104812}"/>
              </a:ext>
            </a:extLst>
          </p:cNvPr>
          <p:cNvSpPr>
            <a:spLocks noGrp="1"/>
          </p:cNvSpPr>
          <p:nvPr>
            <p:ph type="title"/>
          </p:nvPr>
        </p:nvSpPr>
        <p:spPr>
          <a:xfrm>
            <a:off x="0" y="0"/>
            <a:ext cx="11493500" cy="1325563"/>
          </a:xfrm>
        </p:spPr>
        <p:txBody>
          <a:bodyPr>
            <a:normAutofit/>
          </a:bodyPr>
          <a:lstStyle/>
          <a:p>
            <a:r>
              <a:rPr lang="en-GB" b="1" dirty="0"/>
              <a:t>Describe and analyse how women are represented in the film.</a:t>
            </a:r>
            <a:endParaRPr lang="en-GB" dirty="0"/>
          </a:p>
        </p:txBody>
      </p:sp>
      <p:sp>
        <p:nvSpPr>
          <p:cNvPr id="3" name="Content Placeholder 2">
            <a:extLst>
              <a:ext uri="{FF2B5EF4-FFF2-40B4-BE49-F238E27FC236}">
                <a16:creationId xmlns:a16="http://schemas.microsoft.com/office/drawing/2014/main" id="{40A47BC2-CF6F-419E-8E8C-3E37585572E8}"/>
              </a:ext>
            </a:extLst>
          </p:cNvPr>
          <p:cNvSpPr>
            <a:spLocks noGrp="1"/>
          </p:cNvSpPr>
          <p:nvPr>
            <p:ph idx="1"/>
          </p:nvPr>
        </p:nvSpPr>
        <p:spPr>
          <a:xfrm>
            <a:off x="0" y="1253331"/>
            <a:ext cx="12192000" cy="4351338"/>
          </a:xfrm>
        </p:spPr>
        <p:txBody>
          <a:bodyPr/>
          <a:lstStyle/>
          <a:p>
            <a:r>
              <a:rPr lang="en-GB" dirty="0"/>
              <a:t>To answer this question you will need to analyse the two representations.</a:t>
            </a:r>
          </a:p>
          <a:p>
            <a:r>
              <a:rPr lang="en-GB" dirty="0"/>
              <a:t>Work in pairs. Remember describe one code at a time and provide detailed analysis.</a:t>
            </a:r>
          </a:p>
          <a:p>
            <a:endParaRPr lang="en-GB" dirty="0"/>
          </a:p>
        </p:txBody>
      </p:sp>
      <p:pic>
        <p:nvPicPr>
          <p:cNvPr id="1026" name="Picture 2">
            <a:extLst>
              <a:ext uri="{FF2B5EF4-FFF2-40B4-BE49-F238E27FC236}">
                <a16:creationId xmlns:a16="http://schemas.microsoft.com/office/drawing/2014/main" id="{E1C09A52-A359-4C87-BD71-EF5B79508E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2319" y="2375694"/>
            <a:ext cx="3393569" cy="4279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995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BEC1E-8C99-494E-93F4-1C4A4447B094}"/>
              </a:ext>
            </a:extLst>
          </p:cNvPr>
          <p:cNvSpPr>
            <a:spLocks noGrp="1"/>
          </p:cNvSpPr>
          <p:nvPr>
            <p:ph type="title"/>
          </p:nvPr>
        </p:nvSpPr>
        <p:spPr>
          <a:xfrm>
            <a:off x="838200" y="-371475"/>
            <a:ext cx="10515600" cy="1325563"/>
          </a:xfrm>
        </p:spPr>
        <p:txBody>
          <a:bodyPr>
            <a:normAutofit/>
          </a:bodyPr>
          <a:lstStyle/>
          <a:p>
            <a:pPr algn="ctr"/>
            <a:r>
              <a:rPr lang="en-GB" sz="3600" b="1" dirty="0"/>
              <a:t>Women are represented as objects of desire</a:t>
            </a:r>
          </a:p>
        </p:txBody>
      </p:sp>
      <p:sp>
        <p:nvSpPr>
          <p:cNvPr id="3" name="Content Placeholder 2">
            <a:extLst>
              <a:ext uri="{FF2B5EF4-FFF2-40B4-BE49-F238E27FC236}">
                <a16:creationId xmlns:a16="http://schemas.microsoft.com/office/drawing/2014/main" id="{283DA36D-861E-473F-8BD2-6C6DA891EFED}"/>
              </a:ext>
            </a:extLst>
          </p:cNvPr>
          <p:cNvSpPr>
            <a:spLocks noGrp="1"/>
          </p:cNvSpPr>
          <p:nvPr>
            <p:ph idx="1"/>
          </p:nvPr>
        </p:nvSpPr>
        <p:spPr>
          <a:xfrm>
            <a:off x="0" y="495300"/>
            <a:ext cx="12192000" cy="6540500"/>
          </a:xfrm>
        </p:spPr>
        <p:txBody>
          <a:bodyPr>
            <a:normAutofit fontScale="55000" lnSpcReduction="20000"/>
          </a:bodyPr>
          <a:lstStyle/>
          <a:p>
            <a:pPr marL="0" indent="0">
              <a:buNone/>
            </a:pPr>
            <a:r>
              <a:rPr lang="en-GB" sz="3400" b="1" i="1" dirty="0"/>
              <a:t>(The following refers to the poster of Rita Hayworth in Andy's cell and to the characters watching ‘Gilda’)</a:t>
            </a:r>
          </a:p>
          <a:p>
            <a:pPr marL="0" indent="0">
              <a:buNone/>
            </a:pPr>
            <a:r>
              <a:rPr lang="en-GB" sz="3400" b="1" u="sng" dirty="0"/>
              <a:t>Facial expression</a:t>
            </a:r>
          </a:p>
          <a:p>
            <a:r>
              <a:rPr lang="en-GB" sz="3400" dirty="0"/>
              <a:t>Hayworth's smiling and this connotes she is comfortable and happy with where she is and what's happening. </a:t>
            </a:r>
          </a:p>
          <a:p>
            <a:r>
              <a:rPr lang="en-GB" sz="3400" dirty="0"/>
              <a:t>Her expression is warm and inviting - encouraging the onlooker to keep looking. </a:t>
            </a:r>
          </a:p>
          <a:p>
            <a:pPr marL="0" indent="0">
              <a:buNone/>
            </a:pPr>
            <a:r>
              <a:rPr lang="en-GB" sz="3400" b="1" u="sng" dirty="0"/>
              <a:t>Costume</a:t>
            </a:r>
          </a:p>
          <a:p>
            <a:r>
              <a:rPr lang="en-GB" sz="3400" dirty="0"/>
              <a:t>Hayworth is fairly exposed, her chest and arms are bare. The slip is lacy and black. </a:t>
            </a:r>
          </a:p>
          <a:p>
            <a:r>
              <a:rPr lang="en-GB" sz="3400" dirty="0"/>
              <a:t>Black connotes she has a dark sexual side, white suggests she is also pure and innocent. The slip is figure hugging leaving little to the imagination.</a:t>
            </a:r>
          </a:p>
          <a:p>
            <a:pPr marL="0" indent="0">
              <a:buNone/>
            </a:pPr>
            <a:r>
              <a:rPr lang="en-GB" sz="3400" b="1" u="sng" dirty="0"/>
              <a:t>Setting</a:t>
            </a:r>
          </a:p>
          <a:p>
            <a:r>
              <a:rPr lang="en-GB" sz="3400" dirty="0"/>
              <a:t>Hayworth’s kneeling on a bed. The sheets are mussed up connoting that she has already indulged in some "bedroom activity". </a:t>
            </a:r>
          </a:p>
          <a:p>
            <a:r>
              <a:rPr lang="en-GB" sz="3400" dirty="0"/>
              <a:t>Again, this emphasises her sexuality and appeal to the viewer.</a:t>
            </a:r>
          </a:p>
          <a:p>
            <a:pPr marL="0" indent="0">
              <a:buNone/>
            </a:pPr>
            <a:r>
              <a:rPr lang="en-GB" sz="3400" b="1" u="sng" dirty="0"/>
              <a:t>Body language</a:t>
            </a:r>
          </a:p>
          <a:p>
            <a:r>
              <a:rPr lang="en-GB" sz="3400" dirty="0"/>
              <a:t>Hayworth is turned towards the onlooker, inviting them (and indeed anyone looking at the poster!) to keep looking.</a:t>
            </a:r>
          </a:p>
          <a:p>
            <a:pPr marL="0" indent="0">
              <a:buNone/>
            </a:pPr>
            <a:r>
              <a:rPr lang="en-GB" sz="3400" b="1" u="sng" dirty="0"/>
              <a:t>Dialogue</a:t>
            </a:r>
            <a:endParaRPr lang="en-GB" sz="3400" dirty="0"/>
          </a:p>
          <a:p>
            <a:r>
              <a:rPr lang="en-GB" sz="3400" dirty="0"/>
              <a:t>Reference to Gilda (played by Hayworth) "Here's the canary." </a:t>
            </a:r>
          </a:p>
          <a:p>
            <a:r>
              <a:rPr lang="en-GB" sz="3400" dirty="0"/>
              <a:t>Canaries are eye catching birds (yellow) who make beautiful sounds - this suggests that Gilda (the character) is something to look at and admire and desire.</a:t>
            </a:r>
          </a:p>
          <a:p>
            <a:r>
              <a:rPr lang="en-GB" sz="3400" dirty="0"/>
              <a:t>OR "I love that shit she does with her hair"</a:t>
            </a:r>
          </a:p>
          <a:p>
            <a:r>
              <a:rPr lang="en-GB" sz="3400" dirty="0"/>
              <a:t>By not referring to the female actress by her name, Red's character is showing that her looks are more important than her personality. he is automatically objectifying her. By referring to her movements as "shit" he is devaluing her. </a:t>
            </a:r>
          </a:p>
          <a:p>
            <a:endParaRPr lang="en-GB" dirty="0"/>
          </a:p>
        </p:txBody>
      </p:sp>
    </p:spTree>
    <p:extLst>
      <p:ext uri="{BB962C8B-B14F-4D97-AF65-F5344CB8AC3E}">
        <p14:creationId xmlns:p14="http://schemas.microsoft.com/office/powerpoint/2010/main" val="89089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7B372-6EFC-4937-B674-8CE9FDC3C6EC}"/>
              </a:ext>
            </a:extLst>
          </p:cNvPr>
          <p:cNvSpPr>
            <a:spLocks noGrp="1"/>
          </p:cNvSpPr>
          <p:nvPr>
            <p:ph type="title"/>
          </p:nvPr>
        </p:nvSpPr>
        <p:spPr>
          <a:xfrm>
            <a:off x="838200" y="-257175"/>
            <a:ext cx="10515600" cy="1325563"/>
          </a:xfrm>
        </p:spPr>
        <p:txBody>
          <a:bodyPr>
            <a:normAutofit/>
          </a:bodyPr>
          <a:lstStyle/>
          <a:p>
            <a:r>
              <a:rPr lang="en-GB" sz="3600" b="1" dirty="0"/>
              <a:t>Women are represented as unfaithful and treacherous </a:t>
            </a:r>
          </a:p>
        </p:txBody>
      </p:sp>
      <p:sp>
        <p:nvSpPr>
          <p:cNvPr id="3" name="Content Placeholder 2">
            <a:extLst>
              <a:ext uri="{FF2B5EF4-FFF2-40B4-BE49-F238E27FC236}">
                <a16:creationId xmlns:a16="http://schemas.microsoft.com/office/drawing/2014/main" id="{4F89EAF1-C039-4057-A01F-A44D1E72845A}"/>
              </a:ext>
            </a:extLst>
          </p:cNvPr>
          <p:cNvSpPr>
            <a:spLocks noGrp="1"/>
          </p:cNvSpPr>
          <p:nvPr>
            <p:ph idx="1"/>
          </p:nvPr>
        </p:nvSpPr>
        <p:spPr>
          <a:xfrm>
            <a:off x="0" y="609600"/>
            <a:ext cx="12192000" cy="6248400"/>
          </a:xfrm>
        </p:spPr>
        <p:txBody>
          <a:bodyPr>
            <a:normAutofit fontScale="55000" lnSpcReduction="20000"/>
          </a:bodyPr>
          <a:lstStyle/>
          <a:p>
            <a:pPr marL="0" indent="0">
              <a:buNone/>
            </a:pPr>
            <a:r>
              <a:rPr lang="en-GB" sz="3800" b="1" dirty="0"/>
              <a:t>2. </a:t>
            </a:r>
            <a:r>
              <a:rPr lang="en-GB" sz="3800" b="1" i="1" dirty="0"/>
              <a:t>(The following refers to Andy’s wife, seen in the opening scenes of the film, and spoken about later by Elmo </a:t>
            </a:r>
            <a:r>
              <a:rPr lang="en-GB" sz="3800" b="1" i="1" dirty="0" err="1"/>
              <a:t>Blatch</a:t>
            </a:r>
            <a:r>
              <a:rPr lang="en-GB" sz="3800" b="1" i="1" dirty="0"/>
              <a:t>, the man who killed her)</a:t>
            </a:r>
          </a:p>
          <a:p>
            <a:pPr marL="0" indent="0">
              <a:buNone/>
            </a:pPr>
            <a:r>
              <a:rPr lang="en-GB" sz="3800" b="1" u="sng" dirty="0"/>
              <a:t>Costume</a:t>
            </a:r>
          </a:p>
          <a:p>
            <a:r>
              <a:rPr lang="en-GB" sz="3800" dirty="0"/>
              <a:t>Andy's wife is wearing a red dress. </a:t>
            </a:r>
          </a:p>
          <a:p>
            <a:r>
              <a:rPr lang="en-GB" sz="3800" dirty="0"/>
              <a:t>Red has traditional connotations of love, a warning sign, lust, blood, anger, passion. By placing her in this dress the director is suggesting that she is dangerous and passionate. She poses a danger to Andy and is warm blooded compared to his coldness.</a:t>
            </a:r>
          </a:p>
          <a:p>
            <a:pPr marL="0" indent="0">
              <a:buNone/>
            </a:pPr>
            <a:r>
              <a:rPr lang="en-GB" sz="3800" b="1" u="sng" dirty="0"/>
              <a:t>Body language </a:t>
            </a:r>
            <a:endParaRPr lang="en-GB" sz="3800" dirty="0"/>
          </a:p>
          <a:p>
            <a:r>
              <a:rPr lang="en-GB" sz="3800" dirty="0"/>
              <a:t>The only time we see her she is about to have sex and is being undressed by someone other than her husband.</a:t>
            </a:r>
          </a:p>
          <a:p>
            <a:r>
              <a:rPr lang="en-GB" sz="3800" dirty="0"/>
              <a:t>This suggests the character is wild and she is desperate to be with someone other than her husband because she can't even wait to get into bed. She is unfaithful and driven by desire.</a:t>
            </a:r>
          </a:p>
          <a:p>
            <a:pPr marL="0" indent="0">
              <a:buNone/>
            </a:pPr>
            <a:r>
              <a:rPr lang="en-GB" sz="3800" b="1" u="sng" dirty="0"/>
              <a:t>Setting</a:t>
            </a:r>
            <a:endParaRPr lang="en-GB" sz="3800" dirty="0"/>
          </a:p>
          <a:p>
            <a:r>
              <a:rPr lang="en-GB" sz="3800" dirty="0"/>
              <a:t>The room is dark and shadowy. </a:t>
            </a:r>
          </a:p>
          <a:p>
            <a:r>
              <a:rPr lang="en-GB" sz="3800" dirty="0"/>
              <a:t>This shows that she is secretive and wants her actions to remain hidden.</a:t>
            </a:r>
          </a:p>
          <a:p>
            <a:pPr marL="0" indent="0">
              <a:buNone/>
            </a:pPr>
            <a:r>
              <a:rPr lang="en-GB" sz="3800" b="1" u="sng" dirty="0"/>
              <a:t>Dialogue</a:t>
            </a:r>
          </a:p>
          <a:p>
            <a:r>
              <a:rPr lang="en-GB" sz="3800" dirty="0"/>
              <a:t>Elmo describes Andy’s wife, when he confesses to Tommy about killing her - "Him and his tasty bitch he was with."</a:t>
            </a:r>
          </a:p>
          <a:p>
            <a:r>
              <a:rPr lang="en-GB" sz="3800" dirty="0"/>
              <a:t>The word 'tasty' reduces Andy's wife to an object to be admired; 'bitch' condemns her for cheating without placing any blame on the husband.</a:t>
            </a:r>
          </a:p>
          <a:p>
            <a:endParaRPr lang="en-GB" dirty="0"/>
          </a:p>
        </p:txBody>
      </p:sp>
    </p:spTree>
    <p:extLst>
      <p:ext uri="{BB962C8B-B14F-4D97-AF65-F5344CB8AC3E}">
        <p14:creationId xmlns:p14="http://schemas.microsoft.com/office/powerpoint/2010/main" val="268785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9751-3275-4BA2-8462-F9398B4B5E2B}"/>
              </a:ext>
            </a:extLst>
          </p:cNvPr>
          <p:cNvSpPr>
            <a:spLocks noGrp="1"/>
          </p:cNvSpPr>
          <p:nvPr>
            <p:ph type="title"/>
          </p:nvPr>
        </p:nvSpPr>
        <p:spPr>
          <a:xfrm>
            <a:off x="838200" y="-155575"/>
            <a:ext cx="10515600" cy="1325563"/>
          </a:xfrm>
        </p:spPr>
        <p:txBody>
          <a:bodyPr/>
          <a:lstStyle/>
          <a:p>
            <a:pPr algn="ctr"/>
            <a:r>
              <a:rPr lang="en-GB" b="1" dirty="0"/>
              <a:t>Ethnicity</a:t>
            </a:r>
          </a:p>
        </p:txBody>
      </p:sp>
      <p:sp>
        <p:nvSpPr>
          <p:cNvPr id="3" name="Content Placeholder 2">
            <a:extLst>
              <a:ext uri="{FF2B5EF4-FFF2-40B4-BE49-F238E27FC236}">
                <a16:creationId xmlns:a16="http://schemas.microsoft.com/office/drawing/2014/main" id="{8651F126-090F-4756-A928-4E05F1B6E086}"/>
              </a:ext>
            </a:extLst>
          </p:cNvPr>
          <p:cNvSpPr>
            <a:spLocks noGrp="1"/>
          </p:cNvSpPr>
          <p:nvPr>
            <p:ph idx="1"/>
          </p:nvPr>
        </p:nvSpPr>
        <p:spPr>
          <a:xfrm>
            <a:off x="0" y="736600"/>
            <a:ext cx="12192000" cy="6261100"/>
          </a:xfrm>
        </p:spPr>
        <p:txBody>
          <a:bodyPr>
            <a:normAutofit/>
          </a:bodyPr>
          <a:lstStyle/>
          <a:p>
            <a:pPr marL="0" indent="0">
              <a:buNone/>
            </a:pPr>
            <a:r>
              <a:rPr lang="en-GB" b="1" dirty="0"/>
              <a:t>Q. How is ethnicity represented?</a:t>
            </a:r>
          </a:p>
          <a:p>
            <a:pPr>
              <a:buFontTx/>
              <a:buChar char="-"/>
            </a:pPr>
            <a:endParaRPr lang="en-GB" dirty="0"/>
          </a:p>
          <a:p>
            <a:pPr marL="0" indent="0">
              <a:buNone/>
            </a:pPr>
            <a:r>
              <a:rPr lang="en-GB" b="1" dirty="0"/>
              <a:t>Q. Is race portrayed as an issue in the prison?</a:t>
            </a:r>
          </a:p>
          <a:p>
            <a:pPr>
              <a:buFontTx/>
              <a:buChar char="-"/>
            </a:pPr>
            <a:endParaRPr lang="en-GB" dirty="0"/>
          </a:p>
          <a:p>
            <a:pPr marL="0" indent="0">
              <a:buNone/>
            </a:pPr>
            <a:r>
              <a:rPr lang="en-GB" b="1" dirty="0"/>
              <a:t>Q. Why would the filmmakers decide not to portray race as an issue?</a:t>
            </a:r>
          </a:p>
          <a:p>
            <a:endParaRPr lang="en-GB" dirty="0"/>
          </a:p>
        </p:txBody>
      </p:sp>
    </p:spTree>
    <p:extLst>
      <p:ext uri="{BB962C8B-B14F-4D97-AF65-F5344CB8AC3E}">
        <p14:creationId xmlns:p14="http://schemas.microsoft.com/office/powerpoint/2010/main" val="3624457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9751-3275-4BA2-8462-F9398B4B5E2B}"/>
              </a:ext>
            </a:extLst>
          </p:cNvPr>
          <p:cNvSpPr>
            <a:spLocks noGrp="1"/>
          </p:cNvSpPr>
          <p:nvPr>
            <p:ph type="title"/>
          </p:nvPr>
        </p:nvSpPr>
        <p:spPr>
          <a:xfrm>
            <a:off x="838200" y="-155575"/>
            <a:ext cx="10515600" cy="1325563"/>
          </a:xfrm>
        </p:spPr>
        <p:txBody>
          <a:bodyPr/>
          <a:lstStyle/>
          <a:p>
            <a:pPr algn="ctr"/>
            <a:r>
              <a:rPr lang="en-GB" b="1" dirty="0"/>
              <a:t>Ethnicity</a:t>
            </a:r>
          </a:p>
        </p:txBody>
      </p:sp>
      <p:sp>
        <p:nvSpPr>
          <p:cNvPr id="3" name="Content Placeholder 2">
            <a:extLst>
              <a:ext uri="{FF2B5EF4-FFF2-40B4-BE49-F238E27FC236}">
                <a16:creationId xmlns:a16="http://schemas.microsoft.com/office/drawing/2014/main" id="{8651F126-090F-4756-A928-4E05F1B6E086}"/>
              </a:ext>
            </a:extLst>
          </p:cNvPr>
          <p:cNvSpPr>
            <a:spLocks noGrp="1"/>
          </p:cNvSpPr>
          <p:nvPr>
            <p:ph idx="1"/>
          </p:nvPr>
        </p:nvSpPr>
        <p:spPr>
          <a:xfrm>
            <a:off x="0" y="736600"/>
            <a:ext cx="12192000" cy="6261100"/>
          </a:xfrm>
        </p:spPr>
        <p:txBody>
          <a:bodyPr>
            <a:normAutofit fontScale="70000" lnSpcReduction="20000"/>
          </a:bodyPr>
          <a:lstStyle/>
          <a:p>
            <a:r>
              <a:rPr lang="en-GB" b="1" dirty="0"/>
              <a:t>Q. How is ethnicity represented?</a:t>
            </a:r>
          </a:p>
          <a:p>
            <a:r>
              <a:rPr lang="en-GB" dirty="0"/>
              <a:t>Red (Morgan Freeman) - the </a:t>
            </a:r>
            <a:r>
              <a:rPr lang="en-GB" u="sng" dirty="0"/>
              <a:t>lack </a:t>
            </a:r>
            <a:r>
              <a:rPr lang="en-GB" dirty="0"/>
              <a:t>of representation in the film (the only non-white central character is Red).</a:t>
            </a:r>
            <a:endParaRPr lang="en-GB" b="1" dirty="0"/>
          </a:p>
          <a:p>
            <a:r>
              <a:rPr lang="en-GB" dirty="0"/>
              <a:t> African Americans are shown to be inferior to white Americans.</a:t>
            </a:r>
          </a:p>
          <a:p>
            <a:r>
              <a:rPr lang="en-GB" dirty="0"/>
              <a:t>Seen through the roles they play ("second fiddle" to the white man) – they are seen only as assistants or helpers (such as hospital porter at the beginning who reports on </a:t>
            </a:r>
            <a:r>
              <a:rPr lang="en-GB" dirty="0" err="1"/>
              <a:t>Fatass</a:t>
            </a:r>
            <a:r>
              <a:rPr lang="en-GB" dirty="0"/>
              <a:t>’ death; laundry helper who assists Red in passing on contraband items; even Red himself is always portrayed as Andy’s assistant, such as during the scene where Andy is helping guards fill in tax returns) </a:t>
            </a:r>
          </a:p>
          <a:p>
            <a:endParaRPr lang="en-GB" dirty="0"/>
          </a:p>
          <a:p>
            <a:r>
              <a:rPr lang="en-GB" b="1" dirty="0"/>
              <a:t>Q. Is race portrayed as an issue in the prison?</a:t>
            </a:r>
          </a:p>
          <a:p>
            <a:r>
              <a:rPr lang="en-GB" dirty="0"/>
              <a:t>Race is not portrayed as an issue in prison - "whitewash"?</a:t>
            </a:r>
          </a:p>
          <a:p>
            <a:r>
              <a:rPr lang="en-GB" dirty="0"/>
              <a:t>Are the producers doing this to make the audience feel comfortable?</a:t>
            </a:r>
          </a:p>
          <a:p>
            <a:endParaRPr lang="en-GB" dirty="0"/>
          </a:p>
          <a:p>
            <a:r>
              <a:rPr lang="en-GB" b="1" dirty="0"/>
              <a:t>Q. Why would the filmmakers decide not to portray race as an issue?</a:t>
            </a:r>
          </a:p>
          <a:p>
            <a:r>
              <a:rPr lang="en-GB" dirty="0"/>
              <a:t>The plot doesn't require it, not what it's about.</a:t>
            </a:r>
          </a:p>
          <a:p>
            <a:r>
              <a:rPr lang="en-GB" dirty="0"/>
              <a:t>They don’t want to ‘disturb’ the audience by including such a real issue - 1994 (early 90s) Hollywood not wanting to deal with diversity issues.</a:t>
            </a:r>
          </a:p>
          <a:p>
            <a:r>
              <a:rPr lang="en-GB" dirty="0"/>
              <a:t>They don’t want to detract from the ‘feelgood’ nature of the film.</a:t>
            </a:r>
          </a:p>
          <a:p>
            <a:r>
              <a:rPr lang="en-GB" dirty="0"/>
              <a:t>Subconsciously promoting America as a ‘melting pot’ of diversity</a:t>
            </a:r>
          </a:p>
          <a:p>
            <a:r>
              <a:rPr lang="en-GB" dirty="0"/>
              <a:t>Don't want to offend sections of the audience.</a:t>
            </a:r>
          </a:p>
          <a:p>
            <a:endParaRPr lang="en-GB" dirty="0"/>
          </a:p>
        </p:txBody>
      </p:sp>
    </p:spTree>
    <p:extLst>
      <p:ext uri="{BB962C8B-B14F-4D97-AF65-F5344CB8AC3E}">
        <p14:creationId xmlns:p14="http://schemas.microsoft.com/office/powerpoint/2010/main" val="1412013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63F0E-88BA-427B-81E7-998B8C597F95}"/>
              </a:ext>
            </a:extLst>
          </p:cNvPr>
          <p:cNvSpPr>
            <a:spLocks noGrp="1"/>
          </p:cNvSpPr>
          <p:nvPr>
            <p:ph type="title"/>
          </p:nvPr>
        </p:nvSpPr>
        <p:spPr/>
        <p:txBody>
          <a:bodyPr/>
          <a:lstStyle/>
          <a:p>
            <a:pPr algn="ctr"/>
            <a:r>
              <a:rPr lang="en-GB" b="1" dirty="0"/>
              <a:t>Ethnicity</a:t>
            </a:r>
          </a:p>
        </p:txBody>
      </p:sp>
      <p:sp>
        <p:nvSpPr>
          <p:cNvPr id="3" name="Content Placeholder 2">
            <a:extLst>
              <a:ext uri="{FF2B5EF4-FFF2-40B4-BE49-F238E27FC236}">
                <a16:creationId xmlns:a16="http://schemas.microsoft.com/office/drawing/2014/main" id="{5127113E-AE72-4A02-A195-A1A72FD2E667}"/>
              </a:ext>
            </a:extLst>
          </p:cNvPr>
          <p:cNvSpPr>
            <a:spLocks noGrp="1"/>
          </p:cNvSpPr>
          <p:nvPr>
            <p:ph idx="1"/>
          </p:nvPr>
        </p:nvSpPr>
        <p:spPr/>
        <p:txBody>
          <a:bodyPr>
            <a:normAutofit fontScale="92500" lnSpcReduction="20000"/>
          </a:bodyPr>
          <a:lstStyle/>
          <a:p>
            <a:pPr marL="0" indent="0">
              <a:buNone/>
            </a:pPr>
            <a:r>
              <a:rPr lang="en-GB" b="1" dirty="0"/>
              <a:t>Q. How is ethnicity represented?</a:t>
            </a:r>
          </a:p>
          <a:p>
            <a:pPr marL="0" indent="0">
              <a:buNone/>
            </a:pPr>
            <a:r>
              <a:rPr lang="en-GB" dirty="0"/>
              <a:t>Red (Morgan Freeman)</a:t>
            </a:r>
          </a:p>
          <a:p>
            <a:pPr marL="0" indent="0">
              <a:buNone/>
            </a:pPr>
            <a:endParaRPr lang="en-GB" dirty="0"/>
          </a:p>
          <a:p>
            <a:pPr marL="0" indent="0">
              <a:buNone/>
            </a:pPr>
            <a:r>
              <a:rPr lang="en-GB" b="1" dirty="0"/>
              <a:t>Q. Is race portrayed as an issue in the prison?</a:t>
            </a:r>
          </a:p>
          <a:p>
            <a:pPr marL="0" indent="0">
              <a:buNone/>
            </a:pPr>
            <a:r>
              <a:rPr lang="en-GB" dirty="0"/>
              <a:t>No – no conflicts arise because of racial divides</a:t>
            </a:r>
          </a:p>
          <a:p>
            <a:pPr marL="0" indent="0">
              <a:buNone/>
            </a:pPr>
            <a:endParaRPr lang="en-GB" dirty="0"/>
          </a:p>
          <a:p>
            <a:pPr marL="0" indent="0">
              <a:buNone/>
            </a:pPr>
            <a:r>
              <a:rPr lang="en-GB" b="1" dirty="0"/>
              <a:t>Q. Why would the filmmakers decide not to portray race as an issue?</a:t>
            </a:r>
          </a:p>
          <a:p>
            <a:r>
              <a:rPr lang="en-GB" dirty="0"/>
              <a:t>They don’t want to ‘disturb’ the audience by including such a real issue.</a:t>
            </a:r>
          </a:p>
          <a:p>
            <a:r>
              <a:rPr lang="en-GB" dirty="0"/>
              <a:t>They don’t want to detract from the ‘feelgood’ nature of the film.</a:t>
            </a:r>
          </a:p>
          <a:p>
            <a:r>
              <a:rPr lang="en-GB" dirty="0"/>
              <a:t>Subconsciously promoting America as a ‘melting pot’ of diversity</a:t>
            </a:r>
          </a:p>
        </p:txBody>
      </p:sp>
    </p:spTree>
    <p:extLst>
      <p:ext uri="{BB962C8B-B14F-4D97-AF65-F5344CB8AC3E}">
        <p14:creationId xmlns:p14="http://schemas.microsoft.com/office/powerpoint/2010/main" val="448342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CC42B-CF91-42AB-ABD2-5FE50FB45007}"/>
              </a:ext>
            </a:extLst>
          </p:cNvPr>
          <p:cNvSpPr>
            <a:spLocks noGrp="1"/>
          </p:cNvSpPr>
          <p:nvPr>
            <p:ph type="title"/>
          </p:nvPr>
        </p:nvSpPr>
        <p:spPr/>
        <p:txBody>
          <a:bodyPr/>
          <a:lstStyle/>
          <a:p>
            <a:pPr algn="ctr"/>
            <a:r>
              <a:rPr lang="en-GB" b="1" dirty="0"/>
              <a:t>Ethnicity and Institutions - Casting</a:t>
            </a:r>
          </a:p>
        </p:txBody>
      </p:sp>
      <p:sp>
        <p:nvSpPr>
          <p:cNvPr id="3" name="Content Placeholder 2">
            <a:extLst>
              <a:ext uri="{FF2B5EF4-FFF2-40B4-BE49-F238E27FC236}">
                <a16:creationId xmlns:a16="http://schemas.microsoft.com/office/drawing/2014/main" id="{CA448544-2A78-4C8D-A31A-4EBB549CB20E}"/>
              </a:ext>
            </a:extLst>
          </p:cNvPr>
          <p:cNvSpPr>
            <a:spLocks noGrp="1"/>
          </p:cNvSpPr>
          <p:nvPr>
            <p:ph idx="1"/>
          </p:nvPr>
        </p:nvSpPr>
        <p:spPr/>
        <p:txBody>
          <a:bodyPr>
            <a:normAutofit lnSpcReduction="10000"/>
          </a:bodyPr>
          <a:lstStyle/>
          <a:p>
            <a:pPr marL="0" indent="0">
              <a:buNone/>
            </a:pPr>
            <a:r>
              <a:rPr lang="en-GB" sz="3200" b="1" dirty="0"/>
              <a:t>Why choose Morgan Freeman?</a:t>
            </a:r>
          </a:p>
          <a:p>
            <a:pPr marL="0" indent="0">
              <a:buNone/>
            </a:pPr>
            <a:r>
              <a:rPr lang="en-GB" sz="3200" dirty="0"/>
              <a:t>* Award winning actor</a:t>
            </a:r>
          </a:p>
          <a:p>
            <a:pPr marL="0" indent="0">
              <a:buNone/>
            </a:pPr>
            <a:r>
              <a:rPr lang="en-GB" sz="3200" dirty="0"/>
              <a:t>* Cross-over appeal</a:t>
            </a:r>
          </a:p>
          <a:p>
            <a:pPr marL="0" indent="0">
              <a:buNone/>
            </a:pPr>
            <a:r>
              <a:rPr lang="en-GB" sz="3200" dirty="0"/>
              <a:t>* Appeals to a wider target audience i.e. African Americans</a:t>
            </a:r>
          </a:p>
          <a:p>
            <a:endParaRPr lang="en-GB" dirty="0"/>
          </a:p>
          <a:p>
            <a:pPr marL="0" indent="0">
              <a:buNone/>
            </a:pPr>
            <a:r>
              <a:rPr lang="en-GB" b="1" dirty="0"/>
              <a:t>Q. What is troubling about the representation of African Americans in the film?</a:t>
            </a:r>
          </a:p>
          <a:p>
            <a:pPr marL="0" indent="0">
              <a:buNone/>
            </a:pPr>
            <a:r>
              <a:rPr lang="en-GB" dirty="0"/>
              <a:t>A. The filmmakers appear to be expressing the discourse (the topic/belief/debate) that white people are superior to black people.</a:t>
            </a:r>
          </a:p>
          <a:p>
            <a:pPr marL="0" indent="0">
              <a:buNone/>
            </a:pPr>
            <a:endParaRPr lang="en-GB" dirty="0"/>
          </a:p>
        </p:txBody>
      </p:sp>
    </p:spTree>
    <p:extLst>
      <p:ext uri="{BB962C8B-B14F-4D97-AF65-F5344CB8AC3E}">
        <p14:creationId xmlns:p14="http://schemas.microsoft.com/office/powerpoint/2010/main" val="3353646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5CF1D-0D62-43CB-B2C6-6129685EFC74}"/>
              </a:ext>
            </a:extLst>
          </p:cNvPr>
          <p:cNvSpPr>
            <a:spLocks noGrp="1"/>
          </p:cNvSpPr>
          <p:nvPr>
            <p:ph type="title"/>
          </p:nvPr>
        </p:nvSpPr>
        <p:spPr/>
        <p:txBody>
          <a:bodyPr/>
          <a:lstStyle/>
          <a:p>
            <a:pPr algn="ctr"/>
            <a:r>
              <a:rPr lang="en-GB" b="1" dirty="0"/>
              <a:t>Task</a:t>
            </a:r>
          </a:p>
        </p:txBody>
      </p:sp>
      <p:sp>
        <p:nvSpPr>
          <p:cNvPr id="3" name="Content Placeholder 2">
            <a:extLst>
              <a:ext uri="{FF2B5EF4-FFF2-40B4-BE49-F238E27FC236}">
                <a16:creationId xmlns:a16="http://schemas.microsoft.com/office/drawing/2014/main" id="{4FCA710E-B197-48BF-B394-7552F6F854F7}"/>
              </a:ext>
            </a:extLst>
          </p:cNvPr>
          <p:cNvSpPr>
            <a:spLocks noGrp="1"/>
          </p:cNvSpPr>
          <p:nvPr>
            <p:ph idx="1"/>
          </p:nvPr>
        </p:nvSpPr>
        <p:spPr>
          <a:xfrm>
            <a:off x="838200" y="1282700"/>
            <a:ext cx="10515600" cy="5346700"/>
          </a:xfrm>
        </p:spPr>
        <p:txBody>
          <a:bodyPr>
            <a:normAutofit/>
          </a:bodyPr>
          <a:lstStyle/>
          <a:p>
            <a:pPr marL="0" indent="0">
              <a:buNone/>
            </a:pPr>
            <a:r>
              <a:rPr lang="en-GB" b="1" dirty="0"/>
              <a:t>Discourse</a:t>
            </a:r>
            <a:r>
              <a:rPr lang="en-GB" dirty="0"/>
              <a:t> - A form of communication, including visual, which conforms to the rules, as well as reflects, a particular social practice or </a:t>
            </a:r>
            <a:r>
              <a:rPr lang="en-GB" b="1" i="1" u="sng" dirty="0"/>
              <a:t>ideological position.</a:t>
            </a:r>
            <a:r>
              <a:rPr lang="en-GB" u="sng" dirty="0"/>
              <a:t> </a:t>
            </a:r>
          </a:p>
          <a:p>
            <a:endParaRPr lang="en-GB" dirty="0"/>
          </a:p>
          <a:p>
            <a:pPr marL="0" indent="0">
              <a:buNone/>
            </a:pPr>
            <a:r>
              <a:rPr lang="en-GB" b="1" u="sng" dirty="0"/>
              <a:t>Task</a:t>
            </a:r>
          </a:p>
          <a:p>
            <a:pPr marL="0" indent="0">
              <a:buNone/>
            </a:pPr>
            <a:r>
              <a:rPr lang="en-GB" b="1" dirty="0"/>
              <a:t>Are the filmmakers expressing the discourse (the topic/belief/debate) that white people are superior to black people?</a:t>
            </a:r>
          </a:p>
          <a:p>
            <a:r>
              <a:rPr lang="en-GB" dirty="0"/>
              <a:t>African Americans are represented as inferior to white people in ‘The Shawshank Redemption'</a:t>
            </a:r>
          </a:p>
          <a:p>
            <a:r>
              <a:rPr lang="en-GB" dirty="0"/>
              <a:t>Provide </a:t>
            </a:r>
            <a:r>
              <a:rPr lang="en-GB" b="1" dirty="0"/>
              <a:t>three examples </a:t>
            </a:r>
            <a:r>
              <a:rPr lang="en-GB" dirty="0"/>
              <a:t>from the text to prove this (3 x example plus analysis)</a:t>
            </a:r>
          </a:p>
          <a:p>
            <a:endParaRPr lang="en-GB" dirty="0"/>
          </a:p>
          <a:p>
            <a:endParaRPr lang="en-GB" dirty="0"/>
          </a:p>
        </p:txBody>
      </p:sp>
    </p:spTree>
    <p:extLst>
      <p:ext uri="{BB962C8B-B14F-4D97-AF65-F5344CB8AC3E}">
        <p14:creationId xmlns:p14="http://schemas.microsoft.com/office/powerpoint/2010/main" val="60555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36E35C-8557-4C56-9069-2B8002201544}"/>
              </a:ext>
            </a:extLst>
          </p:cNvPr>
          <p:cNvSpPr>
            <a:spLocks noGrp="1"/>
          </p:cNvSpPr>
          <p:nvPr>
            <p:ph idx="1"/>
          </p:nvPr>
        </p:nvSpPr>
        <p:spPr>
          <a:xfrm>
            <a:off x="0" y="2616200"/>
            <a:ext cx="12192000" cy="4351338"/>
          </a:xfrm>
        </p:spPr>
        <p:txBody>
          <a:bodyPr>
            <a:normAutofit/>
          </a:bodyPr>
          <a:lstStyle/>
          <a:p>
            <a:pPr marL="0" indent="0">
              <a:buNone/>
            </a:pPr>
            <a:r>
              <a:rPr lang="en-GB" sz="2400" b="1" dirty="0"/>
              <a:t>E.g. </a:t>
            </a:r>
          </a:p>
          <a:p>
            <a:r>
              <a:rPr lang="en-GB" sz="2400" dirty="0"/>
              <a:t>Code</a:t>
            </a:r>
            <a:r>
              <a:rPr lang="en-GB" sz="2400" b="1" dirty="0"/>
              <a:t> </a:t>
            </a:r>
            <a:r>
              <a:rPr lang="en-GB" sz="2400" dirty="0"/>
              <a:t>1 - Dialogue - At Red's final parole he tells the board: "There's not a day gone by I don't feel regret."</a:t>
            </a:r>
          </a:p>
          <a:p>
            <a:r>
              <a:rPr lang="en-GB" sz="2400" dirty="0"/>
              <a:t>Analysis = Red is the only person to admit guilt. He is also African American therefore suggesting that white people are always innocent and African American people are always guilty.</a:t>
            </a:r>
          </a:p>
          <a:p>
            <a:r>
              <a:rPr lang="en-GB" sz="2400" dirty="0"/>
              <a:t>Code 2 - Dialogue - When Red first sees Andy he describes him as "That tall drink of water with the silver spoon up his ass."</a:t>
            </a:r>
          </a:p>
          <a:p>
            <a:r>
              <a:rPr lang="en-GB" sz="2400" dirty="0"/>
              <a:t>Analysis - The line itself sounds uncouth, suggesting that Red is ignorant (stereotype of African Americans being uneducated). Here we also see that Red recognises Andy as being socially superior to him. </a:t>
            </a:r>
          </a:p>
        </p:txBody>
      </p:sp>
      <p:sp>
        <p:nvSpPr>
          <p:cNvPr id="6" name="Content Placeholder 2">
            <a:extLst>
              <a:ext uri="{FF2B5EF4-FFF2-40B4-BE49-F238E27FC236}">
                <a16:creationId xmlns:a16="http://schemas.microsoft.com/office/drawing/2014/main" id="{270507F6-BCD5-4686-BE11-D3C67ADEF58F}"/>
              </a:ext>
            </a:extLst>
          </p:cNvPr>
          <p:cNvSpPr txBox="1">
            <a:spLocks/>
          </p:cNvSpPr>
          <p:nvPr/>
        </p:nvSpPr>
        <p:spPr>
          <a:xfrm>
            <a:off x="139700" y="0"/>
            <a:ext cx="12052300" cy="24257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u="sng" dirty="0"/>
              <a:t>Task</a:t>
            </a:r>
          </a:p>
          <a:p>
            <a:pPr marL="0" indent="0">
              <a:spcBef>
                <a:spcPts val="0"/>
              </a:spcBef>
              <a:buFont typeface="Arial" panose="020B0604020202020204" pitchFamily="34" charset="0"/>
              <a:buNone/>
            </a:pPr>
            <a:r>
              <a:rPr lang="en-GB" b="1" dirty="0"/>
              <a:t>Are the filmmakers expressing the discourse (the topic/belief/debate) that white people are superior to black people?</a:t>
            </a:r>
          </a:p>
          <a:p>
            <a:pPr>
              <a:spcBef>
                <a:spcPts val="0"/>
              </a:spcBef>
            </a:pPr>
            <a:r>
              <a:rPr lang="en-GB" dirty="0"/>
              <a:t>African Americans are represented as inferior to white people in ‘The Shawshank Redemption'</a:t>
            </a:r>
          </a:p>
          <a:p>
            <a:pPr>
              <a:spcBef>
                <a:spcPts val="0"/>
              </a:spcBef>
            </a:pPr>
            <a:r>
              <a:rPr lang="en-GB" dirty="0"/>
              <a:t>Provide </a:t>
            </a:r>
            <a:r>
              <a:rPr lang="en-GB" b="1" dirty="0"/>
              <a:t>three examples </a:t>
            </a:r>
            <a:r>
              <a:rPr lang="en-GB" dirty="0"/>
              <a:t>from the text to prove this (3 x example plus analysis)</a:t>
            </a:r>
          </a:p>
          <a:p>
            <a:endParaRPr lang="en-GB" dirty="0"/>
          </a:p>
          <a:p>
            <a:endParaRPr lang="en-GB" dirty="0"/>
          </a:p>
        </p:txBody>
      </p:sp>
    </p:spTree>
    <p:extLst>
      <p:ext uri="{BB962C8B-B14F-4D97-AF65-F5344CB8AC3E}">
        <p14:creationId xmlns:p14="http://schemas.microsoft.com/office/powerpoint/2010/main" val="1901243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74369-21BB-43B1-8F90-A38800CA927B}"/>
              </a:ext>
            </a:extLst>
          </p:cNvPr>
          <p:cNvSpPr>
            <a:spLocks noGrp="1"/>
          </p:cNvSpPr>
          <p:nvPr>
            <p:ph type="title"/>
          </p:nvPr>
        </p:nvSpPr>
        <p:spPr/>
        <p:txBody>
          <a:bodyPr>
            <a:normAutofit/>
          </a:bodyPr>
          <a:lstStyle/>
          <a:p>
            <a:pPr algn="ctr"/>
            <a:r>
              <a:rPr lang="en-GB" sz="4800" b="1" dirty="0"/>
              <a:t>A History of the "Uncle Tom" character</a:t>
            </a:r>
          </a:p>
        </p:txBody>
      </p:sp>
      <p:sp>
        <p:nvSpPr>
          <p:cNvPr id="3" name="Content Placeholder 2">
            <a:extLst>
              <a:ext uri="{FF2B5EF4-FFF2-40B4-BE49-F238E27FC236}">
                <a16:creationId xmlns:a16="http://schemas.microsoft.com/office/drawing/2014/main" id="{B1BEF0EA-3E67-46D7-81CD-B86BACF2BE84}"/>
              </a:ext>
            </a:extLst>
          </p:cNvPr>
          <p:cNvSpPr>
            <a:spLocks noGrp="1"/>
          </p:cNvSpPr>
          <p:nvPr>
            <p:ph idx="1"/>
          </p:nvPr>
        </p:nvSpPr>
        <p:spPr>
          <a:xfrm>
            <a:off x="4114800" y="1409700"/>
            <a:ext cx="8077200" cy="5448300"/>
          </a:xfrm>
        </p:spPr>
        <p:txBody>
          <a:bodyPr>
            <a:normAutofit fontScale="92500" lnSpcReduction="10000"/>
          </a:bodyPr>
          <a:lstStyle/>
          <a:p>
            <a:r>
              <a:rPr lang="en-GB" dirty="0"/>
              <a:t>1852 novel</a:t>
            </a:r>
          </a:p>
          <a:p>
            <a:r>
              <a:rPr lang="en-GB" dirty="0"/>
              <a:t>The character in the novel was actually meant to be a rejection of original stereotypes. The character was beaten and ultimately killed by his master because he wouldn't reveal where two females slaves had run away to.</a:t>
            </a:r>
          </a:p>
          <a:p>
            <a:r>
              <a:rPr lang="en-GB" dirty="0"/>
              <a:t>In the American racial context, "Uncle Tom" is a </a:t>
            </a:r>
            <a:r>
              <a:rPr lang="en-GB" dirty="0">
                <a:hlinkClick r:id="rId2" tooltip="Pejorative"/>
              </a:rPr>
              <a:t>pejorative</a:t>
            </a:r>
            <a:r>
              <a:rPr lang="en-GB" dirty="0"/>
              <a:t> term for African-Americans that give up or hide their ethnic or gender outlooks, traits, and practices, in order to be accepted into the mainstream. </a:t>
            </a:r>
          </a:p>
          <a:p>
            <a:r>
              <a:rPr lang="en-GB" dirty="0"/>
              <a:t>The term "Uncle Tom" eventually became a </a:t>
            </a:r>
            <a:r>
              <a:rPr lang="en-GB" b="1" dirty="0"/>
              <a:t>derogatory</a:t>
            </a:r>
            <a:r>
              <a:rPr lang="en-GB" dirty="0"/>
              <a:t> term (this means negative!) for a person who is viewed as a lower class because of their race.</a:t>
            </a:r>
          </a:p>
          <a:p>
            <a:r>
              <a:rPr lang="en-GB" b="1" dirty="0">
                <a:solidFill>
                  <a:srgbClr val="FF0000"/>
                </a:solidFill>
              </a:rPr>
              <a:t>It is NOT a term that is acceptable in our society today.</a:t>
            </a:r>
          </a:p>
          <a:p>
            <a:endParaRPr lang="en-GB" dirty="0"/>
          </a:p>
          <a:p>
            <a:endParaRPr lang="en-GB" dirty="0"/>
          </a:p>
        </p:txBody>
      </p:sp>
      <p:pic>
        <p:nvPicPr>
          <p:cNvPr id="5" name="Picture 4">
            <a:extLst>
              <a:ext uri="{FF2B5EF4-FFF2-40B4-BE49-F238E27FC236}">
                <a16:creationId xmlns:a16="http://schemas.microsoft.com/office/drawing/2014/main" id="{31909228-5D78-4D5F-A5ED-5CD238CB6C93}"/>
              </a:ext>
            </a:extLst>
          </p:cNvPr>
          <p:cNvPicPr>
            <a:picLocks noChangeAspect="1"/>
          </p:cNvPicPr>
          <p:nvPr/>
        </p:nvPicPr>
        <p:blipFill>
          <a:blip r:embed="rId3"/>
          <a:stretch>
            <a:fillRect/>
          </a:stretch>
        </p:blipFill>
        <p:spPr>
          <a:xfrm>
            <a:off x="160119" y="1409700"/>
            <a:ext cx="3954681" cy="4879975"/>
          </a:xfrm>
          <a:prstGeom prst="rect">
            <a:avLst/>
          </a:prstGeom>
        </p:spPr>
      </p:pic>
    </p:spTree>
    <p:extLst>
      <p:ext uri="{BB962C8B-B14F-4D97-AF65-F5344CB8AC3E}">
        <p14:creationId xmlns:p14="http://schemas.microsoft.com/office/powerpoint/2010/main" val="3053012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5771467-2C98-4F10-8663-18AE0D5D13E7}"/>
              </a:ext>
            </a:extLst>
          </p:cNvPr>
          <p:cNvPicPr>
            <a:picLocks noChangeAspect="1"/>
          </p:cNvPicPr>
          <p:nvPr/>
        </p:nvPicPr>
        <p:blipFill>
          <a:blip r:embed="rId2"/>
          <a:stretch>
            <a:fillRect/>
          </a:stretch>
        </p:blipFill>
        <p:spPr>
          <a:xfrm>
            <a:off x="-213387" y="3773164"/>
            <a:ext cx="2979950" cy="3111532"/>
          </a:xfrm>
          <a:prstGeom prst="rect">
            <a:avLst/>
          </a:prstGeom>
        </p:spPr>
      </p:pic>
      <p:sp>
        <p:nvSpPr>
          <p:cNvPr id="3" name="Content Placeholder 2">
            <a:extLst>
              <a:ext uri="{FF2B5EF4-FFF2-40B4-BE49-F238E27FC236}">
                <a16:creationId xmlns:a16="http://schemas.microsoft.com/office/drawing/2014/main" id="{78CA3051-EBDF-49D8-89E4-A87C92748B67}"/>
              </a:ext>
            </a:extLst>
          </p:cNvPr>
          <p:cNvSpPr>
            <a:spLocks noGrp="1"/>
          </p:cNvSpPr>
          <p:nvPr>
            <p:ph idx="1"/>
          </p:nvPr>
        </p:nvSpPr>
        <p:spPr>
          <a:xfrm>
            <a:off x="1092200" y="811504"/>
            <a:ext cx="10515600" cy="4351338"/>
          </a:xfrm>
        </p:spPr>
        <p:txBody>
          <a:bodyPr/>
          <a:lstStyle/>
          <a:p>
            <a:endParaRPr lang="en-GB" dirty="0"/>
          </a:p>
        </p:txBody>
      </p:sp>
      <p:pic>
        <p:nvPicPr>
          <p:cNvPr id="5" name="Picture 4">
            <a:extLst>
              <a:ext uri="{FF2B5EF4-FFF2-40B4-BE49-F238E27FC236}">
                <a16:creationId xmlns:a16="http://schemas.microsoft.com/office/drawing/2014/main" id="{09ED3A5E-FE95-42CA-86DE-57B5A40F482A}"/>
              </a:ext>
            </a:extLst>
          </p:cNvPr>
          <p:cNvPicPr>
            <a:picLocks noChangeAspect="1"/>
          </p:cNvPicPr>
          <p:nvPr/>
        </p:nvPicPr>
        <p:blipFill>
          <a:blip r:embed="rId3"/>
          <a:stretch>
            <a:fillRect/>
          </a:stretch>
        </p:blipFill>
        <p:spPr>
          <a:xfrm>
            <a:off x="128587" y="0"/>
            <a:ext cx="3376613" cy="4010490"/>
          </a:xfrm>
          <a:prstGeom prst="rect">
            <a:avLst/>
          </a:prstGeom>
        </p:spPr>
      </p:pic>
      <p:pic>
        <p:nvPicPr>
          <p:cNvPr id="6" name="Picture 5">
            <a:extLst>
              <a:ext uri="{FF2B5EF4-FFF2-40B4-BE49-F238E27FC236}">
                <a16:creationId xmlns:a16="http://schemas.microsoft.com/office/drawing/2014/main" id="{B7F9BDD3-3094-4C7B-A52C-6C0D17590F81}"/>
              </a:ext>
            </a:extLst>
          </p:cNvPr>
          <p:cNvPicPr>
            <a:picLocks noChangeAspect="1"/>
          </p:cNvPicPr>
          <p:nvPr/>
        </p:nvPicPr>
        <p:blipFill>
          <a:blip r:embed="rId4"/>
          <a:stretch>
            <a:fillRect/>
          </a:stretch>
        </p:blipFill>
        <p:spPr>
          <a:xfrm>
            <a:off x="8815387" y="-358494"/>
            <a:ext cx="3376613" cy="4957482"/>
          </a:xfrm>
          <a:prstGeom prst="rect">
            <a:avLst/>
          </a:prstGeom>
        </p:spPr>
      </p:pic>
      <p:pic>
        <p:nvPicPr>
          <p:cNvPr id="7" name="Picture 6">
            <a:extLst>
              <a:ext uri="{FF2B5EF4-FFF2-40B4-BE49-F238E27FC236}">
                <a16:creationId xmlns:a16="http://schemas.microsoft.com/office/drawing/2014/main" id="{1D642070-9D6A-481F-9EDC-FC373E8903C8}"/>
              </a:ext>
            </a:extLst>
          </p:cNvPr>
          <p:cNvPicPr>
            <a:picLocks noChangeAspect="1"/>
          </p:cNvPicPr>
          <p:nvPr/>
        </p:nvPicPr>
        <p:blipFill>
          <a:blip r:embed="rId5"/>
          <a:stretch>
            <a:fillRect/>
          </a:stretch>
        </p:blipFill>
        <p:spPr>
          <a:xfrm>
            <a:off x="3646487" y="-98426"/>
            <a:ext cx="2894013" cy="4220871"/>
          </a:xfrm>
          <a:prstGeom prst="rect">
            <a:avLst/>
          </a:prstGeom>
        </p:spPr>
      </p:pic>
      <p:pic>
        <p:nvPicPr>
          <p:cNvPr id="8" name="Picture 7">
            <a:extLst>
              <a:ext uri="{FF2B5EF4-FFF2-40B4-BE49-F238E27FC236}">
                <a16:creationId xmlns:a16="http://schemas.microsoft.com/office/drawing/2014/main" id="{0DBB15D0-9391-4E23-A9C3-4401A7279036}"/>
              </a:ext>
            </a:extLst>
          </p:cNvPr>
          <p:cNvPicPr>
            <a:picLocks noChangeAspect="1"/>
          </p:cNvPicPr>
          <p:nvPr/>
        </p:nvPicPr>
        <p:blipFill>
          <a:blip r:embed="rId6"/>
          <a:stretch>
            <a:fillRect/>
          </a:stretch>
        </p:blipFill>
        <p:spPr>
          <a:xfrm>
            <a:off x="6540500" y="117443"/>
            <a:ext cx="2485680" cy="3672536"/>
          </a:xfrm>
          <a:prstGeom prst="rect">
            <a:avLst/>
          </a:prstGeom>
        </p:spPr>
      </p:pic>
      <p:pic>
        <p:nvPicPr>
          <p:cNvPr id="10" name="Picture 9">
            <a:extLst>
              <a:ext uri="{FF2B5EF4-FFF2-40B4-BE49-F238E27FC236}">
                <a16:creationId xmlns:a16="http://schemas.microsoft.com/office/drawing/2014/main" id="{5873465C-A5C2-42D1-8EF0-9CF5A0DED161}"/>
              </a:ext>
            </a:extLst>
          </p:cNvPr>
          <p:cNvPicPr>
            <a:picLocks noChangeAspect="1"/>
          </p:cNvPicPr>
          <p:nvPr/>
        </p:nvPicPr>
        <p:blipFill>
          <a:blip r:embed="rId7"/>
          <a:stretch>
            <a:fillRect/>
          </a:stretch>
        </p:blipFill>
        <p:spPr>
          <a:xfrm>
            <a:off x="3098061" y="3868599"/>
            <a:ext cx="3886778" cy="3111532"/>
          </a:xfrm>
          <a:prstGeom prst="rect">
            <a:avLst/>
          </a:prstGeom>
        </p:spPr>
      </p:pic>
      <p:pic>
        <p:nvPicPr>
          <p:cNvPr id="11" name="Picture 10">
            <a:extLst>
              <a:ext uri="{FF2B5EF4-FFF2-40B4-BE49-F238E27FC236}">
                <a16:creationId xmlns:a16="http://schemas.microsoft.com/office/drawing/2014/main" id="{73342596-DFEC-4A77-8927-B3304F045524}"/>
              </a:ext>
            </a:extLst>
          </p:cNvPr>
          <p:cNvPicPr>
            <a:picLocks noChangeAspect="1"/>
          </p:cNvPicPr>
          <p:nvPr/>
        </p:nvPicPr>
        <p:blipFill>
          <a:blip r:embed="rId8"/>
          <a:stretch>
            <a:fillRect/>
          </a:stretch>
        </p:blipFill>
        <p:spPr>
          <a:xfrm>
            <a:off x="7091905" y="4322062"/>
            <a:ext cx="4493075" cy="2682154"/>
          </a:xfrm>
          <a:prstGeom prst="rect">
            <a:avLst/>
          </a:prstGeom>
        </p:spPr>
      </p:pic>
    </p:spTree>
    <p:extLst>
      <p:ext uri="{BB962C8B-B14F-4D97-AF65-F5344CB8AC3E}">
        <p14:creationId xmlns:p14="http://schemas.microsoft.com/office/powerpoint/2010/main" val="243481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44EDE-BBE0-42FA-B482-1F8000247E21}"/>
              </a:ext>
            </a:extLst>
          </p:cNvPr>
          <p:cNvSpPr>
            <a:spLocks noGrp="1"/>
          </p:cNvSpPr>
          <p:nvPr>
            <p:ph type="title"/>
          </p:nvPr>
        </p:nvSpPr>
        <p:spPr>
          <a:xfrm>
            <a:off x="838200" y="-61913"/>
            <a:ext cx="10515600" cy="1325563"/>
          </a:xfrm>
        </p:spPr>
        <p:txBody>
          <a:bodyPr/>
          <a:lstStyle/>
          <a:p>
            <a:pPr algn="ctr"/>
            <a:r>
              <a:rPr lang="en-GB" b="1" dirty="0"/>
              <a:t>Representation - Prison</a:t>
            </a:r>
          </a:p>
        </p:txBody>
      </p:sp>
      <p:sp>
        <p:nvSpPr>
          <p:cNvPr id="3" name="Content Placeholder 2">
            <a:extLst>
              <a:ext uri="{FF2B5EF4-FFF2-40B4-BE49-F238E27FC236}">
                <a16:creationId xmlns:a16="http://schemas.microsoft.com/office/drawing/2014/main" id="{C18F9F67-D35A-40FA-B6ED-95C2728CC257}"/>
              </a:ext>
            </a:extLst>
          </p:cNvPr>
          <p:cNvSpPr>
            <a:spLocks noGrp="1"/>
          </p:cNvSpPr>
          <p:nvPr>
            <p:ph idx="1"/>
          </p:nvPr>
        </p:nvSpPr>
        <p:spPr>
          <a:xfrm>
            <a:off x="0" y="1358900"/>
            <a:ext cx="8470900" cy="5372099"/>
          </a:xfrm>
        </p:spPr>
        <p:txBody>
          <a:bodyPr>
            <a:normAutofit fontScale="92500" lnSpcReduction="10000"/>
          </a:bodyPr>
          <a:lstStyle/>
          <a:p>
            <a:r>
              <a:rPr lang="en-GB" sz="3000" b="1" dirty="0"/>
              <a:t>Prison is represented as a cruel, inhumane institution that strips individuals of their humanity.</a:t>
            </a:r>
          </a:p>
          <a:p>
            <a:r>
              <a:rPr lang="en-GB" sz="3000" b="1" dirty="0"/>
              <a:t>We can also say that the prison system is represented as one of institutionalism.</a:t>
            </a:r>
          </a:p>
          <a:p>
            <a:pPr marL="0" indent="0">
              <a:buNone/>
            </a:pPr>
            <a:endParaRPr lang="en-GB" sz="3000" b="1" dirty="0"/>
          </a:p>
          <a:p>
            <a:pPr marL="457200" lvl="1" indent="0">
              <a:buNone/>
            </a:pPr>
            <a:r>
              <a:rPr lang="en-GB" sz="2600" dirty="0"/>
              <a:t>"We keep those sentenced to prison in custody, helping them lead law-abiding and useful lives, both while they are in prison and after they are released."</a:t>
            </a:r>
          </a:p>
          <a:p>
            <a:pPr marL="457200" lvl="1" indent="0">
              <a:buNone/>
            </a:pPr>
            <a:r>
              <a:rPr lang="en-GB" sz="2600" b="1" u="sng" dirty="0"/>
              <a:t>https://www.gov.uk/government/organisations/hm-prison-service </a:t>
            </a:r>
          </a:p>
          <a:p>
            <a:endParaRPr lang="en-GB" dirty="0"/>
          </a:p>
          <a:p>
            <a:pPr marL="0" indent="0">
              <a:buNone/>
            </a:pPr>
            <a:r>
              <a:rPr lang="en-GB" b="1" u="sng" dirty="0"/>
              <a:t>Task</a:t>
            </a:r>
          </a:p>
          <a:p>
            <a:pPr marL="0" indent="0">
              <a:buNone/>
            </a:pPr>
            <a:r>
              <a:rPr lang="en-GB" dirty="0"/>
              <a:t>Create notes to show that the prison in </a:t>
            </a:r>
            <a:r>
              <a:rPr lang="en-GB" i="1" dirty="0"/>
              <a:t>The Shawshank Redemption </a:t>
            </a:r>
            <a:r>
              <a:rPr lang="en-GB" dirty="0"/>
              <a:t>is represented as cruel and inhumane.</a:t>
            </a:r>
          </a:p>
          <a:p>
            <a:endParaRPr lang="en-GB" dirty="0"/>
          </a:p>
        </p:txBody>
      </p:sp>
      <p:pic>
        <p:nvPicPr>
          <p:cNvPr id="4" name="Picture 3">
            <a:extLst>
              <a:ext uri="{FF2B5EF4-FFF2-40B4-BE49-F238E27FC236}">
                <a16:creationId xmlns:a16="http://schemas.microsoft.com/office/drawing/2014/main" id="{454181F9-2DEE-44D1-AACB-F7D04098BB9F}"/>
              </a:ext>
            </a:extLst>
          </p:cNvPr>
          <p:cNvPicPr>
            <a:picLocks noChangeAspect="1"/>
          </p:cNvPicPr>
          <p:nvPr/>
        </p:nvPicPr>
        <p:blipFill>
          <a:blip r:embed="rId2"/>
          <a:stretch>
            <a:fillRect/>
          </a:stretch>
        </p:blipFill>
        <p:spPr>
          <a:xfrm>
            <a:off x="8590314" y="2495550"/>
            <a:ext cx="3601686" cy="2495550"/>
          </a:xfrm>
          <a:prstGeom prst="rect">
            <a:avLst/>
          </a:prstGeom>
        </p:spPr>
      </p:pic>
    </p:spTree>
    <p:extLst>
      <p:ext uri="{BB962C8B-B14F-4D97-AF65-F5344CB8AC3E}">
        <p14:creationId xmlns:p14="http://schemas.microsoft.com/office/powerpoint/2010/main" val="1741648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1050-62FD-483E-B201-E64523913530}"/>
              </a:ext>
            </a:extLst>
          </p:cNvPr>
          <p:cNvSpPr>
            <a:spLocks noGrp="1"/>
          </p:cNvSpPr>
          <p:nvPr>
            <p:ph type="title"/>
          </p:nvPr>
        </p:nvSpPr>
        <p:spPr>
          <a:xfrm>
            <a:off x="1117600" y="2718254"/>
            <a:ext cx="9956800" cy="1325563"/>
          </a:xfrm>
        </p:spPr>
        <p:txBody>
          <a:bodyPr>
            <a:normAutofit/>
          </a:bodyPr>
          <a:lstStyle/>
          <a:p>
            <a:r>
              <a:rPr lang="en-GB" sz="3600" b="1" dirty="0"/>
              <a:t>Prison is represented as a cruel, inhumane institution that strips individuals of their humanity.</a:t>
            </a:r>
            <a:endParaRPr lang="en-GB" dirty="0"/>
          </a:p>
        </p:txBody>
      </p:sp>
      <p:sp>
        <p:nvSpPr>
          <p:cNvPr id="3" name="Content Placeholder 2">
            <a:extLst>
              <a:ext uri="{FF2B5EF4-FFF2-40B4-BE49-F238E27FC236}">
                <a16:creationId xmlns:a16="http://schemas.microsoft.com/office/drawing/2014/main" id="{5BA20D62-347E-481D-9BC0-2D9C6998276C}"/>
              </a:ext>
            </a:extLst>
          </p:cNvPr>
          <p:cNvSpPr>
            <a:spLocks noGrp="1"/>
          </p:cNvSpPr>
          <p:nvPr>
            <p:ph idx="1"/>
          </p:nvPr>
        </p:nvSpPr>
        <p:spPr>
          <a:xfrm>
            <a:off x="0" y="71099"/>
            <a:ext cx="5627246" cy="2619375"/>
          </a:xfrm>
          <a:ln w="57150">
            <a:solidFill>
              <a:srgbClr val="00B050"/>
            </a:solidFill>
          </a:ln>
        </p:spPr>
        <p:txBody>
          <a:bodyPr>
            <a:normAutofit/>
          </a:bodyPr>
          <a:lstStyle/>
          <a:p>
            <a:r>
              <a:rPr lang="en-GB" sz="2200" dirty="0"/>
              <a:t>One of the new prisoners is violently beaten. The diegetic sound of the punches and his crying is overwhelming. The lighting is dark and low key.</a:t>
            </a:r>
          </a:p>
          <a:p>
            <a:r>
              <a:rPr lang="en-GB" sz="2200" dirty="0"/>
              <a:t>This makes it all the more sinister. It's clear the guards do not see the prisoners as human but as punchbags. </a:t>
            </a:r>
          </a:p>
          <a:p>
            <a:endParaRPr lang="en-GB" dirty="0"/>
          </a:p>
        </p:txBody>
      </p:sp>
      <p:sp>
        <p:nvSpPr>
          <p:cNvPr id="4" name="TextBox 3">
            <a:extLst>
              <a:ext uri="{FF2B5EF4-FFF2-40B4-BE49-F238E27FC236}">
                <a16:creationId xmlns:a16="http://schemas.microsoft.com/office/drawing/2014/main" id="{C30C7678-7DB0-4F9B-BEBF-AE8C27F9BE45}"/>
              </a:ext>
            </a:extLst>
          </p:cNvPr>
          <p:cNvSpPr txBox="1"/>
          <p:nvPr/>
        </p:nvSpPr>
        <p:spPr>
          <a:xfrm>
            <a:off x="5969000" y="155773"/>
            <a:ext cx="6127750" cy="2462213"/>
          </a:xfrm>
          <a:prstGeom prst="rect">
            <a:avLst/>
          </a:prstGeom>
          <a:noFill/>
          <a:ln w="57150">
            <a:solidFill>
              <a:srgbClr val="FF0000"/>
            </a:solidFill>
          </a:ln>
        </p:spPr>
        <p:txBody>
          <a:bodyPr wrap="square" rtlCol="0">
            <a:spAutoFit/>
          </a:bodyPr>
          <a:lstStyle/>
          <a:p>
            <a:pPr marL="342900" indent="-342900">
              <a:buFont typeface="Arial" panose="020B0604020202020204" pitchFamily="34" charset="0"/>
              <a:buChar char="•"/>
            </a:pPr>
            <a:r>
              <a:rPr lang="en-GB" sz="2200" dirty="0"/>
              <a:t>There is a low angle POV shot from Andy's perspective as he enters the prison for the first time. He sees the sky vanish and the dark walls of the prison loom over him. </a:t>
            </a:r>
          </a:p>
          <a:p>
            <a:pPr marL="342900" indent="-342900">
              <a:buFont typeface="Arial" panose="020B0604020202020204" pitchFamily="34" charset="0"/>
              <a:buChar char="•"/>
            </a:pPr>
            <a:r>
              <a:rPr lang="en-GB" sz="2200" dirty="0"/>
              <a:t>This suggests that he has lost his freedom and that prison is oppressive. Prisoners lack basic human rights such as access to daylight.</a:t>
            </a:r>
          </a:p>
        </p:txBody>
      </p:sp>
      <p:sp>
        <p:nvSpPr>
          <p:cNvPr id="5" name="TextBox 4">
            <a:extLst>
              <a:ext uri="{FF2B5EF4-FFF2-40B4-BE49-F238E27FC236}">
                <a16:creationId xmlns:a16="http://schemas.microsoft.com/office/drawing/2014/main" id="{438C0DC2-FE5D-40E6-8511-4D0F21D32DE0}"/>
              </a:ext>
            </a:extLst>
          </p:cNvPr>
          <p:cNvSpPr txBox="1"/>
          <p:nvPr/>
        </p:nvSpPr>
        <p:spPr>
          <a:xfrm>
            <a:off x="0" y="4139746"/>
            <a:ext cx="6096000" cy="2462213"/>
          </a:xfrm>
          <a:prstGeom prst="rect">
            <a:avLst/>
          </a:prstGeom>
          <a:noFill/>
          <a:ln w="57150">
            <a:solidFill>
              <a:srgbClr val="00B0F0"/>
            </a:solidFill>
          </a:ln>
        </p:spPr>
        <p:txBody>
          <a:bodyPr wrap="square" rtlCol="0">
            <a:spAutoFit/>
          </a:bodyPr>
          <a:lstStyle/>
          <a:p>
            <a:pPr marL="342900" indent="-342900">
              <a:buFont typeface="Arial" panose="020B0604020202020204" pitchFamily="34" charset="0"/>
              <a:buChar char="•"/>
            </a:pPr>
            <a:r>
              <a:rPr lang="en-GB" sz="2200" dirty="0"/>
              <a:t>Hadley to the new prisoners "You eat when we say you eat..." Prisoners aren't allowed to make the most basic of decisions that a lot of us take for granted such as choosing when they eat. </a:t>
            </a:r>
          </a:p>
          <a:p>
            <a:pPr marL="342900" indent="-342900">
              <a:buFont typeface="Arial" panose="020B0604020202020204" pitchFamily="34" charset="0"/>
              <a:buChar char="•"/>
            </a:pPr>
            <a:r>
              <a:rPr lang="en-GB" sz="2200" dirty="0"/>
              <a:t>This supports the idea of prison being an institution because they can't make their own choices.</a:t>
            </a:r>
          </a:p>
        </p:txBody>
      </p:sp>
      <p:sp>
        <p:nvSpPr>
          <p:cNvPr id="6" name="TextBox 5">
            <a:extLst>
              <a:ext uri="{FF2B5EF4-FFF2-40B4-BE49-F238E27FC236}">
                <a16:creationId xmlns:a16="http://schemas.microsoft.com/office/drawing/2014/main" id="{C6DA1032-8DDD-4DB9-8DBE-73FD1BB4AF1F}"/>
              </a:ext>
            </a:extLst>
          </p:cNvPr>
          <p:cNvSpPr txBox="1"/>
          <p:nvPr/>
        </p:nvSpPr>
        <p:spPr>
          <a:xfrm>
            <a:off x="6403006" y="4024571"/>
            <a:ext cx="5693744" cy="2462213"/>
          </a:xfrm>
          <a:prstGeom prst="rect">
            <a:avLst/>
          </a:prstGeom>
          <a:noFill/>
          <a:ln w="57150">
            <a:solidFill>
              <a:srgbClr val="7030A0"/>
            </a:solidFill>
          </a:ln>
        </p:spPr>
        <p:txBody>
          <a:bodyPr wrap="square" rtlCol="0">
            <a:spAutoFit/>
          </a:bodyPr>
          <a:lstStyle/>
          <a:p>
            <a:pPr marL="342900" indent="-342900">
              <a:buFont typeface="Arial" panose="020B0604020202020204" pitchFamily="34" charset="0"/>
              <a:buChar char="•"/>
            </a:pPr>
            <a:r>
              <a:rPr lang="en-GB" sz="2200" dirty="0"/>
              <a:t>As the new prisoners enter prison they are stripped of their outside clothes, hosed down and covered in de-lousing powder (which looks like baby talc). </a:t>
            </a:r>
          </a:p>
          <a:p>
            <a:pPr marL="342900" indent="-342900">
              <a:buFont typeface="Arial" panose="020B0604020202020204" pitchFamily="34" charset="0"/>
              <a:buChar char="•"/>
            </a:pPr>
            <a:r>
              <a:rPr lang="en-GB" sz="2200" dirty="0"/>
              <a:t>This makes them look similar to babies which suggests they are now no longer in control of their actions and lives. It looks undignified.</a:t>
            </a:r>
          </a:p>
        </p:txBody>
      </p:sp>
    </p:spTree>
    <p:extLst>
      <p:ext uri="{BB962C8B-B14F-4D97-AF65-F5344CB8AC3E}">
        <p14:creationId xmlns:p14="http://schemas.microsoft.com/office/powerpoint/2010/main" val="3671893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374F-905A-420A-9416-4FD5ABF0AC72}"/>
              </a:ext>
            </a:extLst>
          </p:cNvPr>
          <p:cNvSpPr>
            <a:spLocks noGrp="1"/>
          </p:cNvSpPr>
          <p:nvPr>
            <p:ph type="title"/>
          </p:nvPr>
        </p:nvSpPr>
        <p:spPr>
          <a:xfrm>
            <a:off x="736600" y="-333375"/>
            <a:ext cx="10515600" cy="1325563"/>
          </a:xfrm>
        </p:spPr>
        <p:txBody>
          <a:bodyPr/>
          <a:lstStyle/>
          <a:p>
            <a:pPr algn="ctr"/>
            <a:r>
              <a:rPr lang="en-GB" b="1" dirty="0"/>
              <a:t>Representation - Prison</a:t>
            </a:r>
          </a:p>
        </p:txBody>
      </p:sp>
      <p:sp>
        <p:nvSpPr>
          <p:cNvPr id="3" name="Content Placeholder 2">
            <a:extLst>
              <a:ext uri="{FF2B5EF4-FFF2-40B4-BE49-F238E27FC236}">
                <a16:creationId xmlns:a16="http://schemas.microsoft.com/office/drawing/2014/main" id="{E02F52E0-7ACB-4C07-8B0E-36BF6D291BB7}"/>
              </a:ext>
            </a:extLst>
          </p:cNvPr>
          <p:cNvSpPr>
            <a:spLocks noGrp="1"/>
          </p:cNvSpPr>
          <p:nvPr>
            <p:ph idx="1"/>
          </p:nvPr>
        </p:nvSpPr>
        <p:spPr>
          <a:xfrm>
            <a:off x="0" y="698500"/>
            <a:ext cx="12192000" cy="6248400"/>
          </a:xfrm>
        </p:spPr>
        <p:txBody>
          <a:bodyPr>
            <a:normAutofit fontScale="92500" lnSpcReduction="10000"/>
          </a:bodyPr>
          <a:lstStyle/>
          <a:p>
            <a:pPr marL="0" indent="0">
              <a:buNone/>
            </a:pPr>
            <a:r>
              <a:rPr lang="en-GB" b="1" dirty="0"/>
              <a:t>The prison system is one of institutionalism - its system strives to eliminate the tiniest of hope of freedom from their prisoners.</a:t>
            </a:r>
          </a:p>
          <a:p>
            <a:r>
              <a:rPr lang="en-GB" dirty="0"/>
              <a:t>Shawshank’s system is shown through the character Brooks and through what happens to Red. </a:t>
            </a:r>
          </a:p>
          <a:p>
            <a:r>
              <a:rPr lang="en-GB" dirty="0"/>
              <a:t>Brooks has been in prison too long to know how to function on the outside world</a:t>
            </a:r>
          </a:p>
          <a:p>
            <a:r>
              <a:rPr lang="en-GB" dirty="0"/>
              <a:t>“In here he’s an important man, an educated man, out there he’s nobody.”</a:t>
            </a:r>
          </a:p>
          <a:p>
            <a:r>
              <a:rPr lang="en-GB" dirty="0"/>
              <a:t>His movement is uncertain outside (looking around, shuffling) to indicate he's lost</a:t>
            </a:r>
          </a:p>
          <a:p>
            <a:r>
              <a:rPr lang="en-GB" dirty="0"/>
              <a:t>In his suicide note he calls himself "an old crook" to indicate he identifies himself through his crime, not his humanity</a:t>
            </a:r>
          </a:p>
          <a:p>
            <a:r>
              <a:rPr lang="en-GB" dirty="0"/>
              <a:t>Gripping the seat on the bus, can't let go as he's so scared of the outside world and developments</a:t>
            </a:r>
          </a:p>
          <a:p>
            <a:r>
              <a:rPr lang="en-GB" dirty="0"/>
              <a:t>Camera tracks him outside, he stands out in the frame due to movement, colour of shirt (he doesn't fit in)</a:t>
            </a:r>
          </a:p>
          <a:p>
            <a:r>
              <a:rPr lang="en-GB" dirty="0"/>
              <a:t>When Red and Andy hear the news of Brooks’ death, Red’s reaction is, “He should have died in here”- the implication is that Brooks should have died at </a:t>
            </a:r>
            <a:r>
              <a:rPr lang="en-GB" b="1" dirty="0"/>
              <a:t>home.</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789950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C61C5C-775F-48E1-809B-53AB02C13C19}"/>
              </a:ext>
            </a:extLst>
          </p:cNvPr>
          <p:cNvSpPr>
            <a:spLocks noGrp="1"/>
          </p:cNvSpPr>
          <p:nvPr>
            <p:ph idx="1"/>
          </p:nvPr>
        </p:nvSpPr>
        <p:spPr>
          <a:xfrm>
            <a:off x="215900" y="1041400"/>
            <a:ext cx="11785600" cy="5600700"/>
          </a:xfrm>
        </p:spPr>
        <p:txBody>
          <a:bodyPr>
            <a:normAutofit/>
          </a:bodyPr>
          <a:lstStyle/>
          <a:p>
            <a:pPr marL="0" indent="0">
              <a:buNone/>
            </a:pPr>
            <a:r>
              <a:rPr lang="en-GB" b="1" dirty="0"/>
              <a:t>The prison system is one of institutionalism - its system strives to eliminate the tiniest of hope of freedom from their prisoners.</a:t>
            </a:r>
          </a:p>
          <a:p>
            <a:pPr marL="0" indent="0">
              <a:buNone/>
            </a:pPr>
            <a:endParaRPr lang="en-GB" dirty="0"/>
          </a:p>
          <a:p>
            <a:r>
              <a:rPr lang="en-GB" dirty="0"/>
              <a:t>Red’s parole hearings</a:t>
            </a:r>
          </a:p>
          <a:p>
            <a:r>
              <a:rPr lang="en-GB" dirty="0"/>
              <a:t>Routineness and repetition of his answers (“Yes sir…without a doubt…no danger to society here”) - loss of hope</a:t>
            </a:r>
          </a:p>
          <a:p>
            <a:r>
              <a:rPr lang="en-GB" dirty="0"/>
              <a:t>Close-up of “Rejected” stamp - he's a faulty object, discarded by society.</a:t>
            </a:r>
          </a:p>
          <a:p>
            <a:r>
              <a:rPr lang="en-GB" dirty="0"/>
              <a:t>Viewers can see the cold-blooded murderer in Red no longer exists.</a:t>
            </a:r>
          </a:p>
          <a:p>
            <a:r>
              <a:rPr lang="en-GB" dirty="0"/>
              <a:t>They know he is a changed man, a good man, yet the parole continues to deny him the freedom he deserves. </a:t>
            </a:r>
          </a:p>
        </p:txBody>
      </p:sp>
      <p:sp>
        <p:nvSpPr>
          <p:cNvPr id="4" name="Title 1">
            <a:extLst>
              <a:ext uri="{FF2B5EF4-FFF2-40B4-BE49-F238E27FC236}">
                <a16:creationId xmlns:a16="http://schemas.microsoft.com/office/drawing/2014/main" id="{6CC85E24-D685-443A-B4B7-F5097FDBF813}"/>
              </a:ext>
            </a:extLst>
          </p:cNvPr>
          <p:cNvSpPr>
            <a:spLocks noGrp="1"/>
          </p:cNvSpPr>
          <p:nvPr>
            <p:ph type="title"/>
          </p:nvPr>
        </p:nvSpPr>
        <p:spPr>
          <a:xfrm>
            <a:off x="838200" y="-193675"/>
            <a:ext cx="10515600" cy="1325563"/>
          </a:xfrm>
        </p:spPr>
        <p:txBody>
          <a:bodyPr/>
          <a:lstStyle/>
          <a:p>
            <a:pPr algn="ctr"/>
            <a:r>
              <a:rPr lang="en-GB" b="1" dirty="0"/>
              <a:t>Representation - Prison</a:t>
            </a:r>
          </a:p>
        </p:txBody>
      </p:sp>
    </p:spTree>
    <p:extLst>
      <p:ext uri="{BB962C8B-B14F-4D97-AF65-F5344CB8AC3E}">
        <p14:creationId xmlns:p14="http://schemas.microsoft.com/office/powerpoint/2010/main" val="926185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C61C5C-775F-48E1-809B-53AB02C13C19}"/>
              </a:ext>
            </a:extLst>
          </p:cNvPr>
          <p:cNvSpPr>
            <a:spLocks noGrp="1"/>
          </p:cNvSpPr>
          <p:nvPr>
            <p:ph idx="1"/>
          </p:nvPr>
        </p:nvSpPr>
        <p:spPr>
          <a:xfrm>
            <a:off x="215900" y="1041400"/>
            <a:ext cx="11785600" cy="5600700"/>
          </a:xfrm>
        </p:spPr>
        <p:txBody>
          <a:bodyPr>
            <a:normAutofit/>
          </a:bodyPr>
          <a:lstStyle/>
          <a:p>
            <a:pPr marL="0" indent="0">
              <a:buNone/>
            </a:pPr>
            <a:r>
              <a:rPr lang="en-GB" b="1" dirty="0"/>
              <a:t>The prison system is one of institutionalism - its system strives to eliminate the tiniest of hope of freedom from their prisoners.</a:t>
            </a:r>
          </a:p>
          <a:p>
            <a:pPr marL="0" indent="0">
              <a:buNone/>
            </a:pPr>
            <a:endParaRPr lang="en-GB" dirty="0"/>
          </a:p>
          <a:p>
            <a:r>
              <a:rPr lang="en-GB" dirty="0"/>
              <a:t>Red is granted parole and released.</a:t>
            </a:r>
          </a:p>
          <a:p>
            <a:pPr marL="0" indent="0" algn="ctr">
              <a:buNone/>
            </a:pPr>
            <a:r>
              <a:rPr lang="en-GB" b="1" dirty="0">
                <a:solidFill>
                  <a:srgbClr val="FF0000"/>
                </a:solidFill>
              </a:rPr>
              <a:t>What codes can we describe and analyse?</a:t>
            </a:r>
          </a:p>
        </p:txBody>
      </p:sp>
      <p:sp>
        <p:nvSpPr>
          <p:cNvPr id="4" name="Title 1">
            <a:extLst>
              <a:ext uri="{FF2B5EF4-FFF2-40B4-BE49-F238E27FC236}">
                <a16:creationId xmlns:a16="http://schemas.microsoft.com/office/drawing/2014/main" id="{6CC85E24-D685-443A-B4B7-F5097FDBF813}"/>
              </a:ext>
            </a:extLst>
          </p:cNvPr>
          <p:cNvSpPr>
            <a:spLocks noGrp="1"/>
          </p:cNvSpPr>
          <p:nvPr>
            <p:ph type="title"/>
          </p:nvPr>
        </p:nvSpPr>
        <p:spPr>
          <a:xfrm>
            <a:off x="838200" y="-193675"/>
            <a:ext cx="10515600" cy="1325563"/>
          </a:xfrm>
        </p:spPr>
        <p:txBody>
          <a:bodyPr/>
          <a:lstStyle/>
          <a:p>
            <a:pPr algn="ctr"/>
            <a:r>
              <a:rPr lang="en-GB" b="1" dirty="0"/>
              <a:t>Representation - Prison</a:t>
            </a:r>
          </a:p>
        </p:txBody>
      </p:sp>
    </p:spTree>
    <p:extLst>
      <p:ext uri="{BB962C8B-B14F-4D97-AF65-F5344CB8AC3E}">
        <p14:creationId xmlns:p14="http://schemas.microsoft.com/office/powerpoint/2010/main" val="3473656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7DE67C-151B-4F24-829A-BEC608555F2F}"/>
              </a:ext>
            </a:extLst>
          </p:cNvPr>
          <p:cNvSpPr>
            <a:spLocks noGrp="1"/>
          </p:cNvSpPr>
          <p:nvPr>
            <p:ph idx="1"/>
          </p:nvPr>
        </p:nvSpPr>
        <p:spPr>
          <a:xfrm>
            <a:off x="101600" y="292100"/>
            <a:ext cx="12001500" cy="6388100"/>
          </a:xfrm>
        </p:spPr>
        <p:txBody>
          <a:bodyPr>
            <a:normAutofit fontScale="85000" lnSpcReduction="20000"/>
          </a:bodyPr>
          <a:lstStyle/>
          <a:p>
            <a:pPr marL="0" indent="0">
              <a:buNone/>
            </a:pPr>
            <a:r>
              <a:rPr lang="en-GB" sz="3800" b="1" dirty="0"/>
              <a:t>Representations in media content are created by language features such as images, sound, words and so on. </a:t>
            </a:r>
          </a:p>
          <a:p>
            <a:pPr marL="0" indent="0">
              <a:buNone/>
            </a:pPr>
            <a:endParaRPr lang="en-GB" sz="3200" b="1" dirty="0"/>
          </a:p>
          <a:p>
            <a:pPr marL="0" indent="0">
              <a:buNone/>
            </a:pPr>
            <a:r>
              <a:rPr lang="en-GB" sz="3300" b="1" dirty="0"/>
              <a:t>(a)  Describe two representations in media content you have studied. </a:t>
            </a:r>
            <a:r>
              <a:rPr lang="en-GB" sz="3300" b="1" dirty="0">
                <a:solidFill>
                  <a:srgbClr val="FF0000"/>
                </a:solidFill>
              </a:rPr>
              <a:t>2 marks </a:t>
            </a:r>
          </a:p>
          <a:p>
            <a:r>
              <a:rPr lang="en-GB" dirty="0"/>
              <a:t>Women are represented as...</a:t>
            </a:r>
          </a:p>
          <a:p>
            <a:r>
              <a:rPr lang="en-GB" dirty="0"/>
              <a:t>African Americans are shown to be...</a:t>
            </a:r>
          </a:p>
          <a:p>
            <a:r>
              <a:rPr lang="en-GB" dirty="0"/>
              <a:t>The prison system is represented as...</a:t>
            </a:r>
          </a:p>
          <a:p>
            <a:pPr marL="0" indent="0">
              <a:buNone/>
            </a:pPr>
            <a:endParaRPr lang="en-GB" dirty="0"/>
          </a:p>
          <a:p>
            <a:pPr marL="0" indent="0">
              <a:buNone/>
            </a:pPr>
            <a:r>
              <a:rPr lang="en-GB" sz="3600" b="1" dirty="0"/>
              <a:t>(b) </a:t>
            </a:r>
            <a:r>
              <a:rPr lang="en-GB" sz="3600" b="1" u="sng" dirty="0"/>
              <a:t>Explain</a:t>
            </a:r>
            <a:r>
              <a:rPr lang="en-GB" sz="3600" b="1" dirty="0"/>
              <a:t> in detail how language features have been used to create each of these. </a:t>
            </a:r>
            <a:r>
              <a:rPr lang="en-GB" sz="3600" b="1" dirty="0">
                <a:solidFill>
                  <a:srgbClr val="FF0000"/>
                </a:solidFill>
              </a:rPr>
              <a:t>10 marks</a:t>
            </a:r>
          </a:p>
          <a:p>
            <a:r>
              <a:rPr lang="en-GB" dirty="0"/>
              <a:t>This means </a:t>
            </a:r>
            <a:r>
              <a:rPr lang="en-GB" b="1" dirty="0"/>
              <a:t>10 codes </a:t>
            </a:r>
            <a:r>
              <a:rPr lang="en-GB" dirty="0"/>
              <a:t>with an accompanying piece of analysis</a:t>
            </a:r>
          </a:p>
          <a:p>
            <a:pPr marL="0" indent="0">
              <a:buNone/>
            </a:pPr>
            <a:r>
              <a:rPr lang="en-GB" b="1" dirty="0">
                <a:solidFill>
                  <a:srgbClr val="FF0000"/>
                </a:solidFill>
              </a:rPr>
              <a:t>e.g. </a:t>
            </a:r>
          </a:p>
          <a:p>
            <a:r>
              <a:rPr lang="en-GB" dirty="0"/>
              <a:t>Brooks has been in prison too long to know how to function on the outside world</a:t>
            </a:r>
          </a:p>
          <a:p>
            <a:r>
              <a:rPr lang="en-GB" dirty="0"/>
              <a:t>Dialogue, Red says “In here he’s an important man, an educated man, out there he’s nobody” – emphasises that his lack of status outside, and suggests he will not survive in a world he doesn’t understand.</a:t>
            </a:r>
          </a:p>
          <a:p>
            <a:pPr marL="0" indent="0">
              <a:buNone/>
            </a:pPr>
            <a:endParaRPr lang="en-GB" dirty="0"/>
          </a:p>
          <a:p>
            <a:endParaRPr lang="en-GB" dirty="0"/>
          </a:p>
        </p:txBody>
      </p:sp>
    </p:spTree>
    <p:extLst>
      <p:ext uri="{BB962C8B-B14F-4D97-AF65-F5344CB8AC3E}">
        <p14:creationId xmlns:p14="http://schemas.microsoft.com/office/powerpoint/2010/main" val="839128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EE22CA32DECA4C83A5BD9645C01D28" ma:contentTypeVersion="8" ma:contentTypeDescription="Create a new document." ma:contentTypeScope="" ma:versionID="681bd595bb3ea38ea3e4abb9c88d1c13">
  <xsd:schema xmlns:xsd="http://www.w3.org/2001/XMLSchema" xmlns:xs="http://www.w3.org/2001/XMLSchema" xmlns:p="http://schemas.microsoft.com/office/2006/metadata/properties" xmlns:ns3="aa8bd7ed-cc88-4a44-a273-2a2f949b1be6" targetNamespace="http://schemas.microsoft.com/office/2006/metadata/properties" ma:root="true" ma:fieldsID="d370c888144fb1e1cfd83ec66dd1b777" ns3:_="">
    <xsd:import namespace="aa8bd7ed-cc88-4a44-a273-2a2f949b1be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8bd7ed-cc88-4a44-a273-2a2f949b1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B04610-872D-418F-9847-E1503601F526}">
  <ds:schemaRefs>
    <ds:schemaRef ds:uri="http://schemas.microsoft.com/sharepoint/v3/contenttype/forms"/>
  </ds:schemaRefs>
</ds:datastoreItem>
</file>

<file path=customXml/itemProps2.xml><?xml version="1.0" encoding="utf-8"?>
<ds:datastoreItem xmlns:ds="http://schemas.openxmlformats.org/officeDocument/2006/customXml" ds:itemID="{9762E73B-3E92-403D-8241-40FF955E43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8bd7ed-cc88-4a44-a273-2a2f949b1b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17ACF5-708B-4A9A-8F96-3D968A3C2B76}">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aa8bd7ed-cc88-4a44-a273-2a2f949b1be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398</TotalTime>
  <Words>2508</Words>
  <Application>Microsoft Office PowerPoint</Application>
  <PresentationFormat>Widescreen</PresentationFormat>
  <Paragraphs>197</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Representation</vt:lpstr>
      <vt:lpstr>What representations do we see in The Shawshank Redemption?</vt:lpstr>
      <vt:lpstr>PowerPoint Presentation</vt:lpstr>
      <vt:lpstr>Representations can impact particularly on which of the other key aspects? </vt:lpstr>
      <vt:lpstr>When we consider representation we must ask certain questions:</vt:lpstr>
      <vt:lpstr>When we consider representation we must ask certain questions:</vt:lpstr>
      <vt:lpstr>Questions</vt:lpstr>
      <vt:lpstr>Gender representations</vt:lpstr>
      <vt:lpstr>Describe and analyse how women are represented in the film.</vt:lpstr>
      <vt:lpstr>Women are represented as objects of desire</vt:lpstr>
      <vt:lpstr>Women are represented as unfaithful and treacherous </vt:lpstr>
      <vt:lpstr>Ethnicity</vt:lpstr>
      <vt:lpstr>Ethnicity</vt:lpstr>
      <vt:lpstr>Ethnicity</vt:lpstr>
      <vt:lpstr>Ethnicity and Institutions - Casting</vt:lpstr>
      <vt:lpstr>Task</vt:lpstr>
      <vt:lpstr>PowerPoint Presentation</vt:lpstr>
      <vt:lpstr>A History of the "Uncle Tom" character</vt:lpstr>
      <vt:lpstr>PowerPoint Presentation</vt:lpstr>
      <vt:lpstr>Representation - Prison</vt:lpstr>
      <vt:lpstr>Prison is represented as a cruel, inhumane institution that strips individuals of their humanity.</vt:lpstr>
      <vt:lpstr>Representation - Prison</vt:lpstr>
      <vt:lpstr>Representation - Prison</vt:lpstr>
      <vt:lpstr>Representation - Prison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Representation</dc:title>
  <dc:creator>Jill Nitsche</dc:creator>
  <cp:lastModifiedBy>Jill Nitsche</cp:lastModifiedBy>
  <cp:revision>4</cp:revision>
  <cp:lastPrinted>2019-09-25T13:28:09Z</cp:lastPrinted>
  <dcterms:created xsi:type="dcterms:W3CDTF">2019-09-17T09:06:12Z</dcterms:created>
  <dcterms:modified xsi:type="dcterms:W3CDTF">2019-09-25T13:29:52Z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0x01010069EE22CA32DECA4C83A5BD9645C01D28</vt:lpwstr>
  </property>
</Properties>
</file>