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F3E60C-A246-43D0-ADC3-01C6BAE44F32}" v="588" dt="2019-10-24T08:47:33.5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ll Nitsche" userId="ae0cab38-9d3a-4d93-b3b6-67b7fd8b9abd" providerId="ADAL" clId="{DDF3E60C-A246-43D0-ADC3-01C6BAE44F32}"/>
    <pc:docChg chg="custSel modSld">
      <pc:chgData name="Jill Nitsche" userId="ae0cab38-9d3a-4d93-b3b6-67b7fd8b9abd" providerId="ADAL" clId="{DDF3E60C-A246-43D0-ADC3-01C6BAE44F32}" dt="2019-10-24T08:47:33.504" v="586" actId="403"/>
      <pc:docMkLst>
        <pc:docMk/>
      </pc:docMkLst>
      <pc:sldChg chg="modSp">
        <pc:chgData name="Jill Nitsche" userId="ae0cab38-9d3a-4d93-b3b6-67b7fd8b9abd" providerId="ADAL" clId="{DDF3E60C-A246-43D0-ADC3-01C6BAE44F32}" dt="2019-10-24T08:22:11.174" v="5" actId="20577"/>
        <pc:sldMkLst>
          <pc:docMk/>
          <pc:sldMk cId="270363249" sldId="262"/>
        </pc:sldMkLst>
        <pc:spChg chg="mod">
          <ac:chgData name="Jill Nitsche" userId="ae0cab38-9d3a-4d93-b3b6-67b7fd8b9abd" providerId="ADAL" clId="{DDF3E60C-A246-43D0-ADC3-01C6BAE44F32}" dt="2019-10-24T08:22:11.174" v="5" actId="20577"/>
          <ac:spMkLst>
            <pc:docMk/>
            <pc:sldMk cId="270363249" sldId="262"/>
            <ac:spMk id="3" creationId="{DC61D213-033C-46D1-B209-D05DB3FBEAFE}"/>
          </ac:spMkLst>
        </pc:spChg>
      </pc:sldChg>
      <pc:sldChg chg="modSp">
        <pc:chgData name="Jill Nitsche" userId="ae0cab38-9d3a-4d93-b3b6-67b7fd8b9abd" providerId="ADAL" clId="{DDF3E60C-A246-43D0-ADC3-01C6BAE44F32}" dt="2019-10-24T08:47:33.504" v="586" actId="403"/>
        <pc:sldMkLst>
          <pc:docMk/>
          <pc:sldMk cId="3152117599" sldId="264"/>
        </pc:sldMkLst>
        <pc:spChg chg="mod">
          <ac:chgData name="Jill Nitsche" userId="ae0cab38-9d3a-4d93-b3b6-67b7fd8b9abd" providerId="ADAL" clId="{DDF3E60C-A246-43D0-ADC3-01C6BAE44F32}" dt="2019-10-24T08:42:24.926" v="526" actId="1076"/>
          <ac:spMkLst>
            <pc:docMk/>
            <pc:sldMk cId="3152117599" sldId="264"/>
            <ac:spMk id="2" creationId="{0A7A334D-7CFD-4C98-910B-21062582C464}"/>
          </ac:spMkLst>
        </pc:spChg>
        <pc:spChg chg="mod">
          <ac:chgData name="Jill Nitsche" userId="ae0cab38-9d3a-4d93-b3b6-67b7fd8b9abd" providerId="ADAL" clId="{DDF3E60C-A246-43D0-ADC3-01C6BAE44F32}" dt="2019-10-24T08:47:33.504" v="586" actId="403"/>
          <ac:spMkLst>
            <pc:docMk/>
            <pc:sldMk cId="3152117599" sldId="264"/>
            <ac:spMk id="3" creationId="{0EB4784C-8885-41DE-8C29-3559FABBB6E7}"/>
          </ac:spMkLst>
        </pc:spChg>
      </pc:sldChg>
      <pc:sldChg chg="modSp">
        <pc:chgData name="Jill Nitsche" userId="ae0cab38-9d3a-4d93-b3b6-67b7fd8b9abd" providerId="ADAL" clId="{DDF3E60C-A246-43D0-ADC3-01C6BAE44F32}" dt="2019-10-23T13:51:00.664" v="0" actId="6549"/>
        <pc:sldMkLst>
          <pc:docMk/>
          <pc:sldMk cId="3435981229" sldId="265"/>
        </pc:sldMkLst>
        <pc:spChg chg="mod">
          <ac:chgData name="Jill Nitsche" userId="ae0cab38-9d3a-4d93-b3b6-67b7fd8b9abd" providerId="ADAL" clId="{DDF3E60C-A246-43D0-ADC3-01C6BAE44F32}" dt="2019-10-23T13:51:00.664" v="0" actId="6549"/>
          <ac:spMkLst>
            <pc:docMk/>
            <pc:sldMk cId="3435981229" sldId="265"/>
            <ac:spMk id="3" creationId="{E75FA08E-8D30-4253-8907-084B6A8BFD7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C9C9A-08A7-4323-A1F5-C8AB5DFB40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7CF667A-DE65-4E37-951F-4450E77CD8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6A0F3A6-EF07-446D-B5E9-A36A75B38D11}"/>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5" name="Footer Placeholder 4">
            <a:extLst>
              <a:ext uri="{FF2B5EF4-FFF2-40B4-BE49-F238E27FC236}">
                <a16:creationId xmlns:a16="http://schemas.microsoft.com/office/drawing/2014/main" id="{289F3B39-0EC0-4448-83BB-8692C8E59F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063FA0-AA5C-480A-8858-5025B7CE2C04}"/>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1505322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C3889-6CAE-47B3-ABE5-EBF44E27F5C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7411F6-D649-41EB-ABBD-2261B77D911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D0971C-4FF6-4B8C-99BF-AB25C470EC69}"/>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5" name="Footer Placeholder 4">
            <a:extLst>
              <a:ext uri="{FF2B5EF4-FFF2-40B4-BE49-F238E27FC236}">
                <a16:creationId xmlns:a16="http://schemas.microsoft.com/office/drawing/2014/main" id="{25045F78-9217-4B0F-82C7-11EFA95AFC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2FB2BA-FA18-46FE-8CDF-4DC5DF96AB07}"/>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3938824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D4635-35C2-41FD-B00E-EA23AA9649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878EE51-D0BB-4E8B-8AE4-F55F427DE5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B93F1FB-0D2F-4FA3-B16C-30592158348E}"/>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5" name="Footer Placeholder 4">
            <a:extLst>
              <a:ext uri="{FF2B5EF4-FFF2-40B4-BE49-F238E27FC236}">
                <a16:creationId xmlns:a16="http://schemas.microsoft.com/office/drawing/2014/main" id="{59EA48AE-067D-480F-BCFB-088F1FEBB1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E09D96-37D8-4F3E-B78B-93C6AFE1ED37}"/>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3056895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FC416-118C-4A46-AC24-1F43BD5544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36EA2D-D126-4093-9DE2-7D71157A6AD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3A9CC4B-6896-468F-AAB4-9405169506F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544CB9C-219C-43A0-8640-4C1CB0C0E431}"/>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6" name="Footer Placeholder 5">
            <a:extLst>
              <a:ext uri="{FF2B5EF4-FFF2-40B4-BE49-F238E27FC236}">
                <a16:creationId xmlns:a16="http://schemas.microsoft.com/office/drawing/2014/main" id="{92271663-9C36-4D6A-83CB-3CE6786353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166F89-9420-47B2-8A15-9E45254C7970}"/>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3099115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92EFC-F5A8-4D80-98B0-840B754CE27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9B4903-8FEB-4FBE-942A-2813BD612D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5EB47A6-C306-4F1B-B323-8398403CF22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FF07D96-AAB6-4BF7-9326-D51E702420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801D18D-DC8F-4D85-ADA5-D61F2355FA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D056AD0-C4B7-4239-A75E-D4A946C8DA2C}"/>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8" name="Footer Placeholder 7">
            <a:extLst>
              <a:ext uri="{FF2B5EF4-FFF2-40B4-BE49-F238E27FC236}">
                <a16:creationId xmlns:a16="http://schemas.microsoft.com/office/drawing/2014/main" id="{BD07FBFD-B88D-456D-A386-15E85201E88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2A3936D-B6C7-48DE-B247-09EB84628FA3}"/>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1458004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D2BA2-5539-4620-A119-12CF29B2347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E659F1A-BE1D-47F1-A031-1EC4C03B817A}"/>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4" name="Footer Placeholder 3">
            <a:extLst>
              <a:ext uri="{FF2B5EF4-FFF2-40B4-BE49-F238E27FC236}">
                <a16:creationId xmlns:a16="http://schemas.microsoft.com/office/drawing/2014/main" id="{1974CB4D-CC3C-4CC0-A7BA-A83A4AC626E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B800233-D3A7-4188-8A1F-1CF614C6A9A1}"/>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2167798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144BDF-7AAA-4CCC-9C84-B6A981C42614}"/>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3" name="Footer Placeholder 2">
            <a:extLst>
              <a:ext uri="{FF2B5EF4-FFF2-40B4-BE49-F238E27FC236}">
                <a16:creationId xmlns:a16="http://schemas.microsoft.com/office/drawing/2014/main" id="{3CC4A535-2F82-4454-AB71-1CB0B31BE37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70EE092-4F95-4ECE-9CF9-01F33225B461}"/>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45509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E04E9-E2A5-4667-A562-39B0F5C5FF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7345318-7874-4991-9BEB-DF3611888C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5CB006E-9C06-41B0-810E-03ECE052D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E6AD507-3F8A-477A-9DD3-8006C1274CF4}"/>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6" name="Footer Placeholder 5">
            <a:extLst>
              <a:ext uri="{FF2B5EF4-FFF2-40B4-BE49-F238E27FC236}">
                <a16:creationId xmlns:a16="http://schemas.microsoft.com/office/drawing/2014/main" id="{54AA67F1-85DA-4CE6-A6E1-C44C997D5A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C4FA5A-90B3-436B-A32A-37B373D7BB78}"/>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2870008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715B1-80A7-469C-A752-7B0F0AD13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C66B28C-64A4-4D47-9E0F-4CBFDCCD61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2C2A7B-59F2-41A1-A480-F40BE79C35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A848695-22EC-423C-A01D-305B8C468317}"/>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6" name="Footer Placeholder 5">
            <a:extLst>
              <a:ext uri="{FF2B5EF4-FFF2-40B4-BE49-F238E27FC236}">
                <a16:creationId xmlns:a16="http://schemas.microsoft.com/office/drawing/2014/main" id="{4D0C2C48-9E85-490A-8CF1-DB6BDAFCB38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AE2017-6C9D-43AA-9B4C-11511E106C24}"/>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816346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8DAD3-C3F4-4FEB-8BD3-C15E7940B9F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F217BBE-0EA1-4D08-942C-6D9D647723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BBBDF5-B1A2-4063-8106-BFE6F2F9DC08}"/>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5" name="Footer Placeholder 4">
            <a:extLst>
              <a:ext uri="{FF2B5EF4-FFF2-40B4-BE49-F238E27FC236}">
                <a16:creationId xmlns:a16="http://schemas.microsoft.com/office/drawing/2014/main" id="{4FC8F4F7-8083-4230-963E-9070D27FD5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979CA6-A162-4F7E-89FF-27CD47A8EEFF}"/>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2441656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7E5CAB-8268-4748-9890-7330BE882CD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D7CECB-EEE9-48D2-BEB4-428C7283F16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350111-CA8D-4A81-BCF6-E01DBFEEEE00}"/>
              </a:ext>
            </a:extLst>
          </p:cNvPr>
          <p:cNvSpPr>
            <a:spLocks noGrp="1"/>
          </p:cNvSpPr>
          <p:nvPr>
            <p:ph type="dt" sz="half" idx="10"/>
          </p:nvPr>
        </p:nvSpPr>
        <p:spPr/>
        <p:txBody>
          <a:bodyPr/>
          <a:lstStyle/>
          <a:p>
            <a:fld id="{CF860699-A42A-4812-9671-0301BCE9E711}" type="datetimeFigureOut">
              <a:rPr lang="en-GB" smtClean="0"/>
              <a:t>24/10/2019</a:t>
            </a:fld>
            <a:endParaRPr lang="en-GB"/>
          </a:p>
        </p:txBody>
      </p:sp>
      <p:sp>
        <p:nvSpPr>
          <p:cNvPr id="5" name="Footer Placeholder 4">
            <a:extLst>
              <a:ext uri="{FF2B5EF4-FFF2-40B4-BE49-F238E27FC236}">
                <a16:creationId xmlns:a16="http://schemas.microsoft.com/office/drawing/2014/main" id="{C06A26FC-4A25-4201-8176-B85D683327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7B4173-69F1-41C5-8A3D-9C321A538A52}"/>
              </a:ext>
            </a:extLst>
          </p:cNvPr>
          <p:cNvSpPr>
            <a:spLocks noGrp="1"/>
          </p:cNvSpPr>
          <p:nvPr>
            <p:ph type="sldNum" sz="quarter" idx="12"/>
          </p:nvPr>
        </p:nvSpPr>
        <p:spPr/>
        <p:txBody>
          <a:bodyPr/>
          <a:lstStyle/>
          <a:p>
            <a:fld id="{09315466-99E9-412F-8ABB-19E325CA5389}" type="slidenum">
              <a:rPr lang="en-GB" smtClean="0"/>
              <a:t>‹#›</a:t>
            </a:fld>
            <a:endParaRPr lang="en-GB"/>
          </a:p>
        </p:txBody>
      </p:sp>
    </p:spTree>
    <p:extLst>
      <p:ext uri="{BB962C8B-B14F-4D97-AF65-F5344CB8AC3E}">
        <p14:creationId xmlns:p14="http://schemas.microsoft.com/office/powerpoint/2010/main" val="3348992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A918AB-236E-42AA-B927-8DB8880DCA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B7A61D-85F6-46A1-947E-AB2385CA6F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1E1A15-75F4-4339-B860-19607CA7B4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860699-A42A-4812-9671-0301BCE9E711}" type="datetimeFigureOut">
              <a:rPr lang="en-GB" smtClean="0"/>
              <a:t>24/10/2019</a:t>
            </a:fld>
            <a:endParaRPr lang="en-GB"/>
          </a:p>
        </p:txBody>
      </p:sp>
      <p:sp>
        <p:nvSpPr>
          <p:cNvPr id="5" name="Footer Placeholder 4">
            <a:extLst>
              <a:ext uri="{FF2B5EF4-FFF2-40B4-BE49-F238E27FC236}">
                <a16:creationId xmlns:a16="http://schemas.microsoft.com/office/drawing/2014/main" id="{9340CB96-CAA4-4FD9-B293-F7F4B3CBC5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CF649A8-C814-43FA-9A27-EA83DED249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15466-99E9-412F-8ABB-19E325CA5389}" type="slidenum">
              <a:rPr lang="en-GB" smtClean="0"/>
              <a:t>‹#›</a:t>
            </a:fld>
            <a:endParaRPr lang="en-GB"/>
          </a:p>
        </p:txBody>
      </p:sp>
    </p:spTree>
    <p:extLst>
      <p:ext uri="{BB962C8B-B14F-4D97-AF65-F5344CB8AC3E}">
        <p14:creationId xmlns:p14="http://schemas.microsoft.com/office/powerpoint/2010/main" val="2031607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7DA21-94A6-447A-B52A-8B5A211274D3}"/>
              </a:ext>
            </a:extLst>
          </p:cNvPr>
          <p:cNvSpPr>
            <a:spLocks noGrp="1"/>
          </p:cNvSpPr>
          <p:nvPr>
            <p:ph type="ctrTitle"/>
          </p:nvPr>
        </p:nvSpPr>
        <p:spPr/>
        <p:txBody>
          <a:bodyPr/>
          <a:lstStyle/>
          <a:p>
            <a:r>
              <a:rPr lang="en-GB" b="1" i="1" dirty="0"/>
              <a:t>The Shawshank Redemption</a:t>
            </a:r>
          </a:p>
        </p:txBody>
      </p:sp>
      <p:sp>
        <p:nvSpPr>
          <p:cNvPr id="3" name="Subtitle 2">
            <a:extLst>
              <a:ext uri="{FF2B5EF4-FFF2-40B4-BE49-F238E27FC236}">
                <a16:creationId xmlns:a16="http://schemas.microsoft.com/office/drawing/2014/main" id="{4383751E-87A5-4841-8471-CC1493F1798C}"/>
              </a:ext>
            </a:extLst>
          </p:cNvPr>
          <p:cNvSpPr>
            <a:spLocks noGrp="1"/>
          </p:cNvSpPr>
          <p:nvPr>
            <p:ph type="subTitle" idx="1"/>
          </p:nvPr>
        </p:nvSpPr>
        <p:spPr/>
        <p:txBody>
          <a:bodyPr>
            <a:normAutofit/>
          </a:bodyPr>
          <a:lstStyle/>
          <a:p>
            <a:r>
              <a:rPr lang="en-GB" sz="4400" b="1" dirty="0"/>
              <a:t>Society</a:t>
            </a:r>
          </a:p>
        </p:txBody>
      </p:sp>
    </p:spTree>
    <p:extLst>
      <p:ext uri="{BB962C8B-B14F-4D97-AF65-F5344CB8AC3E}">
        <p14:creationId xmlns:p14="http://schemas.microsoft.com/office/powerpoint/2010/main" val="3837913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F8FE7-635F-42A9-9011-AC968FA659AB}"/>
              </a:ext>
            </a:extLst>
          </p:cNvPr>
          <p:cNvSpPr>
            <a:spLocks noGrp="1"/>
          </p:cNvSpPr>
          <p:nvPr>
            <p:ph type="title"/>
          </p:nvPr>
        </p:nvSpPr>
        <p:spPr/>
        <p:txBody>
          <a:bodyPr/>
          <a:lstStyle/>
          <a:p>
            <a:pPr algn="ctr"/>
            <a:r>
              <a:rPr lang="en-GB" b="1" dirty="0">
                <a:latin typeface="+mn-lt"/>
              </a:rPr>
              <a:t>Society </a:t>
            </a:r>
            <a:endParaRPr lang="en-GB" dirty="0">
              <a:latin typeface="+mn-lt"/>
            </a:endParaRPr>
          </a:p>
        </p:txBody>
      </p:sp>
      <p:sp>
        <p:nvSpPr>
          <p:cNvPr id="3" name="Content Placeholder 2">
            <a:extLst>
              <a:ext uri="{FF2B5EF4-FFF2-40B4-BE49-F238E27FC236}">
                <a16:creationId xmlns:a16="http://schemas.microsoft.com/office/drawing/2014/main" id="{9E9550D3-3A49-487E-9871-DE64E6161446}"/>
              </a:ext>
            </a:extLst>
          </p:cNvPr>
          <p:cNvSpPr>
            <a:spLocks noGrp="1"/>
          </p:cNvSpPr>
          <p:nvPr>
            <p:ph idx="1"/>
          </p:nvPr>
        </p:nvSpPr>
        <p:spPr/>
        <p:txBody>
          <a:bodyPr/>
          <a:lstStyle/>
          <a:p>
            <a:pPr marL="0" indent="0">
              <a:buNone/>
            </a:pPr>
            <a:r>
              <a:rPr lang="en-GB" dirty="0"/>
              <a:t> </a:t>
            </a:r>
          </a:p>
          <a:p>
            <a:pPr marL="0" indent="0">
              <a:buNone/>
            </a:pPr>
            <a:r>
              <a:rPr lang="en-GB" dirty="0"/>
              <a:t>When considering society you need to consider two things.</a:t>
            </a:r>
          </a:p>
          <a:p>
            <a:pPr marL="0" indent="0">
              <a:buNone/>
            </a:pPr>
            <a:r>
              <a:rPr lang="en-GB" dirty="0"/>
              <a:t> </a:t>
            </a:r>
          </a:p>
          <a:p>
            <a:r>
              <a:rPr lang="en-GB" dirty="0"/>
              <a:t>What was happening in society when the text was made.</a:t>
            </a:r>
          </a:p>
          <a:p>
            <a:r>
              <a:rPr lang="en-GB" dirty="0"/>
              <a:t>What was happening in society when the text was set.</a:t>
            </a:r>
          </a:p>
          <a:p>
            <a:pPr marL="0" indent="0">
              <a:buNone/>
            </a:pPr>
            <a:r>
              <a:rPr lang="en-GB" dirty="0"/>
              <a:t> </a:t>
            </a:r>
          </a:p>
          <a:p>
            <a:pPr marL="0" indent="0">
              <a:buNone/>
            </a:pPr>
            <a:r>
              <a:rPr lang="en-GB" dirty="0"/>
              <a:t>How can we see either or both factors influencing the text?</a:t>
            </a:r>
          </a:p>
          <a:p>
            <a:endParaRPr lang="en-GB" dirty="0"/>
          </a:p>
        </p:txBody>
      </p:sp>
    </p:spTree>
    <p:extLst>
      <p:ext uri="{BB962C8B-B14F-4D97-AF65-F5344CB8AC3E}">
        <p14:creationId xmlns:p14="http://schemas.microsoft.com/office/powerpoint/2010/main" val="1500542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F5C1D-6551-4559-966C-2F313E52CB49}"/>
              </a:ext>
            </a:extLst>
          </p:cNvPr>
          <p:cNvSpPr>
            <a:spLocks noGrp="1"/>
          </p:cNvSpPr>
          <p:nvPr>
            <p:ph type="title"/>
          </p:nvPr>
        </p:nvSpPr>
        <p:spPr>
          <a:xfrm>
            <a:off x="165100" y="365125"/>
            <a:ext cx="11811000" cy="1325563"/>
          </a:xfrm>
        </p:spPr>
        <p:txBody>
          <a:bodyPr>
            <a:normAutofit fontScale="90000"/>
          </a:bodyPr>
          <a:lstStyle/>
          <a:p>
            <a:pPr algn="ctr"/>
            <a:r>
              <a:rPr lang="en-GB" b="1" i="1" dirty="0"/>
              <a:t>The Shawshank Redemption </a:t>
            </a:r>
            <a:r>
              <a:rPr lang="en-GB" b="1" dirty="0"/>
              <a:t>- Impact of society on film</a:t>
            </a:r>
            <a:br>
              <a:rPr lang="en-GB" dirty="0"/>
            </a:br>
            <a:endParaRPr lang="en-GB" dirty="0"/>
          </a:p>
        </p:txBody>
      </p:sp>
      <p:sp>
        <p:nvSpPr>
          <p:cNvPr id="3" name="Content Placeholder 2">
            <a:extLst>
              <a:ext uri="{FF2B5EF4-FFF2-40B4-BE49-F238E27FC236}">
                <a16:creationId xmlns:a16="http://schemas.microsoft.com/office/drawing/2014/main" id="{3F7050A4-FAE3-41D8-9129-1264B31A8176}"/>
              </a:ext>
            </a:extLst>
          </p:cNvPr>
          <p:cNvSpPr>
            <a:spLocks noGrp="1"/>
          </p:cNvSpPr>
          <p:nvPr>
            <p:ph idx="1"/>
          </p:nvPr>
        </p:nvSpPr>
        <p:spPr/>
        <p:txBody>
          <a:bodyPr/>
          <a:lstStyle/>
          <a:p>
            <a:endParaRPr lang="en-GB" dirty="0"/>
          </a:p>
          <a:p>
            <a:pPr marL="0" indent="0">
              <a:buNone/>
            </a:pPr>
            <a:r>
              <a:rPr lang="en-GB" dirty="0"/>
              <a:t>Anything from the society in which the text was made or set that affects the content of the text.</a:t>
            </a:r>
          </a:p>
          <a:p>
            <a:endParaRPr lang="en-GB" dirty="0"/>
          </a:p>
          <a:p>
            <a:pPr lvl="0"/>
            <a:r>
              <a:rPr lang="en-GB" dirty="0"/>
              <a:t>The film begins in 1947, Maine (America)</a:t>
            </a:r>
          </a:p>
          <a:p>
            <a:endParaRPr lang="en-GB" dirty="0"/>
          </a:p>
          <a:p>
            <a:endParaRPr lang="en-GB" dirty="0"/>
          </a:p>
        </p:txBody>
      </p:sp>
    </p:spTree>
    <p:extLst>
      <p:ext uri="{BB962C8B-B14F-4D97-AF65-F5344CB8AC3E}">
        <p14:creationId xmlns:p14="http://schemas.microsoft.com/office/powerpoint/2010/main" val="2489765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A5CF-1FDC-44CD-B85D-CAE655A63084}"/>
              </a:ext>
            </a:extLst>
          </p:cNvPr>
          <p:cNvSpPr>
            <a:spLocks noGrp="1"/>
          </p:cNvSpPr>
          <p:nvPr>
            <p:ph type="title"/>
          </p:nvPr>
        </p:nvSpPr>
        <p:spPr/>
        <p:txBody>
          <a:bodyPr>
            <a:normAutofit fontScale="90000"/>
          </a:bodyPr>
          <a:lstStyle/>
          <a:p>
            <a:pPr algn="ctr"/>
            <a:r>
              <a:rPr lang="en-GB" b="1" dirty="0"/>
              <a:t>Societal Context - The position of African Americans</a:t>
            </a:r>
            <a:br>
              <a:rPr lang="en-GB" dirty="0"/>
            </a:br>
            <a:endParaRPr lang="en-GB" dirty="0"/>
          </a:p>
        </p:txBody>
      </p:sp>
      <p:sp>
        <p:nvSpPr>
          <p:cNvPr id="3" name="Content Placeholder 2">
            <a:extLst>
              <a:ext uri="{FF2B5EF4-FFF2-40B4-BE49-F238E27FC236}">
                <a16:creationId xmlns:a16="http://schemas.microsoft.com/office/drawing/2014/main" id="{0127476A-97F5-4CF2-B4BC-4C8C65917D0E}"/>
              </a:ext>
            </a:extLst>
          </p:cNvPr>
          <p:cNvSpPr>
            <a:spLocks noGrp="1"/>
          </p:cNvSpPr>
          <p:nvPr>
            <p:ph idx="1"/>
          </p:nvPr>
        </p:nvSpPr>
        <p:spPr>
          <a:xfrm>
            <a:off x="838200" y="1253331"/>
            <a:ext cx="10515600" cy="5239544"/>
          </a:xfrm>
        </p:spPr>
        <p:txBody>
          <a:bodyPr>
            <a:normAutofit fontScale="77500" lnSpcReduction="20000"/>
          </a:bodyPr>
          <a:lstStyle/>
          <a:p>
            <a:pPr marL="0" indent="0">
              <a:buNone/>
            </a:pPr>
            <a:r>
              <a:rPr lang="en-GB" b="1" dirty="0"/>
              <a:t>Topic One</a:t>
            </a:r>
            <a:endParaRPr lang="en-GB" dirty="0"/>
          </a:p>
          <a:p>
            <a:pPr lvl="0"/>
            <a:r>
              <a:rPr lang="en-GB" dirty="0"/>
              <a:t>In 1947 many African Americans were disenfranchised</a:t>
            </a:r>
          </a:p>
          <a:p>
            <a:pPr lvl="0"/>
            <a:r>
              <a:rPr lang="en-GB" dirty="0"/>
              <a:t>This means a huge amount of African Americans were not encouraged/allowed to vote</a:t>
            </a:r>
          </a:p>
          <a:p>
            <a:pPr lvl="0"/>
            <a:r>
              <a:rPr lang="en-GB" dirty="0"/>
              <a:t>The civil rights movement had not yet begun so African Americans had no voice </a:t>
            </a:r>
          </a:p>
          <a:p>
            <a:pPr lvl="0"/>
            <a:r>
              <a:rPr lang="en-GB" dirty="0"/>
              <a:t>Jim Crow laws still in existence in the South</a:t>
            </a:r>
          </a:p>
          <a:p>
            <a:pPr lvl="0"/>
            <a:r>
              <a:rPr lang="en-GB" dirty="0"/>
              <a:t>African Americans still viewed as “other”</a:t>
            </a:r>
          </a:p>
          <a:p>
            <a:pPr lvl="0"/>
            <a:endParaRPr lang="en-GB" dirty="0"/>
          </a:p>
          <a:p>
            <a:pPr marL="0" indent="0">
              <a:buNone/>
            </a:pPr>
            <a:r>
              <a:rPr lang="en-GB" b="1" dirty="0"/>
              <a:t>Topic Two</a:t>
            </a:r>
            <a:endParaRPr lang="en-GB" dirty="0"/>
          </a:p>
          <a:p>
            <a:pPr lvl="0"/>
            <a:r>
              <a:rPr lang="en-GB" dirty="0"/>
              <a:t>Maine is in the North of the country, very small African American population, i.e. in the 1990s it was 0.5% so unlikely this would have been larger in the 1940s!</a:t>
            </a:r>
          </a:p>
          <a:p>
            <a:pPr lvl="0"/>
            <a:endParaRPr lang="en-GB" dirty="0"/>
          </a:p>
          <a:p>
            <a:pPr marL="0" indent="0" algn="ctr">
              <a:buNone/>
            </a:pPr>
            <a:r>
              <a:rPr lang="en-GB" sz="3600" b="1" dirty="0"/>
              <a:t>Does the film reflect this? </a:t>
            </a:r>
          </a:p>
          <a:p>
            <a:pPr marL="0" indent="0" algn="ctr">
              <a:buNone/>
            </a:pPr>
            <a:r>
              <a:rPr lang="en-GB" sz="3100" b="1" dirty="0">
                <a:solidFill>
                  <a:srgbClr val="FF0000"/>
                </a:solidFill>
              </a:rPr>
              <a:t>Be careful – if you select African Americans as second class citizens for a Representations question you cannot refer to the same evidence again!</a:t>
            </a:r>
            <a:endParaRPr lang="en-GB" sz="3100" dirty="0">
              <a:solidFill>
                <a:srgbClr val="FF0000"/>
              </a:solidFill>
            </a:endParaRPr>
          </a:p>
          <a:p>
            <a:pPr lvl="0"/>
            <a:endParaRPr lang="en-GB" dirty="0"/>
          </a:p>
          <a:p>
            <a:pPr marL="0" indent="0">
              <a:buNone/>
            </a:pPr>
            <a:endParaRPr lang="en-GB" dirty="0"/>
          </a:p>
        </p:txBody>
      </p:sp>
    </p:spTree>
    <p:extLst>
      <p:ext uri="{BB962C8B-B14F-4D97-AF65-F5344CB8AC3E}">
        <p14:creationId xmlns:p14="http://schemas.microsoft.com/office/powerpoint/2010/main" val="436810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B960F-C595-4C7A-A0AA-279ABFF24F82}"/>
              </a:ext>
            </a:extLst>
          </p:cNvPr>
          <p:cNvSpPr>
            <a:spLocks noGrp="1"/>
          </p:cNvSpPr>
          <p:nvPr>
            <p:ph type="title"/>
          </p:nvPr>
        </p:nvSpPr>
        <p:spPr>
          <a:xfrm>
            <a:off x="88900" y="238125"/>
            <a:ext cx="12103100" cy="561975"/>
          </a:xfrm>
        </p:spPr>
        <p:txBody>
          <a:bodyPr>
            <a:noAutofit/>
          </a:bodyPr>
          <a:lstStyle/>
          <a:p>
            <a:pPr algn="ctr"/>
            <a:r>
              <a:rPr lang="en-GB" sz="3200" b="1" dirty="0"/>
              <a:t>Where do we see these societal influences in the film?</a:t>
            </a:r>
            <a:br>
              <a:rPr lang="en-GB" sz="3200" b="1" dirty="0"/>
            </a:br>
            <a:r>
              <a:rPr lang="en-GB" sz="3200" b="1" dirty="0"/>
              <a:t>Analysis</a:t>
            </a:r>
          </a:p>
        </p:txBody>
      </p:sp>
      <p:sp>
        <p:nvSpPr>
          <p:cNvPr id="3" name="Content Placeholder 2">
            <a:extLst>
              <a:ext uri="{FF2B5EF4-FFF2-40B4-BE49-F238E27FC236}">
                <a16:creationId xmlns:a16="http://schemas.microsoft.com/office/drawing/2014/main" id="{91057B94-FE8B-4230-9DEB-C79E53FEF197}"/>
              </a:ext>
            </a:extLst>
          </p:cNvPr>
          <p:cNvSpPr>
            <a:spLocks noGrp="1"/>
          </p:cNvSpPr>
          <p:nvPr>
            <p:ph idx="1"/>
          </p:nvPr>
        </p:nvSpPr>
        <p:spPr>
          <a:xfrm>
            <a:off x="88900" y="965200"/>
            <a:ext cx="12103100" cy="5981700"/>
          </a:xfrm>
        </p:spPr>
        <p:txBody>
          <a:bodyPr>
            <a:normAutofit fontScale="77500" lnSpcReduction="20000"/>
          </a:bodyPr>
          <a:lstStyle/>
          <a:p>
            <a:r>
              <a:rPr lang="en-GB" b="1" dirty="0"/>
              <a:t>Code 1 </a:t>
            </a:r>
            <a:r>
              <a:rPr lang="en-GB" dirty="0"/>
              <a:t>- Dialogue - At Red's final parole he tells the board: "There's not a day gone by I don't feel regret."</a:t>
            </a:r>
          </a:p>
          <a:p>
            <a:r>
              <a:rPr lang="en-GB" dirty="0"/>
              <a:t>Analysis – This line indicates that Red is the only guilty person in the prison, this is significant as he is also one of the only African American individuals in the prison. The text is suggesting that only black people are guilty, they are inferior to their innocent white counterparts.</a:t>
            </a:r>
          </a:p>
          <a:p>
            <a:pPr marL="0" indent="0">
              <a:buNone/>
            </a:pPr>
            <a:endParaRPr lang="en-GB" dirty="0"/>
          </a:p>
          <a:p>
            <a:r>
              <a:rPr lang="en-GB" b="1" dirty="0"/>
              <a:t>Code 2</a:t>
            </a:r>
            <a:r>
              <a:rPr lang="en-GB" dirty="0"/>
              <a:t> - Dialogue - When Red first sees Andy he describes him as "That tall drink of water with the silver spoon up his ass." This dialogue suggests that Red, and all African Americans are of a low social class with a limited education compared to their superior white counterparts.</a:t>
            </a:r>
          </a:p>
          <a:p>
            <a:pPr marL="0" indent="0">
              <a:buNone/>
            </a:pPr>
            <a:endParaRPr lang="en-GB" dirty="0"/>
          </a:p>
          <a:p>
            <a:r>
              <a:rPr lang="en-GB" b="1" dirty="0"/>
              <a:t>Code 3</a:t>
            </a:r>
            <a:r>
              <a:rPr lang="en-GB" dirty="0"/>
              <a:t> – Welcome to Shawshank sequence – Medium shot of Red and his gang watching the new prisoners arrive. Red is in the foreground of the shot.</a:t>
            </a:r>
          </a:p>
          <a:p>
            <a:r>
              <a:rPr lang="en-GB" dirty="0"/>
              <a:t>The composition of the frame suggests not only that Red is an important character, and the leader of his gang but also that he stands out in the crowd because he is one of the only African Americans in the prison.</a:t>
            </a:r>
          </a:p>
          <a:p>
            <a:endParaRPr lang="en-GB" dirty="0"/>
          </a:p>
          <a:p>
            <a:r>
              <a:rPr lang="en-GB" b="1" dirty="0"/>
              <a:t>Code 4</a:t>
            </a:r>
            <a:r>
              <a:rPr lang="en-GB" dirty="0"/>
              <a:t> – Tracking shot of the prisoners jeering the new arrivals. As the camera tracks there is only one African American face in a sea of white faces.</a:t>
            </a:r>
          </a:p>
          <a:p>
            <a:r>
              <a:rPr lang="en-GB" dirty="0"/>
              <a:t>This shot suggests that African Americans are very much in the minority. They almost don’t exist and don’t have a voice. This actor stands out.</a:t>
            </a:r>
          </a:p>
          <a:p>
            <a:endParaRPr lang="en-GB" dirty="0"/>
          </a:p>
        </p:txBody>
      </p:sp>
    </p:spTree>
    <p:extLst>
      <p:ext uri="{BB962C8B-B14F-4D97-AF65-F5344CB8AC3E}">
        <p14:creationId xmlns:p14="http://schemas.microsoft.com/office/powerpoint/2010/main" val="2008639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D4D89-F3F8-40E1-A1CF-42E5493F4C3F}"/>
              </a:ext>
            </a:extLst>
          </p:cNvPr>
          <p:cNvSpPr>
            <a:spLocks noGrp="1"/>
          </p:cNvSpPr>
          <p:nvPr>
            <p:ph type="title"/>
          </p:nvPr>
        </p:nvSpPr>
        <p:spPr/>
        <p:txBody>
          <a:bodyPr/>
          <a:lstStyle/>
          <a:p>
            <a:pPr algn="ctr"/>
            <a:r>
              <a:rPr lang="en-GB" b="1" dirty="0"/>
              <a:t>Societal Context - The prison system</a:t>
            </a:r>
            <a:br>
              <a:rPr lang="en-GB" dirty="0"/>
            </a:br>
            <a:endParaRPr lang="en-GB" dirty="0"/>
          </a:p>
        </p:txBody>
      </p:sp>
      <p:sp>
        <p:nvSpPr>
          <p:cNvPr id="3" name="Content Placeholder 2">
            <a:extLst>
              <a:ext uri="{FF2B5EF4-FFF2-40B4-BE49-F238E27FC236}">
                <a16:creationId xmlns:a16="http://schemas.microsoft.com/office/drawing/2014/main" id="{009E8C67-E974-44B2-9E8C-8D4E84ADE688}"/>
              </a:ext>
            </a:extLst>
          </p:cNvPr>
          <p:cNvSpPr>
            <a:spLocks noGrp="1"/>
          </p:cNvSpPr>
          <p:nvPr>
            <p:ph idx="1"/>
          </p:nvPr>
        </p:nvSpPr>
        <p:spPr>
          <a:xfrm>
            <a:off x="635000" y="1485900"/>
            <a:ext cx="10934700" cy="5006975"/>
          </a:xfrm>
        </p:spPr>
        <p:txBody>
          <a:bodyPr>
            <a:normAutofit lnSpcReduction="10000"/>
          </a:bodyPr>
          <a:lstStyle/>
          <a:p>
            <a:pPr lvl="0"/>
            <a:r>
              <a:rPr lang="en-GB" dirty="0"/>
              <a:t>The film shows the audience of the brutality of the prison system at that time. </a:t>
            </a:r>
            <a:r>
              <a:rPr lang="en-GB" dirty="0">
                <a:solidFill>
                  <a:srgbClr val="FF0000"/>
                </a:solidFill>
              </a:rPr>
              <a:t>(Code 1)</a:t>
            </a:r>
          </a:p>
          <a:p>
            <a:pPr lvl="0"/>
            <a:r>
              <a:rPr lang="en-GB" dirty="0"/>
              <a:t>Prisoners are institutionalised and therefore dehumanise its occupants. </a:t>
            </a:r>
            <a:r>
              <a:rPr lang="en-GB" dirty="0">
                <a:solidFill>
                  <a:srgbClr val="FF0000"/>
                </a:solidFill>
              </a:rPr>
              <a:t>(Code 2)</a:t>
            </a:r>
          </a:p>
          <a:p>
            <a:pPr lvl="0"/>
            <a:r>
              <a:rPr lang="en-GB" dirty="0"/>
              <a:t>People believed if you did a bad thing then you were a bad person, no consideration re. nature and reasons behind a crime</a:t>
            </a:r>
            <a:r>
              <a:rPr lang="en-GB" b="1" dirty="0"/>
              <a:t>. More interested in retribution than rehabilitation </a:t>
            </a:r>
            <a:r>
              <a:rPr lang="en-GB" dirty="0">
                <a:solidFill>
                  <a:srgbClr val="FF0000"/>
                </a:solidFill>
              </a:rPr>
              <a:t>(Code 3)</a:t>
            </a:r>
          </a:p>
          <a:p>
            <a:pPr lvl="0"/>
            <a:endParaRPr lang="en-GB" dirty="0"/>
          </a:p>
          <a:p>
            <a:pPr marL="0" lvl="0" indent="0">
              <a:buNone/>
            </a:pPr>
            <a:r>
              <a:rPr lang="en-GB" b="1" u="sng" dirty="0"/>
              <a:t>Task:</a:t>
            </a:r>
          </a:p>
          <a:p>
            <a:pPr marL="0" lvl="0" indent="0">
              <a:buNone/>
            </a:pPr>
            <a:r>
              <a:rPr lang="en-GB" b="1" dirty="0"/>
              <a:t>Where do we see this in the film?</a:t>
            </a:r>
          </a:p>
          <a:p>
            <a:pPr marL="0" lvl="0" indent="0">
              <a:buNone/>
            </a:pPr>
            <a:r>
              <a:rPr lang="en-GB" b="1" dirty="0"/>
              <a:t>Include descriptions of codes and analysis.</a:t>
            </a:r>
          </a:p>
          <a:p>
            <a:endParaRPr lang="en-GB" dirty="0"/>
          </a:p>
        </p:txBody>
      </p:sp>
    </p:spTree>
    <p:extLst>
      <p:ext uri="{BB962C8B-B14F-4D97-AF65-F5344CB8AC3E}">
        <p14:creationId xmlns:p14="http://schemas.microsoft.com/office/powerpoint/2010/main" val="3201278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D6539-0124-4A7C-BF57-DACF35FFE6AD}"/>
              </a:ext>
            </a:extLst>
          </p:cNvPr>
          <p:cNvSpPr>
            <a:spLocks noGrp="1"/>
          </p:cNvSpPr>
          <p:nvPr>
            <p:ph type="title"/>
          </p:nvPr>
        </p:nvSpPr>
        <p:spPr/>
        <p:txBody>
          <a:bodyPr/>
          <a:lstStyle/>
          <a:p>
            <a:pPr algn="ctr"/>
            <a:r>
              <a:rPr lang="en-GB" b="1" dirty="0">
                <a:latin typeface="+mn-lt"/>
              </a:rPr>
              <a:t>Societal Context - Homosexuality</a:t>
            </a:r>
            <a:endParaRPr lang="en-GB" dirty="0">
              <a:latin typeface="+mn-lt"/>
            </a:endParaRPr>
          </a:p>
        </p:txBody>
      </p:sp>
      <p:sp>
        <p:nvSpPr>
          <p:cNvPr id="3" name="Content Placeholder 2">
            <a:extLst>
              <a:ext uri="{FF2B5EF4-FFF2-40B4-BE49-F238E27FC236}">
                <a16:creationId xmlns:a16="http://schemas.microsoft.com/office/drawing/2014/main" id="{DC61D213-033C-46D1-B209-D05DB3FBEAFE}"/>
              </a:ext>
            </a:extLst>
          </p:cNvPr>
          <p:cNvSpPr>
            <a:spLocks noGrp="1"/>
          </p:cNvSpPr>
          <p:nvPr>
            <p:ph idx="1"/>
          </p:nvPr>
        </p:nvSpPr>
        <p:spPr/>
        <p:txBody>
          <a:bodyPr/>
          <a:lstStyle/>
          <a:p>
            <a:pPr lvl="0"/>
            <a:r>
              <a:rPr lang="en-GB" dirty="0"/>
              <a:t>Hugely frowned upon within society.</a:t>
            </a:r>
          </a:p>
          <a:p>
            <a:pPr lvl="0"/>
            <a:r>
              <a:rPr lang="en-GB" dirty="0"/>
              <a:t>Homosexuality was, essentially, illegal in the state of Maine until the 1970s before a law was repealed.</a:t>
            </a:r>
          </a:p>
          <a:p>
            <a:pPr lvl="0"/>
            <a:r>
              <a:rPr lang="en-GB" dirty="0"/>
              <a:t>No such thing as gay marriage.</a:t>
            </a:r>
          </a:p>
          <a:p>
            <a:pPr lvl="0"/>
            <a:r>
              <a:rPr lang="en-GB" dirty="0"/>
              <a:t>If you were gay, you had to keep it a secret, as you could become a potential target of homophobic abuse.</a:t>
            </a:r>
          </a:p>
          <a:p>
            <a:endParaRPr lang="en-GB" dirty="0"/>
          </a:p>
        </p:txBody>
      </p:sp>
    </p:spTree>
    <p:extLst>
      <p:ext uri="{BB962C8B-B14F-4D97-AF65-F5344CB8AC3E}">
        <p14:creationId xmlns:p14="http://schemas.microsoft.com/office/powerpoint/2010/main" val="270363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EAF5BD-2F16-4E6E-9E6B-5D6B4903382A}"/>
              </a:ext>
            </a:extLst>
          </p:cNvPr>
          <p:cNvSpPr>
            <a:spLocks noGrp="1"/>
          </p:cNvSpPr>
          <p:nvPr>
            <p:ph idx="1"/>
          </p:nvPr>
        </p:nvSpPr>
        <p:spPr>
          <a:xfrm>
            <a:off x="0" y="1500188"/>
            <a:ext cx="12192000" cy="5167311"/>
          </a:xfrm>
        </p:spPr>
        <p:txBody>
          <a:bodyPr>
            <a:normAutofit fontScale="85000" lnSpcReduction="20000"/>
          </a:bodyPr>
          <a:lstStyle/>
          <a:p>
            <a:r>
              <a:rPr lang="en-GB" sz="3100" b="1" dirty="0"/>
              <a:t>Code 1</a:t>
            </a:r>
            <a:r>
              <a:rPr lang="en-GB" sz="3100" dirty="0"/>
              <a:t> – 20:12 Music – As Andy showers he is approached by a gang called ‘The Sisters’. As they imply that they may rape him, the music changes tone. The same two keys on a piano are repeated on the piano and there is a low woodwind instrument playing. This music plays later when Andy escapes.</a:t>
            </a:r>
          </a:p>
          <a:p>
            <a:r>
              <a:rPr lang="en-GB" sz="3100" dirty="0"/>
              <a:t>The music creates a moody and eerie atmosphere to suggest the Sisters are dangerous. The music implies, in a way, that gay people are dangerous and not to be trusted.</a:t>
            </a:r>
          </a:p>
          <a:p>
            <a:endParaRPr lang="en-GB" sz="3100" dirty="0"/>
          </a:p>
          <a:p>
            <a:r>
              <a:rPr lang="en-GB" sz="3100" b="1" dirty="0"/>
              <a:t>Code 2</a:t>
            </a:r>
            <a:r>
              <a:rPr lang="en-GB" sz="3100" dirty="0"/>
              <a:t> – A long shot of ‘The Sisters’ in the prison yard shows them standing on bleachers above everyone else. They are staring intently at Andy.</a:t>
            </a:r>
          </a:p>
          <a:p>
            <a:r>
              <a:rPr lang="en-GB" sz="3100" dirty="0"/>
              <a:t>This suggests that these gay men are predators, waiting for the right moment to attack Andy. It also suggests that gay people are isolated and left out of normal society.</a:t>
            </a:r>
          </a:p>
          <a:p>
            <a:endParaRPr lang="en-GB" sz="3100" dirty="0"/>
          </a:p>
          <a:p>
            <a:r>
              <a:rPr lang="en-GB" sz="3100" b="1" dirty="0"/>
              <a:t>Code 3</a:t>
            </a:r>
            <a:r>
              <a:rPr lang="en-GB" sz="3100" dirty="0"/>
              <a:t> – Dialogue – Red says the following about ‘The Sisters’ – “You’d have to be human first” – His words suggest that these gay men are sub-human and perverted.</a:t>
            </a:r>
          </a:p>
          <a:p>
            <a:endParaRPr lang="en-GB" dirty="0"/>
          </a:p>
        </p:txBody>
      </p:sp>
      <p:sp>
        <p:nvSpPr>
          <p:cNvPr id="4" name="Title 1">
            <a:extLst>
              <a:ext uri="{FF2B5EF4-FFF2-40B4-BE49-F238E27FC236}">
                <a16:creationId xmlns:a16="http://schemas.microsoft.com/office/drawing/2014/main" id="{63707920-4F10-4D4E-960D-7A4BA606F76A}"/>
              </a:ext>
            </a:extLst>
          </p:cNvPr>
          <p:cNvSpPr>
            <a:spLocks noGrp="1"/>
          </p:cNvSpPr>
          <p:nvPr>
            <p:ph type="title"/>
          </p:nvPr>
        </p:nvSpPr>
        <p:spPr>
          <a:xfrm>
            <a:off x="838200" y="0"/>
            <a:ext cx="10515600" cy="1325563"/>
          </a:xfrm>
        </p:spPr>
        <p:txBody>
          <a:bodyPr/>
          <a:lstStyle/>
          <a:p>
            <a:pPr algn="ctr"/>
            <a:r>
              <a:rPr lang="en-GB" b="1" dirty="0"/>
              <a:t>Societal Context - Homosexuality</a:t>
            </a:r>
            <a:endParaRPr lang="en-GB" dirty="0"/>
          </a:p>
        </p:txBody>
      </p:sp>
    </p:spTree>
    <p:extLst>
      <p:ext uri="{BB962C8B-B14F-4D97-AF65-F5344CB8AC3E}">
        <p14:creationId xmlns:p14="http://schemas.microsoft.com/office/powerpoint/2010/main" val="782908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334D-7CFD-4C98-910B-21062582C464}"/>
              </a:ext>
            </a:extLst>
          </p:cNvPr>
          <p:cNvSpPr>
            <a:spLocks noGrp="1"/>
          </p:cNvSpPr>
          <p:nvPr>
            <p:ph type="title"/>
          </p:nvPr>
        </p:nvSpPr>
        <p:spPr>
          <a:xfrm>
            <a:off x="838200" y="-257175"/>
            <a:ext cx="10515600" cy="1325563"/>
          </a:xfrm>
        </p:spPr>
        <p:txBody>
          <a:bodyPr/>
          <a:lstStyle/>
          <a:p>
            <a:pPr algn="ctr"/>
            <a:r>
              <a:rPr lang="en-GB" b="1" dirty="0"/>
              <a:t>Exam question</a:t>
            </a:r>
            <a:endParaRPr lang="en-GB" dirty="0"/>
          </a:p>
        </p:txBody>
      </p:sp>
      <p:sp>
        <p:nvSpPr>
          <p:cNvPr id="3" name="Content Placeholder 2">
            <a:extLst>
              <a:ext uri="{FF2B5EF4-FFF2-40B4-BE49-F238E27FC236}">
                <a16:creationId xmlns:a16="http://schemas.microsoft.com/office/drawing/2014/main" id="{0EB4784C-8885-41DE-8C29-3559FABBB6E7}"/>
              </a:ext>
            </a:extLst>
          </p:cNvPr>
          <p:cNvSpPr>
            <a:spLocks noGrp="1"/>
          </p:cNvSpPr>
          <p:nvPr>
            <p:ph idx="1"/>
          </p:nvPr>
        </p:nvSpPr>
        <p:spPr>
          <a:xfrm>
            <a:off x="88900" y="723900"/>
            <a:ext cx="12103100" cy="6134100"/>
          </a:xfrm>
        </p:spPr>
        <p:txBody>
          <a:bodyPr>
            <a:normAutofit fontScale="77500" lnSpcReduction="20000"/>
          </a:bodyPr>
          <a:lstStyle/>
          <a:p>
            <a:pPr marL="0" indent="0">
              <a:buNone/>
            </a:pPr>
            <a:r>
              <a:rPr lang="en-GB" sz="3300" dirty="0"/>
              <a:t>It can be very useful to consider the time and/or place in which a media text was made or set.</a:t>
            </a:r>
          </a:p>
          <a:p>
            <a:pPr marL="0" indent="0">
              <a:buNone/>
            </a:pPr>
            <a:r>
              <a:rPr lang="en-GB" sz="3300" dirty="0"/>
              <a:t>a) Describe significant ideas from the time and/or place of the media content you have studied. 											</a:t>
            </a:r>
            <a:r>
              <a:rPr lang="en-GB" sz="3300" b="1" dirty="0"/>
              <a:t>(4)</a:t>
            </a:r>
          </a:p>
          <a:p>
            <a:pPr marL="0" indent="0">
              <a:buNone/>
            </a:pPr>
            <a:r>
              <a:rPr lang="en-GB" sz="3300" dirty="0"/>
              <a:t>b) Explain, in detail, how this content reflects these ideas. 				</a:t>
            </a:r>
            <a:r>
              <a:rPr lang="en-GB" sz="3300" b="1" dirty="0"/>
              <a:t>(6)</a:t>
            </a:r>
          </a:p>
          <a:p>
            <a:pPr marL="0" indent="0">
              <a:buNone/>
            </a:pPr>
            <a:endParaRPr lang="en-GB" dirty="0"/>
          </a:p>
          <a:p>
            <a:pPr marL="0" indent="0" algn="ctr">
              <a:buNone/>
            </a:pPr>
            <a:r>
              <a:rPr lang="en-GB" sz="3100" b="1" dirty="0">
                <a:solidFill>
                  <a:srgbClr val="FF0000"/>
                </a:solidFill>
              </a:rPr>
              <a:t>Complete for Monday 28</a:t>
            </a:r>
            <a:r>
              <a:rPr lang="en-GB" sz="3100" b="1" baseline="30000" dirty="0">
                <a:solidFill>
                  <a:srgbClr val="FF0000"/>
                </a:solidFill>
              </a:rPr>
              <a:t>th</a:t>
            </a:r>
            <a:r>
              <a:rPr lang="en-GB" sz="3100" b="1" dirty="0">
                <a:solidFill>
                  <a:srgbClr val="FF0000"/>
                </a:solidFill>
              </a:rPr>
              <a:t> October </a:t>
            </a:r>
          </a:p>
          <a:p>
            <a:pPr marL="0" indent="0" algn="ctr">
              <a:buNone/>
            </a:pPr>
            <a:endParaRPr lang="en-GB" b="1" dirty="0">
              <a:solidFill>
                <a:srgbClr val="FF0000"/>
              </a:solidFill>
            </a:endParaRPr>
          </a:p>
          <a:p>
            <a:pPr marL="0" indent="0" algn="ctr">
              <a:buNone/>
            </a:pPr>
            <a:r>
              <a:rPr lang="en-GB" b="1" u="sng" dirty="0">
                <a:solidFill>
                  <a:srgbClr val="7030A0"/>
                </a:solidFill>
              </a:rPr>
              <a:t>Describe: </a:t>
            </a:r>
            <a:r>
              <a:rPr lang="en-GB" b="1" dirty="0"/>
              <a:t>showing understanding of key aspect </a:t>
            </a:r>
            <a:r>
              <a:rPr lang="en-GB" b="1" u="sng" dirty="0"/>
              <a:t>with relevant reference to the text</a:t>
            </a:r>
          </a:p>
          <a:p>
            <a:pPr marL="0" indent="0" algn="ctr">
              <a:buNone/>
            </a:pPr>
            <a:r>
              <a:rPr lang="en-GB" b="1" u="sng" dirty="0">
                <a:solidFill>
                  <a:srgbClr val="7030A0"/>
                </a:solidFill>
              </a:rPr>
              <a:t>Explain:</a:t>
            </a:r>
            <a:r>
              <a:rPr lang="en-GB" b="1" dirty="0"/>
              <a:t> </a:t>
            </a:r>
            <a:r>
              <a:rPr lang="en-GB" b="1" u="sng" dirty="0"/>
              <a:t>analysing</a:t>
            </a:r>
            <a:r>
              <a:rPr lang="en-GB" b="1" dirty="0"/>
              <a:t> - making links and describing </a:t>
            </a:r>
            <a:r>
              <a:rPr lang="en-GB" b="1" u="sng" dirty="0"/>
              <a:t>the effect of codes</a:t>
            </a:r>
            <a:r>
              <a:rPr lang="en-GB" b="1" dirty="0"/>
              <a:t>, etc.</a:t>
            </a:r>
          </a:p>
          <a:p>
            <a:pPr marL="0" indent="0" algn="ctr">
              <a:buNone/>
            </a:pPr>
            <a:r>
              <a:rPr lang="en-GB" b="1" dirty="0">
                <a:solidFill>
                  <a:srgbClr val="7030A0"/>
                </a:solidFill>
              </a:rPr>
              <a:t>E.g. </a:t>
            </a:r>
          </a:p>
          <a:p>
            <a:pPr marL="0" indent="0">
              <a:buNone/>
            </a:pPr>
            <a:r>
              <a:rPr lang="en-GB" b="1" u="sng" dirty="0">
                <a:solidFill>
                  <a:srgbClr val="7030A0"/>
                </a:solidFill>
              </a:rPr>
              <a:t>Describe: </a:t>
            </a:r>
            <a:r>
              <a:rPr lang="en-GB" i="1" dirty="0"/>
              <a:t>The film shows the audience of the brutality of the prison system at that time, as we see through the horrific violence inflicted on the prisoners by guards like Hadley. </a:t>
            </a:r>
            <a:r>
              <a:rPr lang="en-GB" b="1" dirty="0">
                <a:solidFill>
                  <a:srgbClr val="00B050"/>
                </a:solidFill>
              </a:rPr>
              <a:t>(1 mark)</a:t>
            </a:r>
          </a:p>
          <a:p>
            <a:pPr marL="0" indent="0">
              <a:buNone/>
            </a:pPr>
            <a:r>
              <a:rPr lang="en-GB" b="1" u="sng" dirty="0">
                <a:solidFill>
                  <a:srgbClr val="7030A0"/>
                </a:solidFill>
              </a:rPr>
              <a:t>Explain: </a:t>
            </a:r>
            <a:r>
              <a:rPr lang="en-GB" i="1" dirty="0"/>
              <a:t>One of the new prisoners is violently beaten. The diegetic sound of the punches and his crying is overwhelming. The lighting is dark and low key.</a:t>
            </a:r>
          </a:p>
          <a:p>
            <a:pPr marL="0" indent="0">
              <a:buNone/>
            </a:pPr>
            <a:r>
              <a:rPr lang="en-GB" i="1" dirty="0"/>
              <a:t>This makes it all the more sinister. It's clear the guards do not see the prisoners as human but as punchbags. The fact that the man then dies of his injuries shows how little consideration is taken for the prisoners’ welfare. </a:t>
            </a:r>
            <a:r>
              <a:rPr lang="en-GB" b="1" dirty="0">
                <a:solidFill>
                  <a:srgbClr val="00B050"/>
                </a:solidFill>
              </a:rPr>
              <a:t>(1 mark)</a:t>
            </a:r>
          </a:p>
          <a:p>
            <a:pPr marL="0" indent="0" algn="ctr">
              <a:buNone/>
            </a:pPr>
            <a:endParaRPr lang="en-GB" b="1" dirty="0">
              <a:solidFill>
                <a:srgbClr val="7030A0"/>
              </a:solidFill>
            </a:endParaRPr>
          </a:p>
          <a:p>
            <a:pPr marL="0" indent="0" algn="ctr">
              <a:buNone/>
            </a:pPr>
            <a:endParaRPr lang="en-GB" b="1" dirty="0">
              <a:solidFill>
                <a:srgbClr val="7030A0"/>
              </a:solidFill>
            </a:endParaRPr>
          </a:p>
          <a:p>
            <a:pPr marL="0" indent="0" algn="ctr">
              <a:buNone/>
            </a:pPr>
            <a:endParaRPr lang="en-GB" b="1" dirty="0">
              <a:solidFill>
                <a:srgbClr val="7030A0"/>
              </a:solidFill>
            </a:endParaRPr>
          </a:p>
        </p:txBody>
      </p:sp>
    </p:spTree>
    <p:extLst>
      <p:ext uri="{BB962C8B-B14F-4D97-AF65-F5344CB8AC3E}">
        <p14:creationId xmlns:p14="http://schemas.microsoft.com/office/powerpoint/2010/main" val="3152117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FDDEE-ED45-4305-8E82-F45CC7074D2C}"/>
              </a:ext>
            </a:extLst>
          </p:cNvPr>
          <p:cNvSpPr>
            <a:spLocks noGrp="1"/>
          </p:cNvSpPr>
          <p:nvPr>
            <p:ph type="title"/>
          </p:nvPr>
        </p:nvSpPr>
        <p:spPr>
          <a:xfrm>
            <a:off x="0" y="365125"/>
            <a:ext cx="12261850" cy="1325563"/>
          </a:xfrm>
        </p:spPr>
        <p:txBody>
          <a:bodyPr>
            <a:normAutofit fontScale="90000"/>
          </a:bodyPr>
          <a:lstStyle/>
          <a:p>
            <a:pPr algn="ctr"/>
            <a:r>
              <a:rPr lang="en-GB" sz="2700" b="1" i="1" dirty="0"/>
              <a:t>It can be very useful to consider the time and/or place in which a media text was made or set.</a:t>
            </a:r>
            <a:br>
              <a:rPr lang="en-GB" sz="2700" b="1" i="1" dirty="0"/>
            </a:br>
            <a:r>
              <a:rPr lang="en-GB" sz="2700" b="1" i="1" dirty="0"/>
              <a:t>a) Describe significant ideas from the time and/or place of the media content you have studied. (4)</a:t>
            </a:r>
            <a:br>
              <a:rPr lang="en-GB" sz="2700" b="1" i="1" dirty="0"/>
            </a:br>
            <a:r>
              <a:rPr lang="en-GB" sz="2700" b="1" i="1" dirty="0"/>
              <a:t>b) Explain, in detail, how this content reflects these ideas. 					      (6)</a:t>
            </a:r>
            <a:br>
              <a:rPr lang="en-GB" sz="3100" b="1" dirty="0"/>
            </a:br>
            <a:br>
              <a:rPr lang="en-GB" b="1" dirty="0"/>
            </a:br>
            <a:r>
              <a:rPr lang="en-GB" sz="3600" b="1" dirty="0"/>
              <a:t>How many marks would this pupil answer get?</a:t>
            </a:r>
            <a:endParaRPr lang="en-GB" b="1" dirty="0"/>
          </a:p>
        </p:txBody>
      </p:sp>
      <p:sp>
        <p:nvSpPr>
          <p:cNvPr id="3" name="Content Placeholder 2">
            <a:extLst>
              <a:ext uri="{FF2B5EF4-FFF2-40B4-BE49-F238E27FC236}">
                <a16:creationId xmlns:a16="http://schemas.microsoft.com/office/drawing/2014/main" id="{E75FA08E-8D30-4253-8907-084B6A8BFD71}"/>
              </a:ext>
            </a:extLst>
          </p:cNvPr>
          <p:cNvSpPr>
            <a:spLocks noGrp="1"/>
          </p:cNvSpPr>
          <p:nvPr>
            <p:ph idx="1"/>
          </p:nvPr>
        </p:nvSpPr>
        <p:spPr>
          <a:xfrm>
            <a:off x="0" y="1854200"/>
            <a:ext cx="12192000" cy="5321300"/>
          </a:xfrm>
        </p:spPr>
        <p:txBody>
          <a:bodyPr>
            <a:normAutofit fontScale="40000" lnSpcReduction="20000"/>
          </a:bodyPr>
          <a:lstStyle/>
          <a:p>
            <a:pPr marL="0" lvl="0" indent="0">
              <a:buNone/>
            </a:pPr>
            <a:r>
              <a:rPr lang="en-GB" sz="5000" dirty="0"/>
              <a:t>a)</a:t>
            </a:r>
          </a:p>
          <a:p>
            <a:r>
              <a:rPr lang="en-GB" sz="5000" dirty="0"/>
              <a:t>‘TSR’ was set in 1940s Maine. During the time African Americans still had no voice as the civil rights movement hadn’t started yet. </a:t>
            </a:r>
          </a:p>
          <a:p>
            <a:pPr lvl="0"/>
            <a:r>
              <a:rPr lang="en-GB" sz="5000" dirty="0"/>
              <a:t>Also in the 1990’s Maine had an African American population of 0.05% so it wouldn’t have been more in the 1940’s.</a:t>
            </a:r>
          </a:p>
          <a:p>
            <a:pPr lvl="0"/>
            <a:r>
              <a:rPr lang="en-GB" sz="5000" dirty="0"/>
              <a:t>Gay people were still treated very badly, as most people thought it was a sin.</a:t>
            </a:r>
          </a:p>
          <a:p>
            <a:pPr lvl="0"/>
            <a:r>
              <a:rPr lang="en-GB" sz="5000" dirty="0"/>
              <a:t>Gay couples couldn’t get married and if you came out it was very dangerous.</a:t>
            </a:r>
          </a:p>
          <a:p>
            <a:pPr marL="0" indent="0">
              <a:buNone/>
            </a:pPr>
            <a:r>
              <a:rPr lang="en-GB" sz="5000" dirty="0"/>
              <a:t>b)</a:t>
            </a:r>
          </a:p>
          <a:p>
            <a:pPr lvl="0"/>
            <a:r>
              <a:rPr lang="en-GB" sz="5000" dirty="0"/>
              <a:t>In the film there are no African Americans in any position of power (on the jury, in the courthouse, any of the guards, on the parole board) showing people still had these views about African Americans.</a:t>
            </a:r>
          </a:p>
          <a:p>
            <a:pPr lvl="0"/>
            <a:r>
              <a:rPr lang="en-GB" sz="5000" dirty="0"/>
              <a:t>There are only two people in the prison that have speaking parts and are African American, however this is accurate as there weren’t a lot of African Americans in Maine at this time.</a:t>
            </a:r>
          </a:p>
          <a:p>
            <a:pPr lvl="0"/>
            <a:r>
              <a:rPr lang="en-GB" sz="5000" dirty="0"/>
              <a:t>Also the African Americans in the prison are both con-men reinforcing the idea that African Americans are of a low social class and are guilty.</a:t>
            </a:r>
          </a:p>
          <a:p>
            <a:pPr lvl="0"/>
            <a:r>
              <a:rPr lang="en-GB" sz="5000" dirty="0"/>
              <a:t>In the film, the only openly gay people are ‘The sisters’. The rape Andy on many occasions and also beat him repeatedly.</a:t>
            </a:r>
          </a:p>
          <a:p>
            <a:pPr lvl="0"/>
            <a:r>
              <a:rPr lang="en-GB" sz="5000" dirty="0"/>
              <a:t>This reflects the views on gay people at the time as no one understood what it was.</a:t>
            </a:r>
          </a:p>
          <a:p>
            <a:endParaRPr lang="en-GB" dirty="0"/>
          </a:p>
        </p:txBody>
      </p:sp>
    </p:spTree>
    <p:extLst>
      <p:ext uri="{BB962C8B-B14F-4D97-AF65-F5344CB8AC3E}">
        <p14:creationId xmlns:p14="http://schemas.microsoft.com/office/powerpoint/2010/main" val="34359812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9EE22CA32DECA4C83A5BD9645C01D28" ma:contentTypeVersion="11" ma:contentTypeDescription="Create a new document." ma:contentTypeScope="" ma:versionID="d9f834a1836773f1dd2189171462a073">
  <xsd:schema xmlns:xsd="http://www.w3.org/2001/XMLSchema" xmlns:xs="http://www.w3.org/2001/XMLSchema" xmlns:p="http://schemas.microsoft.com/office/2006/metadata/properties" xmlns:ns3="aa8bd7ed-cc88-4a44-a273-2a2f949b1be6" xmlns:ns4="295ab126-a604-44b7-aa6a-053d6c2d1054" targetNamespace="http://schemas.microsoft.com/office/2006/metadata/properties" ma:root="true" ma:fieldsID="b8c62f32b018e5deffb34e6e52ec3a05" ns3:_="" ns4:_="">
    <xsd:import namespace="aa8bd7ed-cc88-4a44-a273-2a2f949b1be6"/>
    <xsd:import namespace="295ab126-a604-44b7-aa6a-053d6c2d105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8bd7ed-cc88-4a44-a273-2a2f949b1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95ab126-a604-44b7-aa6a-053d6c2d105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E4F808-F20C-4D3D-A122-291E2F8305AF}">
  <ds:schemaRef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295ab126-a604-44b7-aa6a-053d6c2d1054"/>
    <ds:schemaRef ds:uri="aa8bd7ed-cc88-4a44-a273-2a2f949b1be6"/>
    <ds:schemaRef ds:uri="http://www.w3.org/XML/1998/namespace"/>
    <ds:schemaRef ds:uri="http://purl.org/dc/dcmitype/"/>
  </ds:schemaRefs>
</ds:datastoreItem>
</file>

<file path=customXml/itemProps2.xml><?xml version="1.0" encoding="utf-8"?>
<ds:datastoreItem xmlns:ds="http://schemas.openxmlformats.org/officeDocument/2006/customXml" ds:itemID="{865A1CDE-9C42-45BE-A2DC-AFE7482CD50F}">
  <ds:schemaRefs>
    <ds:schemaRef ds:uri="http://schemas.microsoft.com/sharepoint/v3/contenttype/forms"/>
  </ds:schemaRefs>
</ds:datastoreItem>
</file>

<file path=customXml/itemProps3.xml><?xml version="1.0" encoding="utf-8"?>
<ds:datastoreItem xmlns:ds="http://schemas.openxmlformats.org/officeDocument/2006/customXml" ds:itemID="{69A26185-F7C0-43D5-9C8B-9890357AA6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8bd7ed-cc88-4a44-a273-2a2f949b1be6"/>
    <ds:schemaRef ds:uri="295ab126-a604-44b7-aa6a-053d6c2d10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86</TotalTime>
  <Words>1111</Words>
  <Application>Microsoft Office PowerPoint</Application>
  <PresentationFormat>Widescreen</PresentationFormat>
  <Paragraphs>86</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The Shawshank Redemption</vt:lpstr>
      <vt:lpstr>Society </vt:lpstr>
      <vt:lpstr>The Shawshank Redemption - Impact of society on film </vt:lpstr>
      <vt:lpstr>Societal Context - The position of African Americans </vt:lpstr>
      <vt:lpstr>Where do we see these societal influences in the film? Analysis</vt:lpstr>
      <vt:lpstr>Societal Context - The prison system </vt:lpstr>
      <vt:lpstr>Societal Context - Homosexuality</vt:lpstr>
      <vt:lpstr>Societal Context - Homosexuality</vt:lpstr>
      <vt:lpstr>Exam question</vt:lpstr>
      <vt:lpstr>It can be very useful to consider the time and/or place in which a media text was made or set. a) Describe significant ideas from the time and/or place of the media content you have studied. (4) b) Explain, in detail, how this content reflects these ideas.            (6)  How many marks would this pupil answer get?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Shawshank Redemption</dc:title>
  <dc:creator>Jill Nitsche</dc:creator>
  <cp:lastModifiedBy>Jill Nitsche</cp:lastModifiedBy>
  <cp:revision>5</cp:revision>
  <cp:lastPrinted>2019-10-24T08:24:33Z</cp:lastPrinted>
  <dcterms:created xsi:type="dcterms:W3CDTF">2019-10-23T12:50:51Z</dcterms:created>
  <dcterms:modified xsi:type="dcterms:W3CDTF">2019-10-24T08:47:36Z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0x01010069EE22CA32DECA4C83A5BD9645C01D28</vt:lpwstr>
  </property>
</Properties>
</file>