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handoutMasterIdLst>
    <p:handoutMasterId r:id="rId92"/>
  </p:handoutMasterIdLst>
  <p:sldIdLst>
    <p:sldId id="339" r:id="rId2"/>
    <p:sldId id="340" r:id="rId3"/>
    <p:sldId id="317" r:id="rId4"/>
    <p:sldId id="345" r:id="rId5"/>
    <p:sldId id="257" r:id="rId6"/>
    <p:sldId id="258" r:id="rId7"/>
    <p:sldId id="259" r:id="rId8"/>
    <p:sldId id="263" r:id="rId9"/>
    <p:sldId id="264" r:id="rId10"/>
    <p:sldId id="275" r:id="rId11"/>
    <p:sldId id="265" r:id="rId12"/>
    <p:sldId id="267" r:id="rId13"/>
    <p:sldId id="266" r:id="rId14"/>
    <p:sldId id="268" r:id="rId15"/>
    <p:sldId id="270" r:id="rId16"/>
    <p:sldId id="269" r:id="rId17"/>
    <p:sldId id="271" r:id="rId18"/>
    <p:sldId id="260" r:id="rId19"/>
    <p:sldId id="261" r:id="rId20"/>
    <p:sldId id="280" r:id="rId21"/>
    <p:sldId id="274" r:id="rId22"/>
    <p:sldId id="272" r:id="rId23"/>
    <p:sldId id="276" r:id="rId24"/>
    <p:sldId id="277" r:id="rId25"/>
    <p:sldId id="279" r:id="rId26"/>
    <p:sldId id="281" r:id="rId27"/>
    <p:sldId id="256" r:id="rId28"/>
    <p:sldId id="319" r:id="rId29"/>
    <p:sldId id="338" r:id="rId30"/>
    <p:sldId id="322" r:id="rId31"/>
    <p:sldId id="323" r:id="rId32"/>
    <p:sldId id="324" r:id="rId33"/>
    <p:sldId id="325" r:id="rId34"/>
    <p:sldId id="326" r:id="rId35"/>
    <p:sldId id="327" r:id="rId36"/>
    <p:sldId id="328" r:id="rId37"/>
    <p:sldId id="341" r:id="rId38"/>
    <p:sldId id="308" r:id="rId39"/>
    <p:sldId id="330" r:id="rId40"/>
    <p:sldId id="331" r:id="rId41"/>
    <p:sldId id="349" r:id="rId42"/>
    <p:sldId id="284" r:id="rId43"/>
    <p:sldId id="282" r:id="rId44"/>
    <p:sldId id="285" r:id="rId45"/>
    <p:sldId id="286" r:id="rId46"/>
    <p:sldId id="293" r:id="rId47"/>
    <p:sldId id="287" r:id="rId48"/>
    <p:sldId id="288" r:id="rId49"/>
    <p:sldId id="289" r:id="rId50"/>
    <p:sldId id="291" r:id="rId51"/>
    <p:sldId id="292" r:id="rId52"/>
    <p:sldId id="283" r:id="rId53"/>
    <p:sldId id="335" r:id="rId54"/>
    <p:sldId id="342" r:id="rId55"/>
    <p:sldId id="348" r:id="rId56"/>
    <p:sldId id="332" r:id="rId57"/>
    <p:sldId id="333" r:id="rId58"/>
    <p:sldId id="336" r:id="rId59"/>
    <p:sldId id="343" r:id="rId60"/>
    <p:sldId id="300" r:id="rId61"/>
    <p:sldId id="301" r:id="rId62"/>
    <p:sldId id="298" r:id="rId63"/>
    <p:sldId id="304" r:id="rId64"/>
    <p:sldId id="303" r:id="rId65"/>
    <p:sldId id="305" r:id="rId66"/>
    <p:sldId id="306" r:id="rId67"/>
    <p:sldId id="307" r:id="rId68"/>
    <p:sldId id="309" r:id="rId69"/>
    <p:sldId id="329" r:id="rId70"/>
    <p:sldId id="344" r:id="rId71"/>
    <p:sldId id="311" r:id="rId72"/>
    <p:sldId id="351" r:id="rId73"/>
    <p:sldId id="353" r:id="rId74"/>
    <p:sldId id="352" r:id="rId75"/>
    <p:sldId id="354" r:id="rId76"/>
    <p:sldId id="355" r:id="rId77"/>
    <p:sldId id="356" r:id="rId78"/>
    <p:sldId id="312" r:id="rId79"/>
    <p:sldId id="314" r:id="rId80"/>
    <p:sldId id="346" r:id="rId81"/>
    <p:sldId id="350" r:id="rId82"/>
    <p:sldId id="347" r:id="rId83"/>
    <p:sldId id="299" r:id="rId84"/>
    <p:sldId id="290" r:id="rId85"/>
    <p:sldId id="294" r:id="rId86"/>
    <p:sldId id="295" r:id="rId87"/>
    <p:sldId id="296" r:id="rId88"/>
    <p:sldId id="297" r:id="rId89"/>
    <p:sldId id="315" r:id="rId90"/>
    <p:sldId id="316" r:id="rId9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A68B96-58EE-418B-915B-BB7687A16983}" v="525" dt="2020-03-16T11:58:41.914"/>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14" autoAdjust="0"/>
    <p:restoredTop sz="94660"/>
  </p:normalViewPr>
  <p:slideViewPr>
    <p:cSldViewPr snapToGrid="0" snapToObjects="1">
      <p:cViewPr varScale="1">
        <p:scale>
          <a:sx n="101" d="100"/>
          <a:sy n="101" d="100"/>
        </p:scale>
        <p:origin x="32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98"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Nitsche" userId="ae0cab38-9d3a-4d93-b3b6-67b7fd8b9abd" providerId="ADAL" clId="{1DE99B66-410B-4431-8ACE-C132B3A07629}"/>
    <pc:docChg chg="undo custSel addSld modSld sldOrd">
      <pc:chgData name="Jill Nitsche" userId="ae0cab38-9d3a-4d93-b3b6-67b7fd8b9abd" providerId="ADAL" clId="{1DE99B66-410B-4431-8ACE-C132B3A07629}" dt="2020-01-28T11:45:21.945" v="684" actId="114"/>
      <pc:docMkLst>
        <pc:docMk/>
      </pc:docMkLst>
      <pc:sldChg chg="modSp modAnim">
        <pc:chgData name="Jill Nitsche" userId="ae0cab38-9d3a-4d93-b3b6-67b7fd8b9abd" providerId="ADAL" clId="{1DE99B66-410B-4431-8ACE-C132B3A07629}" dt="2020-01-28T09:26:40.585" v="6" actId="20577"/>
        <pc:sldMkLst>
          <pc:docMk/>
          <pc:sldMk cId="872780373" sldId="282"/>
        </pc:sldMkLst>
        <pc:spChg chg="mod">
          <ac:chgData name="Jill Nitsche" userId="ae0cab38-9d3a-4d93-b3b6-67b7fd8b9abd" providerId="ADAL" clId="{1DE99B66-410B-4431-8ACE-C132B3A07629}" dt="2020-01-28T09:26:40.585" v="6" actId="20577"/>
          <ac:spMkLst>
            <pc:docMk/>
            <pc:sldMk cId="872780373" sldId="282"/>
            <ac:spMk id="2" creationId="{00000000-0000-0000-0000-000000000000}"/>
          </ac:spMkLst>
        </pc:spChg>
        <pc:spChg chg="mod">
          <ac:chgData name="Jill Nitsche" userId="ae0cab38-9d3a-4d93-b3b6-67b7fd8b9abd" providerId="ADAL" clId="{1DE99B66-410B-4431-8ACE-C132B3A07629}" dt="2020-01-28T09:26:25.490" v="2" actId="1076"/>
          <ac:spMkLst>
            <pc:docMk/>
            <pc:sldMk cId="872780373" sldId="282"/>
            <ac:spMk id="3" creationId="{00000000-0000-0000-0000-000000000000}"/>
          </ac:spMkLst>
        </pc:spChg>
        <pc:picChg chg="mod">
          <ac:chgData name="Jill Nitsche" userId="ae0cab38-9d3a-4d93-b3b6-67b7fd8b9abd" providerId="ADAL" clId="{1DE99B66-410B-4431-8ACE-C132B3A07629}" dt="2020-01-28T09:26:22.725" v="1" actId="1076"/>
          <ac:picMkLst>
            <pc:docMk/>
            <pc:sldMk cId="872780373" sldId="282"/>
            <ac:picMk id="4" creationId="{00000000-0000-0000-0000-000000000000}"/>
          </ac:picMkLst>
        </pc:picChg>
      </pc:sldChg>
      <pc:sldChg chg="modSp">
        <pc:chgData name="Jill Nitsche" userId="ae0cab38-9d3a-4d93-b3b6-67b7fd8b9abd" providerId="ADAL" clId="{1DE99B66-410B-4431-8ACE-C132B3A07629}" dt="2020-01-28T09:53:25.867" v="339" actId="122"/>
        <pc:sldMkLst>
          <pc:docMk/>
          <pc:sldMk cId="3378463051" sldId="283"/>
        </pc:sldMkLst>
        <pc:spChg chg="mod">
          <ac:chgData name="Jill Nitsche" userId="ae0cab38-9d3a-4d93-b3b6-67b7fd8b9abd" providerId="ADAL" clId="{1DE99B66-410B-4431-8ACE-C132B3A07629}" dt="2020-01-28T09:53:25.867" v="339" actId="122"/>
          <ac:spMkLst>
            <pc:docMk/>
            <pc:sldMk cId="3378463051" sldId="283"/>
            <ac:spMk id="2" creationId="{00000000-0000-0000-0000-000000000000}"/>
          </ac:spMkLst>
        </pc:spChg>
      </pc:sldChg>
      <pc:sldChg chg="modSp">
        <pc:chgData name="Jill Nitsche" userId="ae0cab38-9d3a-4d93-b3b6-67b7fd8b9abd" providerId="ADAL" clId="{1DE99B66-410B-4431-8ACE-C132B3A07629}" dt="2020-01-28T09:52:35.220" v="319" actId="20577"/>
        <pc:sldMkLst>
          <pc:docMk/>
          <pc:sldMk cId="2533413644" sldId="284"/>
        </pc:sldMkLst>
        <pc:spChg chg="mod">
          <ac:chgData name="Jill Nitsche" userId="ae0cab38-9d3a-4d93-b3b6-67b7fd8b9abd" providerId="ADAL" clId="{1DE99B66-410B-4431-8ACE-C132B3A07629}" dt="2020-01-28T09:52:35.220" v="319" actId="20577"/>
          <ac:spMkLst>
            <pc:docMk/>
            <pc:sldMk cId="2533413644" sldId="284"/>
            <ac:spMk id="2" creationId="{00000000-0000-0000-0000-000000000000}"/>
          </ac:spMkLst>
        </pc:spChg>
      </pc:sldChg>
      <pc:sldChg chg="modSp">
        <pc:chgData name="Jill Nitsche" userId="ae0cab38-9d3a-4d93-b3b6-67b7fd8b9abd" providerId="ADAL" clId="{1DE99B66-410B-4431-8ACE-C132B3A07629}" dt="2020-01-28T10:17:52.575" v="342" actId="27636"/>
        <pc:sldMkLst>
          <pc:docMk/>
          <pc:sldMk cId="2648140474" sldId="285"/>
        </pc:sldMkLst>
        <pc:spChg chg="mod">
          <ac:chgData name="Jill Nitsche" userId="ae0cab38-9d3a-4d93-b3b6-67b7fd8b9abd" providerId="ADAL" clId="{1DE99B66-410B-4431-8ACE-C132B3A07629}" dt="2020-01-28T10:17:52.575" v="342" actId="27636"/>
          <ac:spMkLst>
            <pc:docMk/>
            <pc:sldMk cId="2648140474" sldId="285"/>
            <ac:spMk id="2" creationId="{00000000-0000-0000-0000-000000000000}"/>
          </ac:spMkLst>
        </pc:spChg>
      </pc:sldChg>
      <pc:sldChg chg="modSp">
        <pc:chgData name="Jill Nitsche" userId="ae0cab38-9d3a-4d93-b3b6-67b7fd8b9abd" providerId="ADAL" clId="{1DE99B66-410B-4431-8ACE-C132B3A07629}" dt="2020-01-28T10:18:41.868" v="375" actId="20577"/>
        <pc:sldMkLst>
          <pc:docMk/>
          <pc:sldMk cId="1796635279" sldId="288"/>
        </pc:sldMkLst>
        <pc:spChg chg="mod">
          <ac:chgData name="Jill Nitsche" userId="ae0cab38-9d3a-4d93-b3b6-67b7fd8b9abd" providerId="ADAL" clId="{1DE99B66-410B-4431-8ACE-C132B3A07629}" dt="2020-01-28T10:18:41.868" v="375" actId="20577"/>
          <ac:spMkLst>
            <pc:docMk/>
            <pc:sldMk cId="1796635279" sldId="288"/>
            <ac:spMk id="2" creationId="{00000000-0000-0000-0000-000000000000}"/>
          </ac:spMkLst>
        </pc:spChg>
      </pc:sldChg>
      <pc:sldChg chg="modSp">
        <pc:chgData name="Jill Nitsche" userId="ae0cab38-9d3a-4d93-b3b6-67b7fd8b9abd" providerId="ADAL" clId="{1DE99B66-410B-4431-8ACE-C132B3A07629}" dt="2020-01-28T09:30:58.438" v="12" actId="1076"/>
        <pc:sldMkLst>
          <pc:docMk/>
          <pc:sldMk cId="2773076016" sldId="291"/>
        </pc:sldMkLst>
        <pc:picChg chg="mod">
          <ac:chgData name="Jill Nitsche" userId="ae0cab38-9d3a-4d93-b3b6-67b7fd8b9abd" providerId="ADAL" clId="{1DE99B66-410B-4431-8ACE-C132B3A07629}" dt="2020-01-28T09:30:55.204" v="10" actId="1076"/>
          <ac:picMkLst>
            <pc:docMk/>
            <pc:sldMk cId="2773076016" sldId="291"/>
            <ac:picMk id="4" creationId="{00000000-0000-0000-0000-000000000000}"/>
          </ac:picMkLst>
        </pc:picChg>
        <pc:picChg chg="mod">
          <ac:chgData name="Jill Nitsche" userId="ae0cab38-9d3a-4d93-b3b6-67b7fd8b9abd" providerId="ADAL" clId="{1DE99B66-410B-4431-8ACE-C132B3A07629}" dt="2020-01-28T09:30:58.438" v="12" actId="1076"/>
          <ac:picMkLst>
            <pc:docMk/>
            <pc:sldMk cId="2773076016" sldId="291"/>
            <ac:picMk id="5" creationId="{00000000-0000-0000-0000-000000000000}"/>
          </ac:picMkLst>
        </pc:picChg>
        <pc:picChg chg="mod">
          <ac:chgData name="Jill Nitsche" userId="ae0cab38-9d3a-4d93-b3b6-67b7fd8b9abd" providerId="ADAL" clId="{1DE99B66-410B-4431-8ACE-C132B3A07629}" dt="2020-01-28T09:30:56.548" v="11" actId="1076"/>
          <ac:picMkLst>
            <pc:docMk/>
            <pc:sldMk cId="2773076016" sldId="291"/>
            <ac:picMk id="6" creationId="{00000000-0000-0000-0000-000000000000}"/>
          </ac:picMkLst>
        </pc:picChg>
      </pc:sldChg>
      <pc:sldChg chg="modSp">
        <pc:chgData name="Jill Nitsche" userId="ae0cab38-9d3a-4d93-b3b6-67b7fd8b9abd" providerId="ADAL" clId="{1DE99B66-410B-4431-8ACE-C132B3A07629}" dt="2020-01-28T09:33:00.324" v="31" actId="1076"/>
        <pc:sldMkLst>
          <pc:docMk/>
          <pc:sldMk cId="43220401" sldId="298"/>
        </pc:sldMkLst>
        <pc:picChg chg="mod">
          <ac:chgData name="Jill Nitsche" userId="ae0cab38-9d3a-4d93-b3b6-67b7fd8b9abd" providerId="ADAL" clId="{1DE99B66-410B-4431-8ACE-C132B3A07629}" dt="2020-01-28T09:33:00.324" v="31" actId="1076"/>
          <ac:picMkLst>
            <pc:docMk/>
            <pc:sldMk cId="43220401" sldId="298"/>
            <ac:picMk id="5" creationId="{00000000-0000-0000-0000-000000000000}"/>
          </ac:picMkLst>
        </pc:picChg>
      </pc:sldChg>
      <pc:sldChg chg="modSp">
        <pc:chgData name="Jill Nitsche" userId="ae0cab38-9d3a-4d93-b3b6-67b7fd8b9abd" providerId="ADAL" clId="{1DE99B66-410B-4431-8ACE-C132B3A07629}" dt="2020-01-28T10:29:13.693" v="389" actId="404"/>
        <pc:sldMkLst>
          <pc:docMk/>
          <pc:sldMk cId="721407502" sldId="332"/>
        </pc:sldMkLst>
        <pc:spChg chg="mod">
          <ac:chgData name="Jill Nitsche" userId="ae0cab38-9d3a-4d93-b3b6-67b7fd8b9abd" providerId="ADAL" clId="{1DE99B66-410B-4431-8ACE-C132B3A07629}" dt="2020-01-28T10:29:13.693" v="389" actId="404"/>
          <ac:spMkLst>
            <pc:docMk/>
            <pc:sldMk cId="721407502" sldId="332"/>
            <ac:spMk id="3" creationId="{00000000-0000-0000-0000-000000000000}"/>
          </ac:spMkLst>
        </pc:spChg>
      </pc:sldChg>
      <pc:sldChg chg="modSp modAnim">
        <pc:chgData name="Jill Nitsche" userId="ae0cab38-9d3a-4d93-b3b6-67b7fd8b9abd" providerId="ADAL" clId="{1DE99B66-410B-4431-8ACE-C132B3A07629}" dt="2020-01-28T10:28:48.191" v="380" actId="122"/>
        <pc:sldMkLst>
          <pc:docMk/>
          <pc:sldMk cId="2348202240" sldId="333"/>
        </pc:sldMkLst>
        <pc:spChg chg="mod">
          <ac:chgData name="Jill Nitsche" userId="ae0cab38-9d3a-4d93-b3b6-67b7fd8b9abd" providerId="ADAL" clId="{1DE99B66-410B-4431-8ACE-C132B3A07629}" dt="2020-01-28T10:28:48.191" v="380" actId="122"/>
          <ac:spMkLst>
            <pc:docMk/>
            <pc:sldMk cId="2348202240" sldId="333"/>
            <ac:spMk id="2" creationId="{00000000-0000-0000-0000-000000000000}"/>
          </ac:spMkLst>
        </pc:spChg>
      </pc:sldChg>
      <pc:sldChg chg="modSp">
        <pc:chgData name="Jill Nitsche" userId="ae0cab38-9d3a-4d93-b3b6-67b7fd8b9abd" providerId="ADAL" clId="{1DE99B66-410B-4431-8ACE-C132B3A07629}" dt="2020-01-28T10:37:21.257" v="455" actId="1076"/>
        <pc:sldMkLst>
          <pc:docMk/>
          <pc:sldMk cId="190339703" sldId="336"/>
        </pc:sldMkLst>
        <pc:spChg chg="mod">
          <ac:chgData name="Jill Nitsche" userId="ae0cab38-9d3a-4d93-b3b6-67b7fd8b9abd" providerId="ADAL" clId="{1DE99B66-410B-4431-8ACE-C132B3A07629}" dt="2020-01-28T10:37:21.257" v="455" actId="1076"/>
          <ac:spMkLst>
            <pc:docMk/>
            <pc:sldMk cId="190339703" sldId="336"/>
            <ac:spMk id="3" creationId="{00000000-0000-0000-0000-000000000000}"/>
          </ac:spMkLst>
        </pc:spChg>
        <pc:graphicFrameChg chg="mod modGraphic">
          <ac:chgData name="Jill Nitsche" userId="ae0cab38-9d3a-4d93-b3b6-67b7fd8b9abd" providerId="ADAL" clId="{1DE99B66-410B-4431-8ACE-C132B3A07629}" dt="2020-01-28T10:37:14.994" v="453" actId="1076"/>
          <ac:graphicFrameMkLst>
            <pc:docMk/>
            <pc:sldMk cId="190339703" sldId="336"/>
            <ac:graphicFrameMk id="8" creationId="{00000000-0000-0000-0000-000000000000}"/>
          </ac:graphicFrameMkLst>
        </pc:graphicFrameChg>
      </pc:sldChg>
      <pc:sldChg chg="modSp">
        <pc:chgData name="Jill Nitsche" userId="ae0cab38-9d3a-4d93-b3b6-67b7fd8b9abd" providerId="ADAL" clId="{1DE99B66-410B-4431-8ACE-C132B3A07629}" dt="2020-01-28T09:53:36.400" v="340" actId="1076"/>
        <pc:sldMkLst>
          <pc:docMk/>
          <pc:sldMk cId="3102936650" sldId="342"/>
        </pc:sldMkLst>
        <pc:spChg chg="mod">
          <ac:chgData name="Jill Nitsche" userId="ae0cab38-9d3a-4d93-b3b6-67b7fd8b9abd" providerId="ADAL" clId="{1DE99B66-410B-4431-8ACE-C132B3A07629}" dt="2020-01-28T09:53:36.400" v="340" actId="1076"/>
          <ac:spMkLst>
            <pc:docMk/>
            <pc:sldMk cId="3102936650" sldId="342"/>
            <ac:spMk id="2" creationId="{00000000-0000-0000-0000-000000000000}"/>
          </ac:spMkLst>
        </pc:spChg>
      </pc:sldChg>
      <pc:sldChg chg="modSp">
        <pc:chgData name="Jill Nitsche" userId="ae0cab38-9d3a-4d93-b3b6-67b7fd8b9abd" providerId="ADAL" clId="{1DE99B66-410B-4431-8ACE-C132B3A07629}" dt="2020-01-28T09:33:13.606" v="32" actId="2711"/>
        <pc:sldMkLst>
          <pc:docMk/>
          <pc:sldMk cId="1710514330" sldId="343"/>
        </pc:sldMkLst>
        <pc:spChg chg="mod">
          <ac:chgData name="Jill Nitsche" userId="ae0cab38-9d3a-4d93-b3b6-67b7fd8b9abd" providerId="ADAL" clId="{1DE99B66-410B-4431-8ACE-C132B3A07629}" dt="2020-01-28T09:33:13.606" v="32" actId="2711"/>
          <ac:spMkLst>
            <pc:docMk/>
            <pc:sldMk cId="1710514330" sldId="343"/>
            <ac:spMk id="3" creationId="{00000000-0000-0000-0000-000000000000}"/>
          </ac:spMkLst>
        </pc:spChg>
      </pc:sldChg>
      <pc:sldChg chg="ord">
        <pc:chgData name="Jill Nitsche" userId="ae0cab38-9d3a-4d93-b3b6-67b7fd8b9abd" providerId="ADAL" clId="{1DE99B66-410B-4431-8ACE-C132B3A07629}" dt="2020-01-28T09:33:33.678" v="33"/>
        <pc:sldMkLst>
          <pc:docMk/>
          <pc:sldMk cId="3588972268" sldId="346"/>
        </pc:sldMkLst>
      </pc:sldChg>
      <pc:sldChg chg="addSp modSp ord">
        <pc:chgData name="Jill Nitsche" userId="ae0cab38-9d3a-4d93-b3b6-67b7fd8b9abd" providerId="ADAL" clId="{1DE99B66-410B-4431-8ACE-C132B3A07629}" dt="2020-01-28T09:33:33.678" v="33"/>
        <pc:sldMkLst>
          <pc:docMk/>
          <pc:sldMk cId="2456837036" sldId="347"/>
        </pc:sldMkLst>
        <pc:graphicFrameChg chg="add modGraphic">
          <ac:chgData name="Jill Nitsche" userId="ae0cab38-9d3a-4d93-b3b6-67b7fd8b9abd" providerId="ADAL" clId="{1DE99B66-410B-4431-8ACE-C132B3A07629}" dt="2020-01-28T09:31:39.954" v="15"/>
          <ac:graphicFrameMkLst>
            <pc:docMk/>
            <pc:sldMk cId="2456837036" sldId="347"/>
            <ac:graphicFrameMk id="5" creationId="{E4A4DCD1-FEFD-4145-8CAD-5FE35801B05E}"/>
          </ac:graphicFrameMkLst>
        </pc:graphicFrameChg>
        <pc:graphicFrameChg chg="add mod modGraphic">
          <ac:chgData name="Jill Nitsche" userId="ae0cab38-9d3a-4d93-b3b6-67b7fd8b9abd" providerId="ADAL" clId="{1DE99B66-410B-4431-8ACE-C132B3A07629}" dt="2020-01-28T09:31:40.376" v="16" actId="1076"/>
          <ac:graphicFrameMkLst>
            <pc:docMk/>
            <pc:sldMk cId="2456837036" sldId="347"/>
            <ac:graphicFrameMk id="7" creationId="{E1344685-8AFA-49C6-BC01-492D570C5127}"/>
          </ac:graphicFrameMkLst>
        </pc:graphicFrameChg>
      </pc:sldChg>
      <pc:sldChg chg="add">
        <pc:chgData name="Jill Nitsche" userId="ae0cab38-9d3a-4d93-b3b6-67b7fd8b9abd" providerId="ADAL" clId="{1DE99B66-410B-4431-8ACE-C132B3A07629}" dt="2020-01-28T09:33:41.256" v="34"/>
        <pc:sldMkLst>
          <pc:docMk/>
          <pc:sldMk cId="2688155973" sldId="350"/>
        </pc:sldMkLst>
      </pc:sldChg>
      <pc:sldChg chg="addSp modSp add">
        <pc:chgData name="Jill Nitsche" userId="ae0cab38-9d3a-4d93-b3b6-67b7fd8b9abd" providerId="ADAL" clId="{1DE99B66-410B-4431-8ACE-C132B3A07629}" dt="2020-01-28T09:42:42.960" v="172" actId="1076"/>
        <pc:sldMkLst>
          <pc:docMk/>
          <pc:sldMk cId="2747091520" sldId="351"/>
        </pc:sldMkLst>
        <pc:spChg chg="mod">
          <ac:chgData name="Jill Nitsche" userId="ae0cab38-9d3a-4d93-b3b6-67b7fd8b9abd" providerId="ADAL" clId="{1DE99B66-410B-4431-8ACE-C132B3A07629}" dt="2020-01-28T09:42:27.982" v="165" actId="1076"/>
          <ac:spMkLst>
            <pc:docMk/>
            <pc:sldMk cId="2747091520" sldId="351"/>
            <ac:spMk id="2" creationId="{A93D6471-F723-42FF-B389-1D488F17B3E3}"/>
          </ac:spMkLst>
        </pc:spChg>
        <pc:spChg chg="mod">
          <ac:chgData name="Jill Nitsche" userId="ae0cab38-9d3a-4d93-b3b6-67b7fd8b9abd" providerId="ADAL" clId="{1DE99B66-410B-4431-8ACE-C132B3A07629}" dt="2020-01-28T09:42:41.039" v="171" actId="1076"/>
          <ac:spMkLst>
            <pc:docMk/>
            <pc:sldMk cId="2747091520" sldId="351"/>
            <ac:spMk id="3" creationId="{13DA9320-06D2-4CDD-A9DC-48986731E5A3}"/>
          </ac:spMkLst>
        </pc:spChg>
        <pc:picChg chg="add mod">
          <ac:chgData name="Jill Nitsche" userId="ae0cab38-9d3a-4d93-b3b6-67b7fd8b9abd" providerId="ADAL" clId="{1DE99B66-410B-4431-8ACE-C132B3A07629}" dt="2020-01-28T09:42:42.960" v="172" actId="1076"/>
          <ac:picMkLst>
            <pc:docMk/>
            <pc:sldMk cId="2747091520" sldId="351"/>
            <ac:picMk id="4" creationId="{82DF837A-CE34-422C-85BB-89BAC0F22379}"/>
          </ac:picMkLst>
        </pc:picChg>
      </pc:sldChg>
      <pc:sldChg chg="modSp add">
        <pc:chgData name="Jill Nitsche" userId="ae0cab38-9d3a-4d93-b3b6-67b7fd8b9abd" providerId="ADAL" clId="{1DE99B66-410B-4431-8ACE-C132B3A07629}" dt="2020-01-28T11:45:21.945" v="684" actId="114"/>
        <pc:sldMkLst>
          <pc:docMk/>
          <pc:sldMk cId="582029903" sldId="352"/>
        </pc:sldMkLst>
        <pc:spChg chg="mod">
          <ac:chgData name="Jill Nitsche" userId="ae0cab38-9d3a-4d93-b3b6-67b7fd8b9abd" providerId="ADAL" clId="{1DE99B66-410B-4431-8ACE-C132B3A07629}" dt="2020-01-28T11:45:21.945" v="684" actId="114"/>
          <ac:spMkLst>
            <pc:docMk/>
            <pc:sldMk cId="582029903" sldId="352"/>
            <ac:spMk id="2" creationId="{6632CE39-99C6-4C4B-BA8F-0F29FD721A34}"/>
          </ac:spMkLst>
        </pc:spChg>
        <pc:spChg chg="mod">
          <ac:chgData name="Jill Nitsche" userId="ae0cab38-9d3a-4d93-b3b6-67b7fd8b9abd" providerId="ADAL" clId="{1DE99B66-410B-4431-8ACE-C132B3A07629}" dt="2020-01-28T11:44:06.072" v="683" actId="20577"/>
          <ac:spMkLst>
            <pc:docMk/>
            <pc:sldMk cId="582029903" sldId="352"/>
            <ac:spMk id="3" creationId="{B5960B2C-22C5-4DFD-B7A9-7A236D59A2B8}"/>
          </ac:spMkLst>
        </pc:spChg>
      </pc:sldChg>
      <pc:sldChg chg="modSp add">
        <pc:chgData name="Jill Nitsche" userId="ae0cab38-9d3a-4d93-b3b6-67b7fd8b9abd" providerId="ADAL" clId="{1DE99B66-410B-4431-8ACE-C132B3A07629}" dt="2020-01-28T09:40:29.327" v="150" actId="20577"/>
        <pc:sldMkLst>
          <pc:docMk/>
          <pc:sldMk cId="4126095917" sldId="353"/>
        </pc:sldMkLst>
        <pc:spChg chg="mod">
          <ac:chgData name="Jill Nitsche" userId="ae0cab38-9d3a-4d93-b3b6-67b7fd8b9abd" providerId="ADAL" clId="{1DE99B66-410B-4431-8ACE-C132B3A07629}" dt="2020-01-28T09:40:29.327" v="150" actId="20577"/>
          <ac:spMkLst>
            <pc:docMk/>
            <pc:sldMk cId="4126095917" sldId="353"/>
            <ac:spMk id="2" creationId="{00000000-0000-0000-0000-000000000000}"/>
          </ac:spMkLst>
        </pc:spChg>
      </pc:sldChg>
      <pc:sldChg chg="addSp modSp add">
        <pc:chgData name="Jill Nitsche" userId="ae0cab38-9d3a-4d93-b3b6-67b7fd8b9abd" providerId="ADAL" clId="{1DE99B66-410B-4431-8ACE-C132B3A07629}" dt="2020-01-28T09:44:56.696" v="278" actId="1076"/>
        <pc:sldMkLst>
          <pc:docMk/>
          <pc:sldMk cId="1649725877" sldId="354"/>
        </pc:sldMkLst>
        <pc:spChg chg="mod">
          <ac:chgData name="Jill Nitsche" userId="ae0cab38-9d3a-4d93-b3b6-67b7fd8b9abd" providerId="ADAL" clId="{1DE99B66-410B-4431-8ACE-C132B3A07629}" dt="2020-01-28T09:43:55.901" v="176" actId="122"/>
          <ac:spMkLst>
            <pc:docMk/>
            <pc:sldMk cId="1649725877" sldId="354"/>
            <ac:spMk id="2" creationId="{7A058AD2-0B68-4A7C-A3D4-CF1EEA9E7635}"/>
          </ac:spMkLst>
        </pc:spChg>
        <pc:spChg chg="mod">
          <ac:chgData name="Jill Nitsche" userId="ae0cab38-9d3a-4d93-b3b6-67b7fd8b9abd" providerId="ADAL" clId="{1DE99B66-410B-4431-8ACE-C132B3A07629}" dt="2020-01-28T09:44:56.696" v="278" actId="1076"/>
          <ac:spMkLst>
            <pc:docMk/>
            <pc:sldMk cId="1649725877" sldId="354"/>
            <ac:spMk id="3" creationId="{1248FA15-D6B6-4D0B-B768-E2FAAFE01ECB}"/>
          </ac:spMkLst>
        </pc:spChg>
        <pc:graphicFrameChg chg="add mod">
          <ac:chgData name="Jill Nitsche" userId="ae0cab38-9d3a-4d93-b3b6-67b7fd8b9abd" providerId="ADAL" clId="{1DE99B66-410B-4431-8ACE-C132B3A07629}" dt="2020-01-28T09:44:53.743" v="277" actId="1076"/>
          <ac:graphicFrameMkLst>
            <pc:docMk/>
            <pc:sldMk cId="1649725877" sldId="354"/>
            <ac:graphicFrameMk id="4" creationId="{0D081CD6-5B4F-48FC-A56B-D4BE5FF170E6}"/>
          </ac:graphicFrameMkLst>
        </pc:graphicFrameChg>
      </pc:sldChg>
      <pc:sldChg chg="addSp delSp modSp add">
        <pc:chgData name="Jill Nitsche" userId="ae0cab38-9d3a-4d93-b3b6-67b7fd8b9abd" providerId="ADAL" clId="{1DE99B66-410B-4431-8ACE-C132B3A07629}" dt="2020-01-28T09:50:13.272" v="302"/>
        <pc:sldMkLst>
          <pc:docMk/>
          <pc:sldMk cId="3482193505" sldId="355"/>
        </pc:sldMkLst>
        <pc:spChg chg="mod">
          <ac:chgData name="Jill Nitsche" userId="ae0cab38-9d3a-4d93-b3b6-67b7fd8b9abd" providerId="ADAL" clId="{1DE99B66-410B-4431-8ACE-C132B3A07629}" dt="2020-01-28T09:45:57.747" v="291" actId="5793"/>
          <ac:spMkLst>
            <pc:docMk/>
            <pc:sldMk cId="3482193505" sldId="355"/>
            <ac:spMk id="3" creationId="{94D6AD99-8EA9-44F4-9797-BF8D89A756B4}"/>
          </ac:spMkLst>
        </pc:spChg>
        <pc:graphicFrameChg chg="add modGraphic">
          <ac:chgData name="Jill Nitsche" userId="ae0cab38-9d3a-4d93-b3b6-67b7fd8b9abd" providerId="ADAL" clId="{1DE99B66-410B-4431-8ACE-C132B3A07629}" dt="2020-01-28T09:46:10.563" v="293" actId="20577"/>
          <ac:graphicFrameMkLst>
            <pc:docMk/>
            <pc:sldMk cId="3482193505" sldId="355"/>
            <ac:graphicFrameMk id="4" creationId="{3306A95A-30CE-477C-A597-3A19C04E97E0}"/>
          </ac:graphicFrameMkLst>
        </pc:graphicFrameChg>
        <pc:inkChg chg="add">
          <ac:chgData name="Jill Nitsche" userId="ae0cab38-9d3a-4d93-b3b6-67b7fd8b9abd" providerId="ADAL" clId="{1DE99B66-410B-4431-8ACE-C132B3A07629}" dt="2020-01-28T09:46:30.409" v="294"/>
          <ac:inkMkLst>
            <pc:docMk/>
            <pc:sldMk cId="3482193505" sldId="355"/>
            <ac:inkMk id="5" creationId="{AB4108EF-3E88-47C6-AAF6-5A6C98427E91}"/>
          </ac:inkMkLst>
        </pc:inkChg>
        <pc:inkChg chg="add">
          <ac:chgData name="Jill Nitsche" userId="ae0cab38-9d3a-4d93-b3b6-67b7fd8b9abd" providerId="ADAL" clId="{1DE99B66-410B-4431-8ACE-C132B3A07629}" dt="2020-01-28T09:46:39.021" v="295"/>
          <ac:inkMkLst>
            <pc:docMk/>
            <pc:sldMk cId="3482193505" sldId="355"/>
            <ac:inkMk id="6" creationId="{56D2C126-09BB-4273-8E69-8B4FD2DC4E12}"/>
          </ac:inkMkLst>
        </pc:inkChg>
        <pc:inkChg chg="add del">
          <ac:chgData name="Jill Nitsche" userId="ae0cab38-9d3a-4d93-b3b6-67b7fd8b9abd" providerId="ADAL" clId="{1DE99B66-410B-4431-8ACE-C132B3A07629}" dt="2020-01-28T09:46:49.296" v="300"/>
          <ac:inkMkLst>
            <pc:docMk/>
            <pc:sldMk cId="3482193505" sldId="355"/>
            <ac:inkMk id="7" creationId="{D8B2A5AD-1525-4080-A1D1-E07346166D50}"/>
          </ac:inkMkLst>
        </pc:inkChg>
        <pc:inkChg chg="add del">
          <ac:chgData name="Jill Nitsche" userId="ae0cab38-9d3a-4d93-b3b6-67b7fd8b9abd" providerId="ADAL" clId="{1DE99B66-410B-4431-8ACE-C132B3A07629}" dt="2020-01-28T09:46:48.904" v="299"/>
          <ac:inkMkLst>
            <pc:docMk/>
            <pc:sldMk cId="3482193505" sldId="355"/>
            <ac:inkMk id="8" creationId="{A45A633D-4749-4337-BF93-2260CC136F20}"/>
          </ac:inkMkLst>
        </pc:inkChg>
        <pc:inkChg chg="add">
          <ac:chgData name="Jill Nitsche" userId="ae0cab38-9d3a-4d93-b3b6-67b7fd8b9abd" providerId="ADAL" clId="{1DE99B66-410B-4431-8ACE-C132B3A07629}" dt="2020-01-28T09:46:48.647" v="298"/>
          <ac:inkMkLst>
            <pc:docMk/>
            <pc:sldMk cId="3482193505" sldId="355"/>
            <ac:inkMk id="9" creationId="{A30F68E6-11BD-4EA7-A222-784A117A0A00}"/>
          </ac:inkMkLst>
        </pc:inkChg>
        <pc:inkChg chg="add">
          <ac:chgData name="Jill Nitsche" userId="ae0cab38-9d3a-4d93-b3b6-67b7fd8b9abd" providerId="ADAL" clId="{1DE99B66-410B-4431-8ACE-C132B3A07629}" dt="2020-01-28T09:46:51.347" v="301"/>
          <ac:inkMkLst>
            <pc:docMk/>
            <pc:sldMk cId="3482193505" sldId="355"/>
            <ac:inkMk id="10" creationId="{65A7DEF2-6D78-4E1C-AA5C-DF6CE1CD105F}"/>
          </ac:inkMkLst>
        </pc:inkChg>
        <pc:inkChg chg="add">
          <ac:chgData name="Jill Nitsche" userId="ae0cab38-9d3a-4d93-b3b6-67b7fd8b9abd" providerId="ADAL" clId="{1DE99B66-410B-4431-8ACE-C132B3A07629}" dt="2020-01-28T09:50:13.272" v="302"/>
          <ac:inkMkLst>
            <pc:docMk/>
            <pc:sldMk cId="3482193505" sldId="355"/>
            <ac:inkMk id="11" creationId="{320589CF-51BC-4260-8CA7-29717408413B}"/>
          </ac:inkMkLst>
        </pc:inkChg>
      </pc:sldChg>
      <pc:sldChg chg="add">
        <pc:chgData name="Jill Nitsche" userId="ae0cab38-9d3a-4d93-b3b6-67b7fd8b9abd" providerId="ADAL" clId="{1DE99B66-410B-4431-8ACE-C132B3A07629}" dt="2020-01-28T09:51:50.688" v="303"/>
        <pc:sldMkLst>
          <pc:docMk/>
          <pc:sldMk cId="3406647845" sldId="356"/>
        </pc:sldMkLst>
      </pc:sldChg>
    </pc:docChg>
  </pc:docChgLst>
  <pc:docChgLst>
    <pc:chgData name="Jill Nitsche" userId="ae0cab38-9d3a-4d93-b3b6-67b7fd8b9abd" providerId="ADAL" clId="{8BA68B96-58EE-418B-915B-BB7687A16983}"/>
    <pc:docChg chg="custSel addSld delSld modSld">
      <pc:chgData name="Jill Nitsche" userId="ae0cab38-9d3a-4d93-b3b6-67b7fd8b9abd" providerId="ADAL" clId="{8BA68B96-58EE-418B-915B-BB7687A16983}" dt="2020-03-16T11:58:41.914" v="524" actId="20577"/>
      <pc:docMkLst>
        <pc:docMk/>
      </pc:docMkLst>
      <pc:sldChg chg="add">
        <pc:chgData name="Jill Nitsche" userId="ae0cab38-9d3a-4d93-b3b6-67b7fd8b9abd" providerId="ADAL" clId="{8BA68B96-58EE-418B-915B-BB7687A16983}" dt="2020-03-16T11:45:13.657" v="50"/>
        <pc:sldMkLst>
          <pc:docMk/>
          <pc:sldMk cId="1527220309" sldId="312"/>
        </pc:sldMkLst>
      </pc:sldChg>
      <pc:sldChg chg="modSp del">
        <pc:chgData name="Jill Nitsche" userId="ae0cab38-9d3a-4d93-b3b6-67b7fd8b9abd" providerId="ADAL" clId="{8BA68B96-58EE-418B-915B-BB7687A16983}" dt="2020-03-16T11:45:08.324" v="48" actId="2696"/>
        <pc:sldMkLst>
          <pc:docMk/>
          <pc:sldMk cId="2408446210" sldId="312"/>
        </pc:sldMkLst>
        <pc:spChg chg="mod">
          <ac:chgData name="Jill Nitsche" userId="ae0cab38-9d3a-4d93-b3b6-67b7fd8b9abd" providerId="ADAL" clId="{8BA68B96-58EE-418B-915B-BB7687A16983}" dt="2020-03-16T11:42:20.822" v="46" actId="20577"/>
          <ac:spMkLst>
            <pc:docMk/>
            <pc:sldMk cId="2408446210" sldId="312"/>
            <ac:spMk id="2" creationId="{00000000-0000-0000-0000-000000000000}"/>
          </ac:spMkLst>
        </pc:spChg>
      </pc:sldChg>
      <pc:sldChg chg="modSp del">
        <pc:chgData name="Jill Nitsche" userId="ae0cab38-9d3a-4d93-b3b6-67b7fd8b9abd" providerId="ADAL" clId="{8BA68B96-58EE-418B-915B-BB7687A16983}" dt="2020-03-16T11:45:08.332" v="49" actId="2696"/>
        <pc:sldMkLst>
          <pc:docMk/>
          <pc:sldMk cId="1070192169" sldId="314"/>
        </pc:sldMkLst>
        <pc:spChg chg="mod">
          <ac:chgData name="Jill Nitsche" userId="ae0cab38-9d3a-4d93-b3b6-67b7fd8b9abd" providerId="ADAL" clId="{8BA68B96-58EE-418B-915B-BB7687A16983}" dt="2020-03-16T11:42:41.218" v="47" actId="20577"/>
          <ac:spMkLst>
            <pc:docMk/>
            <pc:sldMk cId="1070192169" sldId="314"/>
            <ac:spMk id="2" creationId="{00000000-0000-0000-0000-000000000000}"/>
          </ac:spMkLst>
        </pc:spChg>
      </pc:sldChg>
      <pc:sldChg chg="modSp add">
        <pc:chgData name="Jill Nitsche" userId="ae0cab38-9d3a-4d93-b3b6-67b7fd8b9abd" providerId="ADAL" clId="{8BA68B96-58EE-418B-915B-BB7687A16983}" dt="2020-03-16T11:58:41.914" v="524" actId="20577"/>
        <pc:sldMkLst>
          <pc:docMk/>
          <pc:sldMk cId="2568142384" sldId="314"/>
        </pc:sldMkLst>
        <pc:spChg chg="mod">
          <ac:chgData name="Jill Nitsche" userId="ae0cab38-9d3a-4d93-b3b6-67b7fd8b9abd" providerId="ADAL" clId="{8BA68B96-58EE-418B-915B-BB7687A16983}" dt="2020-03-16T11:58:41.914" v="524" actId="20577"/>
          <ac:spMkLst>
            <pc:docMk/>
            <pc:sldMk cId="2568142384" sldId="314"/>
            <ac:spMk id="2" creationId="{00000000-0000-0000-0000-000000000000}"/>
          </ac:spMkLst>
        </pc:spChg>
      </pc:sldChg>
      <pc:sldChg chg="delSp modSp">
        <pc:chgData name="Jill Nitsche" userId="ae0cab38-9d3a-4d93-b3b6-67b7fd8b9abd" providerId="ADAL" clId="{8BA68B96-58EE-418B-915B-BB7687A16983}" dt="2020-03-16T11:41:33.174" v="2" actId="20577"/>
        <pc:sldMkLst>
          <pc:docMk/>
          <pc:sldMk cId="2456837036" sldId="347"/>
        </pc:sldMkLst>
        <pc:spChg chg="mod">
          <ac:chgData name="Jill Nitsche" userId="ae0cab38-9d3a-4d93-b3b6-67b7fd8b9abd" providerId="ADAL" clId="{8BA68B96-58EE-418B-915B-BB7687A16983}" dt="2020-03-16T11:41:33.174" v="2" actId="20577"/>
          <ac:spMkLst>
            <pc:docMk/>
            <pc:sldMk cId="2456837036" sldId="347"/>
            <ac:spMk id="3" creationId="{968C3E56-6DD0-401B-AB85-975DABE12194}"/>
          </ac:spMkLst>
        </pc:spChg>
        <pc:graphicFrameChg chg="del">
          <ac:chgData name="Jill Nitsche" userId="ae0cab38-9d3a-4d93-b3b6-67b7fd8b9abd" providerId="ADAL" clId="{8BA68B96-58EE-418B-915B-BB7687A16983}" dt="2020-03-16T11:41:27.207" v="1" actId="478"/>
          <ac:graphicFrameMkLst>
            <pc:docMk/>
            <pc:sldMk cId="2456837036" sldId="347"/>
            <ac:graphicFrameMk id="5" creationId="{E4A4DCD1-FEFD-4145-8CAD-5FE35801B05E}"/>
          </ac:graphicFrameMkLst>
        </pc:graphicFrameChg>
        <pc:graphicFrameChg chg="del">
          <ac:chgData name="Jill Nitsche" userId="ae0cab38-9d3a-4d93-b3b6-67b7fd8b9abd" providerId="ADAL" clId="{8BA68B96-58EE-418B-915B-BB7687A16983}" dt="2020-03-16T11:41:25.717" v="0" actId="478"/>
          <ac:graphicFrameMkLst>
            <pc:docMk/>
            <pc:sldMk cId="2456837036" sldId="347"/>
            <ac:graphicFrameMk id="7" creationId="{E1344685-8AFA-49C6-BC01-492D570C512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43835" cy="46664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77630" y="0"/>
            <a:ext cx="3043835" cy="466644"/>
          </a:xfrm>
          <a:prstGeom prst="rect">
            <a:avLst/>
          </a:prstGeom>
        </p:spPr>
        <p:txBody>
          <a:bodyPr vert="horz" lIns="91440" tIns="45720" rIns="91440" bIns="45720" rtlCol="0"/>
          <a:lstStyle>
            <a:lvl1pPr algn="r">
              <a:defRPr sz="1200"/>
            </a:lvl1pPr>
          </a:lstStyle>
          <a:p>
            <a:fld id="{0C45A11D-99F1-45C0-B24A-A6926D968D48}" type="datetimeFigureOut">
              <a:rPr lang="en-GB" smtClean="0"/>
              <a:t>16/03/2020</a:t>
            </a:fld>
            <a:endParaRPr lang="en-GB"/>
          </a:p>
        </p:txBody>
      </p:sp>
      <p:sp>
        <p:nvSpPr>
          <p:cNvPr id="4" name="Footer Placeholder 3"/>
          <p:cNvSpPr>
            <a:spLocks noGrp="1"/>
          </p:cNvSpPr>
          <p:nvPr>
            <p:ph type="ftr" sz="quarter" idx="2"/>
          </p:nvPr>
        </p:nvSpPr>
        <p:spPr>
          <a:xfrm>
            <a:off x="3" y="8842457"/>
            <a:ext cx="3043835" cy="46664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77630" y="8842457"/>
            <a:ext cx="3043835" cy="466644"/>
          </a:xfrm>
          <a:prstGeom prst="rect">
            <a:avLst/>
          </a:prstGeom>
        </p:spPr>
        <p:txBody>
          <a:bodyPr vert="horz" lIns="91440" tIns="45720" rIns="91440" bIns="45720" rtlCol="0" anchor="b"/>
          <a:lstStyle>
            <a:lvl1pPr algn="r">
              <a:defRPr sz="1200"/>
            </a:lvl1pPr>
          </a:lstStyle>
          <a:p>
            <a:fld id="{77EAD49D-CE74-4E81-B25F-1F4ACCF6FFA5}" type="slidenum">
              <a:rPr lang="en-GB" smtClean="0"/>
              <a:t>‹#›</a:t>
            </a:fld>
            <a:endParaRPr lang="en-GB"/>
          </a:p>
        </p:txBody>
      </p:sp>
    </p:spTree>
    <p:extLst>
      <p:ext uri="{BB962C8B-B14F-4D97-AF65-F5344CB8AC3E}">
        <p14:creationId xmlns:p14="http://schemas.microsoft.com/office/powerpoint/2010/main" val="126257871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1-28T09:46:30.372"/>
    </inkml:context>
    <inkml:brush xml:id="br0">
      <inkml:brushProperty name="width" value="0.35" units="cm"/>
      <inkml:brushProperty name="height" value="0.35" units="cm"/>
      <inkml:brushProperty name="color" value="#E71224"/>
      <inkml:brushProperty name="ignorePressure" value="1"/>
    </inkml:brush>
  </inkml:definitions>
  <inkml:trace contextRef="#ctx0" brushRef="#br0">1 686,'4'2,"0"-1,0 1,0 0,0 0,0 0,0 1,0-1,0 1,-1 0,0 0,0 0,1 1,-2-1,1 1,0-1,-1 1,0 0,1 0,-2 0,1 1,0-1,-1 0,0 1,0-1,0 2,5 10,137 400,-143-414,0 0,0 0,0 0,1 0,-1-1,1 1,-1 0,1 0,-1-1,1 1,0 0,0-1,0 1,0-1,0 1,0-1,1 1,-1-1,0 0,1 0,-1 0,1 0,-1 0,1 0,-1 0,1 0,0 0,0-1,-1 1,1-1,0 1,0-1,-1 0,1 0,0 0,0 0,0 0,0 0,-1 0,1 0,0-1,0 1,0-1,-1 1,1-1,0 0,-1 0,1 0,-1 0,1 0,-1 0,1 0,-1 0,0-1,1 1,-1 0,0-1,0 1,0-1,0 1,0-1,0 0,-1 1,1-1,-1 0,1 0,-1 0,1 1,-1-1,0-1,294-455,-240 376,3 3,4 2,3 3,3 3,3 2,3 4,3 3,60-36,-63 48,-47 28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1-28T09:46:39.020"/>
    </inkml:context>
    <inkml:brush xml:id="br0">
      <inkml:brushProperty name="width" value="0.35" units="cm"/>
      <inkml:brushProperty name="height" value="0.35" units="cm"/>
      <inkml:brushProperty name="color" value="#E71224"/>
      <inkml:brushProperty name="ignorePressure" value="1"/>
    </inkml:brush>
  </inkml:definitions>
  <inkml:trace contextRef="#ctx0" brushRef="#br0">0 1407,'4'46,"2"-1,1 0,3-1,1 0,11 23,-5-10,-9-26,2 0,1 0,1-1,2 0,1-1,1-1,1 0,-14-27,0 1,-1-1,1 0,0 1,-1-1,1 0,0-1,0 1,0 0,0-1,0 0,0 1,0-1,0 0,0-1,0 1,0-1,0 1,0-1,0 0,0 0,-1 0,1 0,0 0,-1-1,1 1,0-1,-1 0,0 0,0 0,1 0,-1 0,0 0,0-1,-1 1,1-1,-1 1,1-1,-1 0,1-2,252-312,-65 114,8 8,9 9,8 9,7 10,87-42,-31 26,142-63,-275 171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1-28T09:46:51.346"/>
    </inkml:context>
    <inkml:brush xml:id="br0">
      <inkml:brushProperty name="width" value="0.35" units="cm"/>
      <inkml:brushProperty name="height" value="0.35" units="cm"/>
      <inkml:brushProperty name="color" value="#E71224"/>
      <inkml:brushProperty name="ignorePressure" value="1"/>
    </inkml:brush>
  </inkml:definitions>
  <inkml:trace contextRef="#ctx0" brushRef="#br0">0 952,'5'3,"0"-1,0 1,0 0,-1 0,0 1,1 0,-1-1,0 1,-1 0,1 1,-1-1,0 1,0 0,0-1,-1 1,1 0,-1 1,1 3,-1-5,229 657,-232-660,1 0,1 0,-1 0,0 0,0 0,0 0,0 0,1 0,-1-1,0 1,1 0,-1 0,1 0,-1 0,1 0,-1 0,1-1,0 1,-1 0,1 0,0-1,0 1,-1-1,1 1,0 0,0-1,0 1,0-1,0 0,0 1,0-1,0 0,0 0,0 0,0 1,0-1,0 0,0 0,0 0,0-1,0 1,0 0,0 0,0 0,0-1,0 1,-1-1,1 1,0 0,0-1,0 0,0 1,0-1,-1 0,32-55,-23 37,74-129,6 4,7 4,6 4,24-17,-39 51,4 4,4 4,4 4,4 5,4 4,3 5,93-47,100-36,-277 148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1-28T09:50:13.272"/>
    </inkml:context>
    <inkml:brush xml:id="br0">
      <inkml:brushProperty name="width" value="0.35" units="cm"/>
      <inkml:brushProperty name="height" value="0.35" units="cm"/>
      <inkml:brushProperty name="color" value="#E71224"/>
      <inkml:brushProperty name="ignorePressure" value="1"/>
    </inkml:brush>
  </inkml:definitions>
  <inkml:trace contextRef="#ctx0" brushRef="#br0">0 1124,'8'3,"-1"0,1 0,-1 1,0-1,0 2,0-1,-1 1,0 0,0 0,0 1,0 0,-1 0,0 0,0 0,-1 1,0 0,0 0,0 0,-1 1,0-1,-1 1,0-1,0 1,0 0,-1 0,0 3,6 9,141 402,-146-418,-2-1,0 0,0-1,0 1,0 0,1-1,-1 1,1-1,-1 1,1 0,0-1,0 1,0-1,1 0,-1 1,1-1,-1 0,1 0,-1 0,1 0,0 0,0 0,0-1,0 1,1 0,-1-1,0 0,1 1,-1-1,1 0,-1 0,1-1,-1 1,1 0,-1-1,1 0,0 1,-1-1,1 0,0-1,-1 1,1 0,0-1,-1 1,1-1,-1 0,1 0,-1 0,1 0,-1 0,1-1,0 0,177-229,-36 23,8 7,10 6,7 8,9 7,105-77,113-39,-348 262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9F7E-4063-4585-8D50-32257D7C428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ADDA4F21-035A-476B-9C8C-A4D8B1B93D0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FD50A02-FBF0-4848-B205-6D8D3E24057F}"/>
              </a:ext>
            </a:extLst>
          </p:cNvPr>
          <p:cNvSpPr>
            <a:spLocks noGrp="1"/>
          </p:cNvSpPr>
          <p:nvPr>
            <p:ph type="dt" sz="half" idx="10"/>
          </p:nvPr>
        </p:nvSpPr>
        <p:spPr/>
        <p:txBody>
          <a:bodyPr/>
          <a:lstStyle/>
          <a:p>
            <a:fld id="{E30E2307-1E40-4E12-8716-25BFDA8E7013}" type="datetime1">
              <a:rPr lang="en-US" smtClean="0"/>
              <a:pPr/>
              <a:t>3/16/2020</a:t>
            </a:fld>
            <a:endParaRPr lang="en-US"/>
          </a:p>
        </p:txBody>
      </p:sp>
      <p:sp>
        <p:nvSpPr>
          <p:cNvPr id="5" name="Footer Placeholder 4">
            <a:extLst>
              <a:ext uri="{FF2B5EF4-FFF2-40B4-BE49-F238E27FC236}">
                <a16:creationId xmlns:a16="http://schemas.microsoft.com/office/drawing/2014/main" id="{A0710B0D-94D0-47C6-A30A-31722D3DB9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04DBE-0927-4A96-B46E-6391D7B8C89E}"/>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358022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14A7-AE10-4C15-B9CE-6B8A9D0246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D4FCF0-C2A7-413C-B2EF-BC4CF3E41EA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62FE58-42E7-487F-87D9-B6DEE293DD5A}"/>
              </a:ext>
            </a:extLst>
          </p:cNvPr>
          <p:cNvSpPr>
            <a:spLocks noGrp="1"/>
          </p:cNvSpPr>
          <p:nvPr>
            <p:ph type="dt" sz="half" idx="10"/>
          </p:nvPr>
        </p:nvSpPr>
        <p:spPr/>
        <p:txBody>
          <a:bodyPr/>
          <a:lstStyle/>
          <a:p>
            <a:fld id="{61FD9D02-426E-46C9-9EE9-0DE1EF8B2838}" type="datetime1">
              <a:rPr lang="en-US" smtClean="0"/>
              <a:pPr/>
              <a:t>3/16/2020</a:t>
            </a:fld>
            <a:endParaRPr lang="en-US"/>
          </a:p>
        </p:txBody>
      </p:sp>
      <p:sp>
        <p:nvSpPr>
          <p:cNvPr id="5" name="Footer Placeholder 4">
            <a:extLst>
              <a:ext uri="{FF2B5EF4-FFF2-40B4-BE49-F238E27FC236}">
                <a16:creationId xmlns:a16="http://schemas.microsoft.com/office/drawing/2014/main" id="{CCBB0A1C-9F08-4A6D-B3CE-ACDB38F4C0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A73DD3-998C-4E78-A1C3-026DE117A2B3}"/>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383947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14577-E669-41D8-8C70-61ECAA71A8A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7A5F6F-86A9-4D1D-95A0-ABBA5DBB098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2FE3504-4FEB-47D7-93E5-864C2B6F09D1}"/>
              </a:ext>
            </a:extLst>
          </p:cNvPr>
          <p:cNvSpPr>
            <a:spLocks noGrp="1"/>
          </p:cNvSpPr>
          <p:nvPr>
            <p:ph type="dt" sz="half" idx="10"/>
          </p:nvPr>
        </p:nvSpPr>
        <p:spPr/>
        <p:txBody>
          <a:bodyPr/>
          <a:lstStyle/>
          <a:p>
            <a:fld id="{7B8AEBBE-F8B2-42CF-9895-E86A608384EB}" type="datetime1">
              <a:rPr lang="en-US" smtClean="0"/>
              <a:pPr/>
              <a:t>3/16/2020</a:t>
            </a:fld>
            <a:endParaRPr lang="en-US"/>
          </a:p>
        </p:txBody>
      </p:sp>
      <p:sp>
        <p:nvSpPr>
          <p:cNvPr id="5" name="Footer Placeholder 4">
            <a:extLst>
              <a:ext uri="{FF2B5EF4-FFF2-40B4-BE49-F238E27FC236}">
                <a16:creationId xmlns:a16="http://schemas.microsoft.com/office/drawing/2014/main" id="{AB303BEC-4D04-4DC0-B775-F83A118C1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A3DB06-9BD2-48B1-ADC3-86A248CCA297}"/>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820155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01BF3-5223-4B41-98B1-9AB9544F5E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37355B-6EFE-4FCD-BD2E-BCA854676645}"/>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565EBD7-F8AB-4871-BB76-5B586D998F69}"/>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447606-AE8A-4BA9-9262-CF85601A3BD6}"/>
              </a:ext>
            </a:extLst>
          </p:cNvPr>
          <p:cNvSpPr>
            <a:spLocks noGrp="1"/>
          </p:cNvSpPr>
          <p:nvPr>
            <p:ph type="dt" sz="half" idx="10"/>
          </p:nvPr>
        </p:nvSpPr>
        <p:spPr/>
        <p:txBody>
          <a:bodyPr/>
          <a:lstStyle/>
          <a:p>
            <a:fld id="{9D1D110F-3F4E-48D9-B8AA-5D0E825AFDBA}" type="datetime1">
              <a:rPr lang="en-US" smtClean="0"/>
              <a:pPr/>
              <a:t>3/16/2020</a:t>
            </a:fld>
            <a:endParaRPr lang="en-US"/>
          </a:p>
        </p:txBody>
      </p:sp>
      <p:sp>
        <p:nvSpPr>
          <p:cNvPr id="6" name="Footer Placeholder 5">
            <a:extLst>
              <a:ext uri="{FF2B5EF4-FFF2-40B4-BE49-F238E27FC236}">
                <a16:creationId xmlns:a16="http://schemas.microsoft.com/office/drawing/2014/main" id="{C9D2C089-DAF7-4642-B876-17D811C4F5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EE465E-F239-4A71-AC4F-FDDD24E01853}"/>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66168162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4F402-0C99-4D61-8052-99B2FFE81037}"/>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34B5CB-2CC6-4C69-A07C-B9E3D68A7EB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C95C250E-DF13-4B57-A5AC-836BAA15AE0D}"/>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808718-AB91-4CAE-B2B0-FE524E196E8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89830B76-3667-4FA8-A4D9-7AB1C5C25B1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DBDCE18-7A61-4E2E-BB41-F840DB0BF58D}"/>
              </a:ext>
            </a:extLst>
          </p:cNvPr>
          <p:cNvSpPr>
            <a:spLocks noGrp="1"/>
          </p:cNvSpPr>
          <p:nvPr>
            <p:ph type="dt" sz="half" idx="10"/>
          </p:nvPr>
        </p:nvSpPr>
        <p:spPr/>
        <p:txBody>
          <a:bodyPr/>
          <a:lstStyle/>
          <a:p>
            <a:fld id="{6D18D072-EF12-4AA2-BD71-ABC68B06D0E2}" type="datetime1">
              <a:rPr lang="en-US" smtClean="0"/>
              <a:pPr/>
              <a:t>3/16/2020</a:t>
            </a:fld>
            <a:endParaRPr lang="en-US"/>
          </a:p>
        </p:txBody>
      </p:sp>
      <p:sp>
        <p:nvSpPr>
          <p:cNvPr id="8" name="Footer Placeholder 7">
            <a:extLst>
              <a:ext uri="{FF2B5EF4-FFF2-40B4-BE49-F238E27FC236}">
                <a16:creationId xmlns:a16="http://schemas.microsoft.com/office/drawing/2014/main" id="{6747B48D-9DC9-4C19-8088-E57B564B31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BECED5-2122-4F48-B34B-27B8DCFB0680}"/>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680697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3628-8191-48BC-9638-CEE1C8600FA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1033F8E-0FAD-4AF2-920A-F2485F0023FA}"/>
              </a:ext>
            </a:extLst>
          </p:cNvPr>
          <p:cNvSpPr>
            <a:spLocks noGrp="1"/>
          </p:cNvSpPr>
          <p:nvPr>
            <p:ph type="dt" sz="half" idx="10"/>
          </p:nvPr>
        </p:nvSpPr>
        <p:spPr/>
        <p:txBody>
          <a:bodyPr/>
          <a:lstStyle/>
          <a:p>
            <a:fld id="{B8CDBF60-6CC3-4B74-A60D-3486985E4346}" type="datetime1">
              <a:rPr lang="en-US" smtClean="0"/>
              <a:pPr/>
              <a:t>3/16/2020</a:t>
            </a:fld>
            <a:endParaRPr lang="en-US"/>
          </a:p>
        </p:txBody>
      </p:sp>
      <p:sp>
        <p:nvSpPr>
          <p:cNvPr id="4" name="Footer Placeholder 3">
            <a:extLst>
              <a:ext uri="{FF2B5EF4-FFF2-40B4-BE49-F238E27FC236}">
                <a16:creationId xmlns:a16="http://schemas.microsoft.com/office/drawing/2014/main" id="{8D56071F-B86D-4BA2-AE8C-D95E34C111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D86A90-CD9D-4D1F-B569-B8C41B6BC050}"/>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333900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66F75E-9D2C-4DC1-BF94-9CB6E6B06372}"/>
              </a:ext>
            </a:extLst>
          </p:cNvPr>
          <p:cNvSpPr>
            <a:spLocks noGrp="1"/>
          </p:cNvSpPr>
          <p:nvPr>
            <p:ph type="dt" sz="half" idx="10"/>
          </p:nvPr>
        </p:nvSpPr>
        <p:spPr/>
        <p:txBody>
          <a:bodyPr/>
          <a:lstStyle/>
          <a:p>
            <a:fld id="{22714818-984F-4759-BF72-A33BDC1963BD}" type="datetime1">
              <a:rPr lang="en-US" smtClean="0"/>
              <a:pPr/>
              <a:t>3/16/2020</a:t>
            </a:fld>
            <a:endParaRPr lang="en-US"/>
          </a:p>
        </p:txBody>
      </p:sp>
      <p:sp>
        <p:nvSpPr>
          <p:cNvPr id="3" name="Footer Placeholder 2">
            <a:extLst>
              <a:ext uri="{FF2B5EF4-FFF2-40B4-BE49-F238E27FC236}">
                <a16:creationId xmlns:a16="http://schemas.microsoft.com/office/drawing/2014/main" id="{D39C8606-88BD-4A56-97E3-7A03934796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049A01-88A4-4CAC-AFA5-52619338DB7C}"/>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140995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7DE2-D50B-449C-A634-FE08AB8A7B2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FE9383-566E-4310-8182-303655E1BDD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3E323E8-B347-48C8-954F-2BE397DED87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5BE1DB9-9BE8-4077-838A-43C2F094531D}"/>
              </a:ext>
            </a:extLst>
          </p:cNvPr>
          <p:cNvSpPr>
            <a:spLocks noGrp="1"/>
          </p:cNvSpPr>
          <p:nvPr>
            <p:ph type="dt" sz="half" idx="10"/>
          </p:nvPr>
        </p:nvSpPr>
        <p:spPr/>
        <p:txBody>
          <a:bodyPr/>
          <a:lstStyle/>
          <a:p>
            <a:fld id="{9EA7E191-5F94-4FC1-B823-BD7CABF7FA06}" type="datetime1">
              <a:rPr lang="en-US" smtClean="0"/>
              <a:pPr/>
              <a:t>3/16/2020</a:t>
            </a:fld>
            <a:endParaRPr lang="en-US"/>
          </a:p>
        </p:txBody>
      </p:sp>
      <p:sp>
        <p:nvSpPr>
          <p:cNvPr id="6" name="Footer Placeholder 5">
            <a:extLst>
              <a:ext uri="{FF2B5EF4-FFF2-40B4-BE49-F238E27FC236}">
                <a16:creationId xmlns:a16="http://schemas.microsoft.com/office/drawing/2014/main" id="{10B5A5CC-D5D6-47C3-BBB9-89AE429F8C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287787-335C-4590-8CA5-89639DF741D8}"/>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3698607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1A8A8-2860-451F-9429-44015CB7A1F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5AEB6AD-EF39-491A-BB61-4A939CCCAD3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4AA9C461-0204-4815-8B76-F6C70625A8A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CF778C8-EB71-4BBB-880A-671297C1B707}"/>
              </a:ext>
            </a:extLst>
          </p:cNvPr>
          <p:cNvSpPr>
            <a:spLocks noGrp="1"/>
          </p:cNvSpPr>
          <p:nvPr>
            <p:ph type="dt" sz="half" idx="10"/>
          </p:nvPr>
        </p:nvSpPr>
        <p:spPr/>
        <p:txBody>
          <a:bodyPr/>
          <a:lstStyle/>
          <a:p>
            <a:fld id="{88856D55-EFBE-4F9B-8A5F-09D42CA22A9B}" type="datetime1">
              <a:rPr lang="en-US" smtClean="0"/>
              <a:pPr/>
              <a:t>3/16/2020</a:t>
            </a:fld>
            <a:endParaRPr lang="en-US"/>
          </a:p>
        </p:txBody>
      </p:sp>
      <p:sp>
        <p:nvSpPr>
          <p:cNvPr id="6" name="Footer Placeholder 5">
            <a:extLst>
              <a:ext uri="{FF2B5EF4-FFF2-40B4-BE49-F238E27FC236}">
                <a16:creationId xmlns:a16="http://schemas.microsoft.com/office/drawing/2014/main" id="{FCFEB767-A54A-450A-8B54-9B22D58C0C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9021C6-BB6E-4951-B59D-D7A2F03F5906}"/>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69931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F156-6725-4EE0-999F-369DC05B7AF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BAD892-5E03-49C9-AE25-20C176E1A9F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501875-F44B-4E1B-8B88-CDA5254A4418}"/>
              </a:ext>
            </a:extLst>
          </p:cNvPr>
          <p:cNvSpPr>
            <a:spLocks noGrp="1"/>
          </p:cNvSpPr>
          <p:nvPr>
            <p:ph type="dt" sz="half" idx="10"/>
          </p:nvPr>
        </p:nvSpPr>
        <p:spPr/>
        <p:txBody>
          <a:bodyPr/>
          <a:lstStyle/>
          <a:p>
            <a:fld id="{E5CFCF5A-EA79-452C-A52C-1A2668C2E7DF}" type="datetime1">
              <a:rPr lang="en-US" smtClean="0"/>
              <a:pPr/>
              <a:t>3/16/2020</a:t>
            </a:fld>
            <a:endParaRPr lang="en-US"/>
          </a:p>
        </p:txBody>
      </p:sp>
      <p:sp>
        <p:nvSpPr>
          <p:cNvPr id="5" name="Footer Placeholder 4">
            <a:extLst>
              <a:ext uri="{FF2B5EF4-FFF2-40B4-BE49-F238E27FC236}">
                <a16:creationId xmlns:a16="http://schemas.microsoft.com/office/drawing/2014/main" id="{96634C77-3D1D-4563-84B7-E8648742B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781AE2-4F3B-4EDA-B7DF-C4D0FBBEA8E0}"/>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653235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D005FE-CF71-4A24-A47C-8CAF26D02A99}"/>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41CD36-06E0-4B1E-8907-61AEFC66F99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8070C1-BF1D-4D8E-AA62-9116748023AF}"/>
              </a:ext>
            </a:extLst>
          </p:cNvPr>
          <p:cNvSpPr>
            <a:spLocks noGrp="1"/>
          </p:cNvSpPr>
          <p:nvPr>
            <p:ph type="dt" sz="half" idx="10"/>
          </p:nvPr>
        </p:nvSpPr>
        <p:spPr/>
        <p:txBody>
          <a:bodyPr/>
          <a:lstStyle/>
          <a:p>
            <a:fld id="{2E5C4C28-BD4B-4892-9A2D-6E19BD753A9A}" type="datetime1">
              <a:rPr lang="en-US" smtClean="0"/>
              <a:pPr/>
              <a:t>3/16/2020</a:t>
            </a:fld>
            <a:endParaRPr lang="en-US"/>
          </a:p>
        </p:txBody>
      </p:sp>
      <p:sp>
        <p:nvSpPr>
          <p:cNvPr id="5" name="Footer Placeholder 4">
            <a:extLst>
              <a:ext uri="{FF2B5EF4-FFF2-40B4-BE49-F238E27FC236}">
                <a16:creationId xmlns:a16="http://schemas.microsoft.com/office/drawing/2014/main" id="{B1BF78B2-CC5C-4466-8C2A-84B20A6680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10F959-DD19-4E05-BC0E-958FBE75AFC2}"/>
              </a:ext>
            </a:extLst>
          </p:cNvPr>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17677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E8185E-3349-4D45-AB71-5169FC9DBA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23FB7E-F3D2-4DBE-81C2-96533E718FE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1D333B-3FC4-482D-A880-4E5CC66AFFC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D1D110F-3F4E-48D9-B8AA-5D0E825AFDBA}" type="datetime1">
              <a:rPr lang="en-US" smtClean="0"/>
              <a:pPr/>
              <a:t>3/16/2020</a:t>
            </a:fld>
            <a:endParaRPr lang="en-US"/>
          </a:p>
        </p:txBody>
      </p:sp>
      <p:sp>
        <p:nvSpPr>
          <p:cNvPr id="5" name="Footer Placeholder 4">
            <a:extLst>
              <a:ext uri="{FF2B5EF4-FFF2-40B4-BE49-F238E27FC236}">
                <a16:creationId xmlns:a16="http://schemas.microsoft.com/office/drawing/2014/main" id="{1FD04C21-AA09-4A87-A936-298EB5AC12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EE352BD-B11D-47B1-9AF5-1B122F88C44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87D7A59-36E2-48B9-B146-C1E59501F63F}" type="slidenum">
              <a:rPr lang="en-US" smtClean="0"/>
              <a:pPr/>
              <a:t>‹#›</a:t>
            </a:fld>
            <a:endParaRPr lang="en-US"/>
          </a:p>
        </p:txBody>
      </p:sp>
    </p:spTree>
    <p:extLst>
      <p:ext uri="{BB962C8B-B14F-4D97-AF65-F5344CB8AC3E}">
        <p14:creationId xmlns:p14="http://schemas.microsoft.com/office/powerpoint/2010/main" val="383889249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fjo-hwAKcas" TargetMode="External"/><Relationship Id="rId2" Type="http://schemas.openxmlformats.org/officeDocument/2006/relationships/hyperlink" Target="https://www.youtube.com/watch?v=RBQ-IoHfimQ" TargetMode="External"/><Relationship Id="rId1" Type="http://schemas.openxmlformats.org/officeDocument/2006/relationships/slideLayout" Target="../slideLayouts/slideLayout2.xml"/><Relationship Id="rId4" Type="http://schemas.openxmlformats.org/officeDocument/2006/relationships/hyperlink" Target="https://www.youtube.com/watch?v=TnzFRV1LwI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hyperlink" Target="https://www.youtube.com/watch?v=iMDjLNxI9vE"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www.youtube.com/watch?v=0pLZwMJMUR4" TargetMode="External"/><Relationship Id="rId5" Type="http://schemas.openxmlformats.org/officeDocument/2006/relationships/image" Target="../media/image24.pn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hyperlink" Target="https://www.youtube.com/watch?v=aHrdy6qcumg"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www.youtube.com/watch?v=aHrdy6qcumg"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www.bing.com/videos/search?q=blazed+new+zealand+transport+agency&amp;FORM=HDRSC3#view=detail&amp;mid=D50140560EDBD3364FADD50140560EDBD3364FAD"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youtube.com/watch?v=RBQ-IoHfimQ"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68.png"/><Relationship Id="rId7" Type="http://schemas.openxmlformats.org/officeDocument/2006/relationships/image" Target="../media/image70.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69.png"/><Relationship Id="rId4" Type="http://schemas.openxmlformats.org/officeDocument/2006/relationships/customXml" Target="../ink/ink2.xml"/><Relationship Id="rId9" Type="http://schemas.openxmlformats.org/officeDocument/2006/relationships/image" Target="../media/image7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www.youtube.com/watch?v=fjo-hwAKcas"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www.planusa.org/docs/state-of-gender-equality-2018.pdf"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www.campaignbrief.co.nz/2014/06/new-zealand-transport-agency-b.html"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www.slideshare.net/mrsbauerart/public-service-announcements-14737006"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mn-lt"/>
              </a:rPr>
              <a:t>Role of Media question</a:t>
            </a:r>
          </a:p>
        </p:txBody>
      </p:sp>
      <p:sp>
        <p:nvSpPr>
          <p:cNvPr id="2" name="Content Placeholder 1"/>
          <p:cNvSpPr>
            <a:spLocks noGrp="1"/>
          </p:cNvSpPr>
          <p:nvPr>
            <p:ph idx="1"/>
          </p:nvPr>
        </p:nvSpPr>
        <p:spPr/>
        <p:txBody>
          <a:bodyPr>
            <a:normAutofit/>
          </a:bodyPr>
          <a:lstStyle/>
          <a:p>
            <a:r>
              <a:rPr lang="en-GB" sz="2800" dirty="0"/>
              <a:t>The </a:t>
            </a:r>
            <a:r>
              <a:rPr lang="en-GB" sz="2800" b="1" dirty="0"/>
              <a:t>final question in Section One </a:t>
            </a:r>
            <a:r>
              <a:rPr lang="en-GB" sz="2800" dirty="0"/>
              <a:t>of your exam will be a “role of media” question.</a:t>
            </a:r>
          </a:p>
          <a:p>
            <a:r>
              <a:rPr lang="en-GB" sz="2800" dirty="0"/>
              <a:t>To achieve these marks you will essentially write a little mini essay or developed bullet points.</a:t>
            </a:r>
          </a:p>
          <a:p>
            <a:r>
              <a:rPr lang="en-GB" sz="2800" dirty="0"/>
              <a:t>On the next slide is an important table which highlights the areas the SQA could ask you about.</a:t>
            </a:r>
          </a:p>
        </p:txBody>
      </p:sp>
    </p:spTree>
    <p:extLst>
      <p:ext uri="{BB962C8B-B14F-4D97-AF65-F5344CB8AC3E}">
        <p14:creationId xmlns:p14="http://schemas.microsoft.com/office/powerpoint/2010/main" val="770694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280035"/>
            <a:ext cx="8229600" cy="1252728"/>
          </a:xfrm>
        </p:spPr>
        <p:txBody>
          <a:bodyPr>
            <a:noAutofit/>
          </a:bodyPr>
          <a:lstStyle/>
          <a:p>
            <a:pPr algn="ctr"/>
            <a:r>
              <a:rPr lang="en-US" sz="4800" b="1" dirty="0">
                <a:latin typeface="+mn-lt"/>
              </a:rPr>
              <a:t>The Role of the Media</a:t>
            </a:r>
          </a:p>
        </p:txBody>
      </p:sp>
      <p:graphicFrame>
        <p:nvGraphicFramePr>
          <p:cNvPr id="4" name="Table 3"/>
          <p:cNvGraphicFramePr>
            <a:graphicFrameLocks noGrp="1"/>
          </p:cNvGraphicFramePr>
          <p:nvPr>
            <p:extLst>
              <p:ext uri="{D42A27DB-BD31-4B8C-83A1-F6EECF244321}">
                <p14:modId xmlns:p14="http://schemas.microsoft.com/office/powerpoint/2010/main" val="533744501"/>
              </p:ext>
            </p:extLst>
          </p:nvPr>
        </p:nvGraphicFramePr>
        <p:xfrm>
          <a:off x="266699" y="3444877"/>
          <a:ext cx="8661402" cy="3301446"/>
        </p:xfrm>
        <a:graphic>
          <a:graphicData uri="http://schemas.openxmlformats.org/drawingml/2006/table">
            <a:tbl>
              <a:tblPr firstRow="1" bandRow="1">
                <a:tableStyleId>{912C8C85-51F0-491E-9774-3900AFEF0FD7}</a:tableStyleId>
              </a:tblPr>
              <a:tblGrid>
                <a:gridCol w="2887134">
                  <a:extLst>
                    <a:ext uri="{9D8B030D-6E8A-4147-A177-3AD203B41FA5}">
                      <a16:colId xmlns:a16="http://schemas.microsoft.com/office/drawing/2014/main" val="20000"/>
                    </a:ext>
                  </a:extLst>
                </a:gridCol>
                <a:gridCol w="2887134">
                  <a:extLst>
                    <a:ext uri="{9D8B030D-6E8A-4147-A177-3AD203B41FA5}">
                      <a16:colId xmlns:a16="http://schemas.microsoft.com/office/drawing/2014/main" val="20001"/>
                    </a:ext>
                  </a:extLst>
                </a:gridCol>
                <a:gridCol w="2887134">
                  <a:extLst>
                    <a:ext uri="{9D8B030D-6E8A-4147-A177-3AD203B41FA5}">
                      <a16:colId xmlns:a16="http://schemas.microsoft.com/office/drawing/2014/main" val="20002"/>
                    </a:ext>
                  </a:extLst>
                </a:gridCol>
              </a:tblGrid>
              <a:tr h="761998">
                <a:tc>
                  <a:txBody>
                    <a:bodyPr/>
                    <a:lstStyle/>
                    <a:p>
                      <a:pPr algn="ctr"/>
                      <a:r>
                        <a:rPr lang="en-US" sz="2200" dirty="0">
                          <a:solidFill>
                            <a:schemeClr val="tx1"/>
                          </a:solidFill>
                        </a:rPr>
                        <a:t>Meeting Needs</a:t>
                      </a:r>
                    </a:p>
                  </a:txBody>
                  <a:tcPr/>
                </a:tc>
                <a:tc>
                  <a:txBody>
                    <a:bodyPr/>
                    <a:lstStyle/>
                    <a:p>
                      <a:pPr algn="ctr"/>
                      <a:r>
                        <a:rPr lang="en-US" sz="2200" dirty="0">
                          <a:solidFill>
                            <a:schemeClr val="tx1"/>
                          </a:solidFill>
                        </a:rPr>
                        <a:t>Achieve particular purposes</a:t>
                      </a:r>
                      <a:r>
                        <a:rPr lang="en-US" sz="2200" baseline="0" dirty="0">
                          <a:solidFill>
                            <a:schemeClr val="tx1"/>
                          </a:solidFill>
                        </a:rPr>
                        <a:t> </a:t>
                      </a:r>
                      <a:endParaRPr lang="en-US" sz="2200" dirty="0">
                        <a:solidFill>
                          <a:schemeClr val="tx1"/>
                        </a:solidFill>
                      </a:endParaRPr>
                    </a:p>
                  </a:txBody>
                  <a:tcPr/>
                </a:tc>
                <a:tc>
                  <a:txBody>
                    <a:bodyPr/>
                    <a:lstStyle/>
                    <a:p>
                      <a:pPr algn="ctr"/>
                      <a:r>
                        <a:rPr lang="en-US" sz="2200" dirty="0">
                          <a:solidFill>
                            <a:schemeClr val="tx1"/>
                          </a:solidFill>
                        </a:rPr>
                        <a:t>Influence</a:t>
                      </a:r>
                      <a:r>
                        <a:rPr lang="en-US" sz="2200" baseline="0" dirty="0">
                          <a:solidFill>
                            <a:schemeClr val="tx1"/>
                          </a:solidFill>
                        </a:rPr>
                        <a:t> Attitudes and </a:t>
                      </a:r>
                      <a:r>
                        <a:rPr lang="en-US" sz="2200" baseline="0" dirty="0" err="1">
                          <a:solidFill>
                            <a:schemeClr val="tx1"/>
                          </a:solidFill>
                        </a:rPr>
                        <a:t>Behaviours</a:t>
                      </a:r>
                      <a:r>
                        <a:rPr lang="en-US" sz="2200" baseline="0" dirty="0">
                          <a:solidFill>
                            <a:schemeClr val="tx1"/>
                          </a:solidFill>
                        </a:rPr>
                        <a:t> </a:t>
                      </a:r>
                      <a:endParaRPr lang="en-US" sz="2200" dirty="0">
                        <a:solidFill>
                          <a:schemeClr val="tx1"/>
                        </a:solidFill>
                      </a:endParaRPr>
                    </a:p>
                  </a:txBody>
                  <a:tcPr/>
                </a:tc>
                <a:extLst>
                  <a:ext uri="{0D108BD9-81ED-4DB2-BD59-A6C34878D82A}">
                    <a16:rowId xmlns:a16="http://schemas.microsoft.com/office/drawing/2014/main" val="10000"/>
                  </a:ext>
                </a:extLst>
              </a:tr>
              <a:tr h="846482">
                <a:tc>
                  <a:txBody>
                    <a:bodyPr/>
                    <a:lstStyle/>
                    <a:p>
                      <a:r>
                        <a:rPr lang="en-US" sz="2300" dirty="0">
                          <a:solidFill>
                            <a:schemeClr val="tx1"/>
                          </a:solidFill>
                        </a:rPr>
                        <a:t>Entertainment</a:t>
                      </a:r>
                    </a:p>
                  </a:txBody>
                  <a:tcPr/>
                </a:tc>
                <a:tc>
                  <a:txBody>
                    <a:bodyPr/>
                    <a:lstStyle/>
                    <a:p>
                      <a:r>
                        <a:rPr lang="en-US" sz="2300" dirty="0">
                          <a:solidFill>
                            <a:schemeClr val="tx1"/>
                          </a:solidFill>
                        </a:rPr>
                        <a:t>Profit</a:t>
                      </a:r>
                    </a:p>
                  </a:txBody>
                  <a:tcPr/>
                </a:tc>
                <a:tc>
                  <a:txBody>
                    <a:bodyPr/>
                    <a:lstStyle/>
                    <a:p>
                      <a:r>
                        <a:rPr lang="en-US" sz="2300" dirty="0">
                          <a:solidFill>
                            <a:schemeClr val="tx1"/>
                          </a:solidFill>
                        </a:rPr>
                        <a:t>Intentionally</a:t>
                      </a:r>
                    </a:p>
                  </a:txBody>
                  <a:tcPr/>
                </a:tc>
                <a:extLst>
                  <a:ext uri="{0D108BD9-81ED-4DB2-BD59-A6C34878D82A}">
                    <a16:rowId xmlns:a16="http://schemas.microsoft.com/office/drawing/2014/main" val="10001"/>
                  </a:ext>
                </a:extLst>
              </a:tr>
              <a:tr h="846482">
                <a:tc>
                  <a:txBody>
                    <a:bodyPr/>
                    <a:lstStyle/>
                    <a:p>
                      <a:r>
                        <a:rPr lang="en-US" sz="2300" dirty="0">
                          <a:solidFill>
                            <a:schemeClr val="tx1"/>
                          </a:solidFill>
                        </a:rPr>
                        <a:t>Education</a:t>
                      </a:r>
                    </a:p>
                  </a:txBody>
                  <a:tcPr/>
                </a:tc>
                <a:tc>
                  <a:txBody>
                    <a:bodyPr/>
                    <a:lstStyle/>
                    <a:p>
                      <a:r>
                        <a:rPr lang="en-US" sz="2300" dirty="0">
                          <a:solidFill>
                            <a:schemeClr val="tx1"/>
                          </a:solidFill>
                        </a:rPr>
                        <a:t>Promotion</a:t>
                      </a:r>
                    </a:p>
                  </a:txBody>
                  <a:tcPr/>
                </a:tc>
                <a:tc>
                  <a:txBody>
                    <a:bodyPr/>
                    <a:lstStyle/>
                    <a:p>
                      <a:r>
                        <a:rPr lang="en-US" sz="2300" dirty="0">
                          <a:solidFill>
                            <a:schemeClr val="tx1"/>
                          </a:solidFill>
                        </a:rPr>
                        <a:t>Unintentionally</a:t>
                      </a:r>
                    </a:p>
                  </a:txBody>
                  <a:tcPr/>
                </a:tc>
                <a:extLst>
                  <a:ext uri="{0D108BD9-81ED-4DB2-BD59-A6C34878D82A}">
                    <a16:rowId xmlns:a16="http://schemas.microsoft.com/office/drawing/2014/main" val="10002"/>
                  </a:ext>
                </a:extLst>
              </a:tr>
              <a:tr h="846482">
                <a:tc>
                  <a:txBody>
                    <a:bodyPr/>
                    <a:lstStyle/>
                    <a:p>
                      <a:r>
                        <a:rPr lang="en-US" sz="2300" dirty="0">
                          <a:solidFill>
                            <a:schemeClr val="tx1"/>
                          </a:solidFill>
                        </a:rPr>
                        <a:t>Information</a:t>
                      </a:r>
                    </a:p>
                  </a:txBody>
                  <a:tcPr/>
                </a:tc>
                <a:tc>
                  <a:txBody>
                    <a:bodyPr/>
                    <a:lstStyle/>
                    <a:p>
                      <a:r>
                        <a:rPr lang="en-US" sz="2300" dirty="0">
                          <a:solidFill>
                            <a:schemeClr val="tx1"/>
                          </a:solidFill>
                        </a:rPr>
                        <a:t>Public Service</a:t>
                      </a:r>
                    </a:p>
                  </a:txBody>
                  <a:tcPr/>
                </a:tc>
                <a:tc>
                  <a:txBody>
                    <a:bodyPr/>
                    <a:lstStyle/>
                    <a:p>
                      <a:endParaRPr lang="en-US" sz="2300" dirty="0">
                        <a:solidFill>
                          <a:schemeClr val="tx1"/>
                        </a:solidFill>
                      </a:endParaRP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66371" y="2413337"/>
            <a:ext cx="8919183" cy="1015663"/>
          </a:xfrm>
          <a:prstGeom prst="rect">
            <a:avLst/>
          </a:prstGeom>
          <a:noFill/>
        </p:spPr>
        <p:txBody>
          <a:bodyPr wrap="square" rtlCol="0">
            <a:spAutoFit/>
          </a:bodyPr>
          <a:lstStyle/>
          <a:p>
            <a:pPr algn="ctr"/>
            <a:r>
              <a:rPr lang="en-US" sz="3000" b="1" i="1" dirty="0">
                <a:solidFill>
                  <a:srgbClr val="FF00FF"/>
                </a:solidFill>
              </a:rPr>
              <a:t>Why does the Media exist?  </a:t>
            </a:r>
            <a:br>
              <a:rPr lang="en-US" sz="3000" b="1" i="1" dirty="0">
                <a:solidFill>
                  <a:srgbClr val="FF00FF"/>
                </a:solidFill>
              </a:rPr>
            </a:br>
            <a:r>
              <a:rPr lang="en-US" sz="3000" b="1" i="1" dirty="0">
                <a:solidFill>
                  <a:srgbClr val="FF00FF"/>
                </a:solidFill>
              </a:rPr>
              <a:t>What is its role/function in society?</a:t>
            </a:r>
          </a:p>
        </p:txBody>
      </p:sp>
      <p:sp>
        <p:nvSpPr>
          <p:cNvPr id="3" name="TextBox 2">
            <a:extLst>
              <a:ext uri="{FF2B5EF4-FFF2-40B4-BE49-F238E27FC236}">
                <a16:creationId xmlns:a16="http://schemas.microsoft.com/office/drawing/2014/main" id="{31B4C7C3-6D5C-4C1E-86FE-BCDBC5131155}"/>
              </a:ext>
            </a:extLst>
          </p:cNvPr>
          <p:cNvSpPr txBox="1"/>
          <p:nvPr/>
        </p:nvSpPr>
        <p:spPr>
          <a:xfrm>
            <a:off x="123825" y="743449"/>
            <a:ext cx="8804276" cy="2215991"/>
          </a:xfrm>
          <a:prstGeom prst="rect">
            <a:avLst/>
          </a:prstGeom>
          <a:noFill/>
        </p:spPr>
        <p:txBody>
          <a:bodyPr wrap="square" rtlCol="0">
            <a:spAutoFit/>
          </a:bodyPr>
          <a:lstStyle/>
          <a:p>
            <a:pPr marL="285750" indent="-285750">
              <a:buFont typeface="Arial" panose="020B0604020202020204" pitchFamily="34" charset="0"/>
              <a:buChar char="•"/>
            </a:pPr>
            <a:r>
              <a:rPr lang="en-GB" sz="2000" dirty="0"/>
              <a:t>The </a:t>
            </a:r>
            <a:r>
              <a:rPr lang="en-GB" sz="2000" b="1" dirty="0"/>
              <a:t>final question in Section One </a:t>
            </a:r>
            <a:r>
              <a:rPr lang="en-GB" sz="2000" dirty="0"/>
              <a:t>of your exam will be a “role of media” question.</a:t>
            </a:r>
          </a:p>
          <a:p>
            <a:pPr marL="285750" indent="-285750">
              <a:buFont typeface="Arial" panose="020B0604020202020204" pitchFamily="34" charset="0"/>
              <a:buChar char="•"/>
            </a:pPr>
            <a:r>
              <a:rPr lang="en-GB" sz="2000" dirty="0"/>
              <a:t>To achieve these marks you will essentially write a little mini essay or developed bullet points.</a:t>
            </a:r>
          </a:p>
          <a:p>
            <a:pPr marL="285750" indent="-285750">
              <a:buFont typeface="Arial" panose="020B0604020202020204" pitchFamily="34" charset="0"/>
              <a:buChar char="•"/>
            </a:pPr>
            <a:r>
              <a:rPr lang="en-GB" sz="2000" dirty="0"/>
              <a:t>Below is an important table which highlights the areas the SQA could ask you about.</a:t>
            </a:r>
          </a:p>
          <a:p>
            <a:endParaRPr lang="en-GB" dirty="0"/>
          </a:p>
        </p:txBody>
      </p:sp>
    </p:spTree>
    <p:extLst>
      <p:ext uri="{BB962C8B-B14F-4D97-AF65-F5344CB8AC3E}">
        <p14:creationId xmlns:p14="http://schemas.microsoft.com/office/powerpoint/2010/main" val="280821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a:t>Categorise</a:t>
            </a:r>
            <a:r>
              <a:rPr lang="en-US" dirty="0"/>
              <a:t> each for ROM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2012597"/>
              </p:ext>
            </p:extLst>
          </p:nvPr>
        </p:nvGraphicFramePr>
        <p:xfrm>
          <a:off x="289366" y="1340284"/>
          <a:ext cx="8565267" cy="5210829"/>
        </p:xfrm>
        <a:graphic>
          <a:graphicData uri="http://schemas.openxmlformats.org/drawingml/2006/table">
            <a:tbl>
              <a:tblPr firstRow="1" bandRow="1">
                <a:tableStyleId>{5C22544A-7EE6-4342-B048-85BDC9FD1C3A}</a:tableStyleId>
              </a:tblPr>
              <a:tblGrid>
                <a:gridCol w="2250962">
                  <a:extLst>
                    <a:ext uri="{9D8B030D-6E8A-4147-A177-3AD203B41FA5}">
                      <a16:colId xmlns:a16="http://schemas.microsoft.com/office/drawing/2014/main" val="20000"/>
                    </a:ext>
                  </a:extLst>
                </a:gridCol>
                <a:gridCol w="1626557">
                  <a:extLst>
                    <a:ext uri="{9D8B030D-6E8A-4147-A177-3AD203B41FA5}">
                      <a16:colId xmlns:a16="http://schemas.microsoft.com/office/drawing/2014/main" val="20001"/>
                    </a:ext>
                  </a:extLst>
                </a:gridCol>
                <a:gridCol w="1551008">
                  <a:extLst>
                    <a:ext uri="{9D8B030D-6E8A-4147-A177-3AD203B41FA5}">
                      <a16:colId xmlns:a16="http://schemas.microsoft.com/office/drawing/2014/main" val="20002"/>
                    </a:ext>
                  </a:extLst>
                </a:gridCol>
                <a:gridCol w="1616856">
                  <a:extLst>
                    <a:ext uri="{9D8B030D-6E8A-4147-A177-3AD203B41FA5}">
                      <a16:colId xmlns:a16="http://schemas.microsoft.com/office/drawing/2014/main" val="20003"/>
                    </a:ext>
                  </a:extLst>
                </a:gridCol>
                <a:gridCol w="1519884">
                  <a:extLst>
                    <a:ext uri="{9D8B030D-6E8A-4147-A177-3AD203B41FA5}">
                      <a16:colId xmlns:a16="http://schemas.microsoft.com/office/drawing/2014/main" val="20004"/>
                    </a:ext>
                  </a:extLst>
                </a:gridCol>
              </a:tblGrid>
              <a:tr h="590982">
                <a:tc>
                  <a:txBody>
                    <a:bodyPr/>
                    <a:lstStyle/>
                    <a:p>
                      <a:r>
                        <a:rPr lang="en-GB" sz="1200" b="1" kern="1200" dirty="0">
                          <a:solidFill>
                            <a:srgbClr val="FFFF00"/>
                          </a:solidFill>
                          <a:effectLst/>
                          <a:latin typeface="+mn-lt"/>
                          <a:ea typeface="+mn-ea"/>
                          <a:cs typeface="+mn-cs"/>
                        </a:rPr>
                        <a:t>Role of media </a:t>
                      </a:r>
                      <a:endParaRPr lang="en-US" sz="1200" dirty="0">
                        <a:solidFill>
                          <a:srgbClr val="FFFF00"/>
                        </a:solidFill>
                      </a:endParaRPr>
                    </a:p>
                  </a:txBody>
                  <a:tcPr/>
                </a:tc>
                <a:tc>
                  <a:txBody>
                    <a:bodyPr/>
                    <a:lstStyle/>
                    <a:p>
                      <a:r>
                        <a:rPr lang="en-US" sz="1200" dirty="0">
                          <a:solidFill>
                            <a:srgbClr val="FFFF00"/>
                          </a:solidFill>
                        </a:rPr>
                        <a:t>Blazed</a:t>
                      </a:r>
                    </a:p>
                  </a:txBody>
                  <a:tcPr/>
                </a:tc>
                <a:tc>
                  <a:txBody>
                    <a:bodyPr/>
                    <a:lstStyle/>
                    <a:p>
                      <a:r>
                        <a:rPr lang="en-US" sz="1200" dirty="0">
                          <a:solidFill>
                            <a:srgbClr val="FFFF00"/>
                          </a:solidFill>
                        </a:rPr>
                        <a:t>Gorilla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00"/>
                          </a:solidFill>
                        </a:rPr>
                        <a:t>Smoking</a:t>
                      </a:r>
                      <a:r>
                        <a:rPr lang="en-US" sz="1200" baseline="0" dirty="0">
                          <a:solidFill>
                            <a:srgbClr val="FFFF00"/>
                          </a:solidFill>
                        </a:rPr>
                        <a:t> Kid</a:t>
                      </a:r>
                      <a:endParaRPr lang="en-US" sz="1200" dirty="0">
                        <a:solidFill>
                          <a:srgbClr val="FFFF00"/>
                        </a:solidFill>
                      </a:endParaRPr>
                    </a:p>
                    <a:p>
                      <a:endParaRPr lang="en-US" sz="1200" dirty="0">
                        <a:solidFill>
                          <a:srgbClr val="FFFF00"/>
                        </a:solidFill>
                      </a:endParaRPr>
                    </a:p>
                  </a:txBody>
                  <a:tcPr/>
                </a:tc>
                <a:tc>
                  <a:txBody>
                    <a:bodyPr/>
                    <a:lstStyle/>
                    <a:p>
                      <a:r>
                        <a:rPr lang="en-US" sz="1200" dirty="0">
                          <a:solidFill>
                            <a:srgbClr val="FFFF00"/>
                          </a:solidFill>
                        </a:rPr>
                        <a:t>Shawshank</a:t>
                      </a:r>
                    </a:p>
                  </a:txBody>
                  <a:tcPr/>
                </a:tc>
                <a:extLst>
                  <a:ext uri="{0D108BD9-81ED-4DB2-BD59-A6C34878D82A}">
                    <a16:rowId xmlns:a16="http://schemas.microsoft.com/office/drawing/2014/main" val="10000"/>
                  </a:ext>
                </a:extLst>
              </a:tr>
              <a:tr h="595013">
                <a:tc>
                  <a:txBody>
                    <a:bodyPr/>
                    <a:lstStyle/>
                    <a:p>
                      <a:pPr>
                        <a:lnSpc>
                          <a:spcPct val="107000"/>
                        </a:lnSpc>
                        <a:spcAft>
                          <a:spcPts val="0"/>
                        </a:spcAft>
                      </a:pPr>
                      <a:r>
                        <a:rPr lang="en-GB" sz="1100" dirty="0">
                          <a:effectLst/>
                          <a:latin typeface="Calibri"/>
                          <a:ea typeface="Calibri"/>
                          <a:cs typeface="Times New Roman"/>
                        </a:rPr>
                        <a:t>meeting needs: </a:t>
                      </a:r>
                      <a:r>
                        <a:rPr lang="en-GB" sz="1100" b="1" dirty="0">
                          <a:effectLst/>
                          <a:latin typeface="Calibri"/>
                          <a:ea typeface="Calibri"/>
                          <a:cs typeface="Times New Roman"/>
                        </a:rPr>
                        <a:t>entertain</a:t>
                      </a:r>
                    </a:p>
                  </a:txBody>
                  <a:tcPr marL="68580" marR="68580" marT="0" marB="0"/>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1"/>
                  </a:ext>
                </a:extLst>
              </a:tr>
              <a:tr h="657193">
                <a:tc>
                  <a:txBody>
                    <a:bodyPr/>
                    <a:lstStyle/>
                    <a:p>
                      <a:r>
                        <a:rPr lang="en-GB" sz="1100" kern="1200" dirty="0">
                          <a:solidFill>
                            <a:schemeClr val="dk1"/>
                          </a:solidFill>
                          <a:effectLst/>
                          <a:latin typeface="+mn-lt"/>
                          <a:ea typeface="+mn-ea"/>
                          <a:cs typeface="+mn-cs"/>
                        </a:rPr>
                        <a:t>meeting needs: </a:t>
                      </a:r>
                      <a:r>
                        <a:rPr lang="en-GB" sz="1100" b="1" kern="1200" dirty="0">
                          <a:solidFill>
                            <a:schemeClr val="dk1"/>
                          </a:solidFill>
                          <a:effectLst/>
                          <a:latin typeface="+mn-lt"/>
                          <a:ea typeface="+mn-ea"/>
                          <a:cs typeface="+mn-cs"/>
                        </a:rPr>
                        <a:t>educate</a:t>
                      </a:r>
                      <a:r>
                        <a:rPr lang="en-GB" sz="1100" dirty="0">
                          <a:effectLst/>
                        </a:rPr>
                        <a:t> </a:t>
                      </a:r>
                      <a:endParaRPr lang="en-US" sz="1100"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2"/>
                  </a:ext>
                </a:extLst>
              </a:tr>
              <a:tr h="471831">
                <a:tc>
                  <a:txBody>
                    <a:bodyPr/>
                    <a:lstStyle/>
                    <a:p>
                      <a:r>
                        <a:rPr lang="en-GB" sz="1100" kern="1200" dirty="0">
                          <a:solidFill>
                            <a:schemeClr val="dk1"/>
                          </a:solidFill>
                          <a:effectLst/>
                          <a:latin typeface="+mn-lt"/>
                          <a:ea typeface="+mn-ea"/>
                          <a:cs typeface="+mn-cs"/>
                        </a:rPr>
                        <a:t>meeting needs:</a:t>
                      </a:r>
                      <a:r>
                        <a:rPr lang="en-GB" sz="1100" b="1" kern="1200" dirty="0">
                          <a:solidFill>
                            <a:schemeClr val="dk1"/>
                          </a:solidFill>
                          <a:effectLst/>
                          <a:latin typeface="+mn-lt"/>
                          <a:ea typeface="+mn-ea"/>
                          <a:cs typeface="+mn-cs"/>
                        </a:rPr>
                        <a:t> inform</a:t>
                      </a:r>
                      <a:r>
                        <a:rPr lang="en-GB" sz="1100" dirty="0">
                          <a:effectLst/>
                        </a:rPr>
                        <a:t> </a:t>
                      </a:r>
                      <a:endParaRPr lang="en-US" sz="1100"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471831">
                <a:tc>
                  <a:txBody>
                    <a:bodyPr/>
                    <a:lstStyle/>
                    <a:p>
                      <a:r>
                        <a:rPr lang="en-GB" sz="1100" kern="1200" dirty="0">
                          <a:solidFill>
                            <a:schemeClr val="dk1"/>
                          </a:solidFill>
                          <a:effectLst/>
                          <a:latin typeface="+mn-lt"/>
                          <a:ea typeface="+mn-ea"/>
                          <a:cs typeface="+mn-cs"/>
                        </a:rPr>
                        <a:t>Influence A/B: </a:t>
                      </a:r>
                      <a:r>
                        <a:rPr lang="en-GB" sz="1100" b="1" kern="1200" dirty="0">
                          <a:solidFill>
                            <a:schemeClr val="dk1"/>
                          </a:solidFill>
                          <a:effectLst/>
                          <a:latin typeface="+mn-lt"/>
                          <a:ea typeface="+mn-ea"/>
                          <a:cs typeface="+mn-cs"/>
                        </a:rPr>
                        <a:t>intentional</a:t>
                      </a:r>
                      <a:r>
                        <a:rPr lang="en-GB" sz="1100" b="1" dirty="0">
                          <a:effectLst/>
                        </a:rPr>
                        <a:t> </a:t>
                      </a:r>
                      <a:endParaRPr lang="en-US" sz="1100" b="1"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4"/>
                  </a:ext>
                </a:extLst>
              </a:tr>
              <a:tr h="471831">
                <a:tc>
                  <a:txBody>
                    <a:bodyPr/>
                    <a:lstStyle/>
                    <a:p>
                      <a:r>
                        <a:rPr lang="en-GB" sz="1100" kern="1200" dirty="0">
                          <a:solidFill>
                            <a:schemeClr val="dk1"/>
                          </a:solidFill>
                          <a:effectLst/>
                          <a:latin typeface="+mn-lt"/>
                          <a:ea typeface="+mn-ea"/>
                          <a:cs typeface="+mn-cs"/>
                        </a:rPr>
                        <a:t>Influence</a:t>
                      </a:r>
                      <a:r>
                        <a:rPr lang="en-GB" sz="1100" kern="1200" baseline="0" dirty="0">
                          <a:solidFill>
                            <a:schemeClr val="dk1"/>
                          </a:solidFill>
                          <a:effectLst/>
                          <a:latin typeface="+mn-lt"/>
                          <a:ea typeface="+mn-ea"/>
                          <a:cs typeface="+mn-cs"/>
                        </a:rPr>
                        <a:t> </a:t>
                      </a:r>
                      <a:r>
                        <a:rPr lang="en-GB" sz="1100" kern="1200" dirty="0">
                          <a:solidFill>
                            <a:schemeClr val="dk1"/>
                          </a:solidFill>
                          <a:effectLst/>
                          <a:latin typeface="+mn-lt"/>
                          <a:ea typeface="+mn-ea"/>
                          <a:cs typeface="+mn-cs"/>
                        </a:rPr>
                        <a:t>A/B: </a:t>
                      </a:r>
                      <a:r>
                        <a:rPr lang="en-GB" sz="1100" b="1" kern="1200" dirty="0">
                          <a:solidFill>
                            <a:schemeClr val="dk1"/>
                          </a:solidFill>
                          <a:effectLst/>
                          <a:latin typeface="+mn-lt"/>
                          <a:ea typeface="+mn-ea"/>
                          <a:cs typeface="+mn-cs"/>
                        </a:rPr>
                        <a:t>unintentional</a:t>
                      </a:r>
                      <a:r>
                        <a:rPr lang="en-GB" sz="1100" b="1" dirty="0">
                          <a:effectLst/>
                        </a:rPr>
                        <a:t> </a:t>
                      </a:r>
                      <a:endParaRPr lang="en-US" sz="1100" b="1"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657193">
                <a:tc>
                  <a:txBody>
                    <a:bodyPr/>
                    <a:lstStyle/>
                    <a:p>
                      <a:r>
                        <a:rPr lang="en-GB" sz="1100" kern="1200" dirty="0">
                          <a:solidFill>
                            <a:schemeClr val="dk1"/>
                          </a:solidFill>
                          <a:effectLst/>
                          <a:latin typeface="+mn-lt"/>
                          <a:ea typeface="+mn-ea"/>
                          <a:cs typeface="+mn-cs"/>
                        </a:rPr>
                        <a:t>meet a purpose: </a:t>
                      </a:r>
                      <a:r>
                        <a:rPr lang="en-GB" sz="1100" b="1" kern="1200" dirty="0">
                          <a:solidFill>
                            <a:schemeClr val="dk1"/>
                          </a:solidFill>
                          <a:effectLst/>
                          <a:latin typeface="+mn-lt"/>
                          <a:ea typeface="+mn-ea"/>
                          <a:cs typeface="+mn-cs"/>
                        </a:rPr>
                        <a:t>profit</a:t>
                      </a:r>
                      <a:r>
                        <a:rPr lang="en-GB" sz="1100" b="1" dirty="0">
                          <a:effectLst/>
                        </a:rPr>
                        <a:t> </a:t>
                      </a:r>
                      <a:endParaRPr lang="en-US" sz="1100" b="1"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890548">
                <a:tc>
                  <a:txBody>
                    <a:bodyPr/>
                    <a:lstStyle/>
                    <a:p>
                      <a:r>
                        <a:rPr lang="en-GB" sz="1100" kern="1200" dirty="0">
                          <a:solidFill>
                            <a:schemeClr val="dk1"/>
                          </a:solidFill>
                          <a:effectLst/>
                          <a:latin typeface="+mn-lt"/>
                          <a:ea typeface="+mn-ea"/>
                          <a:cs typeface="+mn-cs"/>
                        </a:rPr>
                        <a:t>meet a purpose: </a:t>
                      </a:r>
                      <a:r>
                        <a:rPr lang="en-GB" sz="1100" b="1" kern="1200" dirty="0">
                          <a:solidFill>
                            <a:schemeClr val="dk1"/>
                          </a:solidFill>
                          <a:effectLst/>
                          <a:latin typeface="+mn-lt"/>
                          <a:ea typeface="+mn-ea"/>
                          <a:cs typeface="+mn-cs"/>
                        </a:rPr>
                        <a:t>promotion </a:t>
                      </a:r>
                      <a:br>
                        <a:rPr lang="en-GB" sz="1100" b="1" kern="1200" dirty="0">
                          <a:solidFill>
                            <a:schemeClr val="dk1"/>
                          </a:solidFill>
                          <a:effectLst/>
                          <a:latin typeface="+mn-lt"/>
                          <a:ea typeface="+mn-ea"/>
                          <a:cs typeface="+mn-cs"/>
                        </a:rPr>
                      </a:br>
                      <a:r>
                        <a:rPr lang="en-GB" sz="1100" kern="1200" dirty="0">
                          <a:solidFill>
                            <a:schemeClr val="dk1"/>
                          </a:solidFill>
                          <a:effectLst/>
                          <a:latin typeface="+mn-lt"/>
                          <a:ea typeface="+mn-ea"/>
                          <a:cs typeface="+mn-cs"/>
                        </a:rPr>
                        <a:t>(in self-interest of business or individual )</a:t>
                      </a:r>
                      <a:r>
                        <a:rPr lang="en-GB" sz="1100" dirty="0">
                          <a:effectLst/>
                        </a:rPr>
                        <a:t> </a:t>
                      </a:r>
                      <a:endParaRPr lang="en-US" sz="1100"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7"/>
                  </a:ext>
                </a:extLst>
              </a:tr>
              <a:tr h="404407">
                <a:tc>
                  <a:txBody>
                    <a:bodyPr/>
                    <a:lstStyle/>
                    <a:p>
                      <a:r>
                        <a:rPr lang="en-GB" sz="1100" kern="1200" dirty="0">
                          <a:solidFill>
                            <a:schemeClr val="dk1"/>
                          </a:solidFill>
                          <a:effectLst/>
                          <a:latin typeface="+mn-lt"/>
                          <a:ea typeface="+mn-ea"/>
                          <a:cs typeface="+mn-cs"/>
                        </a:rPr>
                        <a:t>meeting a purpose: </a:t>
                      </a:r>
                      <a:r>
                        <a:rPr lang="en-GB" sz="1100" b="1" kern="1200" dirty="0">
                          <a:solidFill>
                            <a:schemeClr val="dk1"/>
                          </a:solidFill>
                          <a:effectLst/>
                          <a:latin typeface="+mn-lt"/>
                          <a:ea typeface="+mn-ea"/>
                          <a:cs typeface="+mn-cs"/>
                        </a:rPr>
                        <a:t>public service</a:t>
                      </a:r>
                      <a:r>
                        <a:rPr lang="en-GB" sz="1100" b="1" dirty="0">
                          <a:effectLst/>
                        </a:rPr>
                        <a:t> </a:t>
                      </a:r>
                      <a:endParaRPr lang="en-US" sz="1100" b="1"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09877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EE05-CED4-4A1C-9C49-6AADD80466FB}"/>
              </a:ext>
            </a:extLst>
          </p:cNvPr>
          <p:cNvSpPr>
            <a:spLocks noGrp="1"/>
          </p:cNvSpPr>
          <p:nvPr>
            <p:ph type="title"/>
          </p:nvPr>
        </p:nvSpPr>
        <p:spPr/>
        <p:txBody>
          <a:bodyPr/>
          <a:lstStyle/>
          <a:p>
            <a:pPr algn="ctr"/>
            <a:r>
              <a:rPr lang="en-GB" b="1" dirty="0">
                <a:latin typeface="+mn-lt"/>
              </a:rPr>
              <a:t>What we will look at</a:t>
            </a:r>
          </a:p>
        </p:txBody>
      </p:sp>
      <p:sp>
        <p:nvSpPr>
          <p:cNvPr id="3" name="Content Placeholder 2">
            <a:extLst>
              <a:ext uri="{FF2B5EF4-FFF2-40B4-BE49-F238E27FC236}">
                <a16:creationId xmlns:a16="http://schemas.microsoft.com/office/drawing/2014/main" id="{5373526C-12F5-4B3A-976F-C4ECEF34EE25}"/>
              </a:ext>
            </a:extLst>
          </p:cNvPr>
          <p:cNvSpPr>
            <a:spLocks noGrp="1"/>
          </p:cNvSpPr>
          <p:nvPr>
            <p:ph idx="1"/>
          </p:nvPr>
        </p:nvSpPr>
        <p:spPr>
          <a:xfrm>
            <a:off x="428625" y="1825625"/>
            <a:ext cx="8467725" cy="4351338"/>
          </a:xfrm>
        </p:spPr>
        <p:txBody>
          <a:bodyPr>
            <a:normAutofit/>
          </a:bodyPr>
          <a:lstStyle/>
          <a:p>
            <a:pPr marL="0" indent="0">
              <a:buNone/>
            </a:pPr>
            <a:r>
              <a:rPr lang="en-GB" b="1" dirty="0"/>
              <a:t>‘Second A Day’ – Save the Children</a:t>
            </a:r>
          </a:p>
          <a:p>
            <a:r>
              <a:rPr lang="en-GB" dirty="0"/>
              <a:t>Impact of war on children</a:t>
            </a:r>
          </a:p>
          <a:p>
            <a:r>
              <a:rPr lang="en-GB" dirty="0">
                <a:hlinkClick r:id="rId2"/>
              </a:rPr>
              <a:t>https://www.youtube.com/watch?v=RBQ-IoHfimQ</a:t>
            </a:r>
            <a:endParaRPr lang="en-GB" dirty="0"/>
          </a:p>
          <a:p>
            <a:endParaRPr lang="en-GB" dirty="0"/>
          </a:p>
          <a:p>
            <a:pPr marL="0" indent="0">
              <a:buNone/>
            </a:pPr>
            <a:r>
              <a:rPr lang="en-GB" b="1" dirty="0"/>
              <a:t>‘Boys Don’t Cry’ – White Ribbon </a:t>
            </a:r>
          </a:p>
          <a:p>
            <a:r>
              <a:rPr lang="en-GB" dirty="0"/>
              <a:t>The effects of toxic masculinity</a:t>
            </a:r>
          </a:p>
          <a:p>
            <a:r>
              <a:rPr lang="en-GB" dirty="0">
                <a:hlinkClick r:id="rId3"/>
              </a:rPr>
              <a:t>https://www.youtube.com/watch?v=fjo-hwAKcas</a:t>
            </a:r>
            <a:endParaRPr lang="en-GB" dirty="0"/>
          </a:p>
          <a:p>
            <a:pPr marL="0" indent="0">
              <a:buNone/>
            </a:pPr>
            <a:endParaRPr lang="en-GB" dirty="0">
              <a:hlinkClick r:id="rId4"/>
            </a:endParaRPr>
          </a:p>
          <a:p>
            <a:pPr marL="0" indent="0">
              <a:buNone/>
            </a:pPr>
            <a:r>
              <a:rPr lang="en-GB" b="1" dirty="0"/>
              <a:t>‘Gorilla’ – Cadbury’s</a:t>
            </a:r>
          </a:p>
          <a:p>
            <a:r>
              <a:rPr lang="en-GB" b="1" dirty="0"/>
              <a:t>Promoting Cadbury’s Dairy Milk</a:t>
            </a:r>
          </a:p>
          <a:p>
            <a:r>
              <a:rPr lang="en-GB" dirty="0">
                <a:hlinkClick r:id="rId4"/>
              </a:rPr>
              <a:t>https://www.youtube.com/watch?v=TnzFRV1LwIo</a:t>
            </a:r>
            <a:endParaRPr lang="en-GB" dirty="0"/>
          </a:p>
          <a:p>
            <a:endParaRPr lang="en-GB" dirty="0"/>
          </a:p>
          <a:p>
            <a:pPr marL="0" indent="0">
              <a:buNone/>
            </a:pPr>
            <a:endParaRPr lang="en-GB" dirty="0"/>
          </a:p>
        </p:txBody>
      </p:sp>
    </p:spTree>
    <p:extLst>
      <p:ext uri="{BB962C8B-B14F-4D97-AF65-F5344CB8AC3E}">
        <p14:creationId xmlns:p14="http://schemas.microsoft.com/office/powerpoint/2010/main" val="700894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mn-lt"/>
              </a:rPr>
              <a:t>A ‘Big Picture’ Question</a:t>
            </a:r>
          </a:p>
        </p:txBody>
      </p:sp>
      <p:sp>
        <p:nvSpPr>
          <p:cNvPr id="3" name="Content Placeholder 2"/>
          <p:cNvSpPr>
            <a:spLocks noGrp="1"/>
          </p:cNvSpPr>
          <p:nvPr>
            <p:ph idx="1"/>
          </p:nvPr>
        </p:nvSpPr>
        <p:spPr>
          <a:xfrm>
            <a:off x="317501" y="2421466"/>
            <a:ext cx="8737600" cy="3763433"/>
          </a:xfrm>
        </p:spPr>
        <p:txBody>
          <a:bodyPr>
            <a:normAutofit/>
          </a:bodyPr>
          <a:lstStyle/>
          <a:p>
            <a:pPr marL="0" indent="0">
              <a:lnSpc>
                <a:spcPct val="130000"/>
              </a:lnSpc>
              <a:buNone/>
            </a:pPr>
            <a:r>
              <a:rPr lang="en-US" sz="3300" b="1" dirty="0"/>
              <a:t>The Role of the Media is:</a:t>
            </a:r>
          </a:p>
          <a:p>
            <a:pPr>
              <a:lnSpc>
                <a:spcPct val="130000"/>
              </a:lnSpc>
            </a:pPr>
            <a:r>
              <a:rPr lang="en-US" sz="3300" dirty="0"/>
              <a:t>Far –reaching (societies/cultures/continents)</a:t>
            </a:r>
          </a:p>
          <a:p>
            <a:pPr>
              <a:lnSpc>
                <a:spcPct val="130000"/>
              </a:lnSpc>
            </a:pPr>
            <a:r>
              <a:rPr lang="en-US" sz="3300" dirty="0"/>
              <a:t>Sometimes hard to define</a:t>
            </a:r>
          </a:p>
          <a:p>
            <a:pPr>
              <a:lnSpc>
                <a:spcPct val="130000"/>
              </a:lnSpc>
            </a:pPr>
            <a:r>
              <a:rPr lang="en-US" sz="3300" dirty="0"/>
              <a:t>Looking at things from a sociological perspective</a:t>
            </a:r>
          </a:p>
          <a:p>
            <a:pPr>
              <a:lnSpc>
                <a:spcPct val="130000"/>
              </a:lnSpc>
            </a:pPr>
            <a:endParaRPr lang="en-US" sz="3300" dirty="0"/>
          </a:p>
        </p:txBody>
      </p:sp>
      <p:sp>
        <p:nvSpPr>
          <p:cNvPr id="4" name="Rectangle 3"/>
          <p:cNvSpPr/>
          <p:nvPr/>
        </p:nvSpPr>
        <p:spPr>
          <a:xfrm>
            <a:off x="4479671" y="2967335"/>
            <a:ext cx="184666" cy="923330"/>
          </a:xfrm>
          <a:prstGeom prst="rect">
            <a:avLst/>
          </a:prstGeom>
          <a:noFill/>
        </p:spPr>
        <p:txBody>
          <a:bodyPr wrap="none" lIns="91440" tIns="45720" rIns="91440" bIns="45720">
            <a:spAutoFit/>
          </a:bodyPr>
          <a:lstStyle/>
          <a:p>
            <a:pPr algn="ctr"/>
            <a:endParaRPr lang="en-GB"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00203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mn-lt"/>
              </a:rPr>
              <a:t>Media plays a wide-ranging role</a:t>
            </a:r>
          </a:p>
        </p:txBody>
      </p:sp>
      <p:sp>
        <p:nvSpPr>
          <p:cNvPr id="3" name="Rectangle 2"/>
          <p:cNvSpPr/>
          <p:nvPr/>
        </p:nvSpPr>
        <p:spPr>
          <a:xfrm>
            <a:off x="254000" y="2478544"/>
            <a:ext cx="8661400" cy="2693045"/>
          </a:xfrm>
          <a:prstGeom prst="rect">
            <a:avLst/>
          </a:prstGeom>
        </p:spPr>
        <p:txBody>
          <a:bodyPr wrap="square">
            <a:spAutoFit/>
          </a:bodyPr>
          <a:lstStyle/>
          <a:p>
            <a:pPr marL="342900" indent="-342900">
              <a:buFont typeface="Arial"/>
              <a:buChar char="•"/>
            </a:pPr>
            <a:r>
              <a:rPr lang="en-GB" sz="2200" dirty="0"/>
              <a:t> At a basic level you could argue that the media exists to </a:t>
            </a:r>
            <a:r>
              <a:rPr lang="en-GB" sz="2200" b="1" dirty="0"/>
              <a:t>Entertain.</a:t>
            </a:r>
            <a:endParaRPr lang="en-GB" sz="2200" dirty="0"/>
          </a:p>
          <a:p>
            <a:pPr marL="342900" indent="-342900">
              <a:buFont typeface="Arial"/>
              <a:buChar char="•"/>
            </a:pPr>
            <a:r>
              <a:rPr lang="en-GB" sz="2200" dirty="0"/>
              <a:t>This builds on the </a:t>
            </a:r>
            <a:r>
              <a:rPr lang="en-GB" sz="2200" dirty="0" err="1"/>
              <a:t>Reithian</a:t>
            </a:r>
            <a:r>
              <a:rPr lang="en-GB" sz="2200" dirty="0"/>
              <a:t> public service broadcasting ethos of  </a:t>
            </a:r>
            <a:br>
              <a:rPr lang="en-GB" sz="2200" dirty="0"/>
            </a:br>
            <a:br>
              <a:rPr lang="en-GB" sz="2200" dirty="0"/>
            </a:br>
            <a:r>
              <a:rPr lang="en-GB" sz="3700" b="1" dirty="0">
                <a:solidFill>
                  <a:srgbClr val="FF00FF"/>
                </a:solidFill>
              </a:rPr>
              <a:t>‘To inform, to educate and to entertain’</a:t>
            </a:r>
            <a:r>
              <a:rPr lang="en-GB" sz="3700" dirty="0">
                <a:solidFill>
                  <a:srgbClr val="FF00FF"/>
                </a:solidFill>
              </a:rPr>
              <a:t> </a:t>
            </a:r>
          </a:p>
          <a:p>
            <a:pPr algn="ctr"/>
            <a:r>
              <a:rPr lang="en-GB" sz="2200" dirty="0"/>
              <a:t>How many texts can you think of with these purposes?</a:t>
            </a:r>
          </a:p>
          <a:p>
            <a:endParaRPr lang="en-GB" sz="2200" dirty="0"/>
          </a:p>
          <a:p>
            <a:endParaRPr lang="en-GB" sz="2200" dirty="0"/>
          </a:p>
        </p:txBody>
      </p:sp>
      <p:sp>
        <p:nvSpPr>
          <p:cNvPr id="4" name="Rectangle 3"/>
          <p:cNvSpPr/>
          <p:nvPr/>
        </p:nvSpPr>
        <p:spPr>
          <a:xfrm>
            <a:off x="3229583" y="4974103"/>
            <a:ext cx="5914417" cy="1384995"/>
          </a:xfrm>
          <a:prstGeom prst="rect">
            <a:avLst/>
          </a:prstGeom>
        </p:spPr>
        <p:txBody>
          <a:bodyPr wrap="square">
            <a:spAutoFit/>
          </a:bodyPr>
          <a:lstStyle/>
          <a:p>
            <a:r>
              <a:rPr lang="en-GB" sz="2100" dirty="0">
                <a:solidFill>
                  <a:schemeClr val="accent6">
                    <a:lumMod val="75000"/>
                  </a:schemeClr>
                </a:solidFill>
              </a:rPr>
              <a:t>Lord John Reith was the puritanical Scotsman who was the first General Manager of the BBC on its establishment in 1922 and its first Director General when it became a public corporation in 1927.</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4752201"/>
            <a:ext cx="2857500" cy="1828800"/>
          </a:xfrm>
          <a:prstGeom prst="rect">
            <a:avLst/>
          </a:prstGeom>
        </p:spPr>
      </p:pic>
    </p:spTree>
    <p:extLst>
      <p:ext uri="{BB962C8B-B14F-4D97-AF65-F5344CB8AC3E}">
        <p14:creationId xmlns:p14="http://schemas.microsoft.com/office/powerpoint/2010/main" val="2913557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t>Other roles</a:t>
            </a:r>
          </a:p>
        </p:txBody>
      </p:sp>
      <p:sp>
        <p:nvSpPr>
          <p:cNvPr id="3" name="Content Placeholder 2"/>
          <p:cNvSpPr>
            <a:spLocks noGrp="1"/>
          </p:cNvSpPr>
          <p:nvPr>
            <p:ph idx="1"/>
          </p:nvPr>
        </p:nvSpPr>
        <p:spPr>
          <a:xfrm>
            <a:off x="196850" y="1604432"/>
            <a:ext cx="8750300" cy="4576234"/>
          </a:xfrm>
        </p:spPr>
        <p:txBody>
          <a:bodyPr>
            <a:noAutofit/>
          </a:bodyPr>
          <a:lstStyle/>
          <a:p>
            <a:pPr marL="0" indent="0" algn="ctr">
              <a:buNone/>
            </a:pPr>
            <a:r>
              <a:rPr lang="en-US" sz="2800" b="1" u="sng" dirty="0">
                <a:solidFill>
                  <a:srgbClr val="FF00FF"/>
                </a:solidFill>
              </a:rPr>
              <a:t>To perpetuate/maintain ideologies</a:t>
            </a:r>
          </a:p>
          <a:p>
            <a:pPr marL="0" indent="0">
              <a:buNone/>
            </a:pPr>
            <a:endParaRPr lang="en-US" sz="2800" dirty="0"/>
          </a:p>
          <a:p>
            <a:r>
              <a:rPr lang="en-US" sz="2800" b="1" dirty="0"/>
              <a:t>Translation</a:t>
            </a:r>
            <a:r>
              <a:rPr lang="en-US" sz="2800" dirty="0"/>
              <a:t>: Institutions creating media products which promote the way they see life and their interpretations and ideals.  </a:t>
            </a:r>
          </a:p>
          <a:p>
            <a:endParaRPr lang="en-US" sz="2800" dirty="0"/>
          </a:p>
          <a:p>
            <a:r>
              <a:rPr lang="en-US" sz="2800" dirty="0"/>
              <a:t>These institutions are often controlled by other institutions.  </a:t>
            </a:r>
          </a:p>
          <a:p>
            <a:endParaRPr lang="en-US" sz="2800" dirty="0"/>
          </a:p>
          <a:p>
            <a:r>
              <a:rPr lang="en-US" sz="2800" dirty="0"/>
              <a:t>A way to control a major facet of society</a:t>
            </a:r>
          </a:p>
          <a:p>
            <a:endParaRPr lang="en-US" sz="2800" dirty="0"/>
          </a:p>
        </p:txBody>
      </p:sp>
    </p:spTree>
    <p:extLst>
      <p:ext uri="{BB962C8B-B14F-4D97-AF65-F5344CB8AC3E}">
        <p14:creationId xmlns:p14="http://schemas.microsoft.com/office/powerpoint/2010/main" val="1118489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65100" y="241299"/>
            <a:ext cx="2451100" cy="3354137"/>
          </a:xfrm>
          <a:prstGeom prst="rect">
            <a:avLst/>
          </a:prstGeom>
        </p:spPr>
      </p:pic>
      <p:pic>
        <p:nvPicPr>
          <p:cNvPr id="5" name="Picture 4"/>
          <p:cNvPicPr>
            <a:picLocks noChangeAspect="1"/>
          </p:cNvPicPr>
          <p:nvPr/>
        </p:nvPicPr>
        <p:blipFill>
          <a:blip r:embed="rId3"/>
          <a:stretch>
            <a:fillRect/>
          </a:stretch>
        </p:blipFill>
        <p:spPr>
          <a:xfrm>
            <a:off x="6318953" y="241299"/>
            <a:ext cx="2379451" cy="3898900"/>
          </a:xfrm>
          <a:prstGeom prst="rect">
            <a:avLst/>
          </a:prstGeom>
        </p:spPr>
      </p:pic>
      <p:pic>
        <p:nvPicPr>
          <p:cNvPr id="6" name="Picture 5"/>
          <p:cNvPicPr>
            <a:picLocks noChangeAspect="1"/>
          </p:cNvPicPr>
          <p:nvPr/>
        </p:nvPicPr>
        <p:blipFill>
          <a:blip r:embed="rId4"/>
          <a:stretch>
            <a:fillRect/>
          </a:stretch>
        </p:blipFill>
        <p:spPr>
          <a:xfrm>
            <a:off x="2842106" y="139700"/>
            <a:ext cx="2924849" cy="3860800"/>
          </a:xfrm>
          <a:prstGeom prst="rect">
            <a:avLst/>
          </a:prstGeom>
        </p:spPr>
      </p:pic>
      <p:pic>
        <p:nvPicPr>
          <p:cNvPr id="7" name="Picture 6"/>
          <p:cNvPicPr>
            <a:picLocks noChangeAspect="1"/>
          </p:cNvPicPr>
          <p:nvPr/>
        </p:nvPicPr>
        <p:blipFill>
          <a:blip r:embed="rId5"/>
          <a:stretch>
            <a:fillRect/>
          </a:stretch>
        </p:blipFill>
        <p:spPr>
          <a:xfrm>
            <a:off x="1308100" y="3595436"/>
            <a:ext cx="1990796" cy="3284355"/>
          </a:xfrm>
          <a:prstGeom prst="rect">
            <a:avLst/>
          </a:prstGeom>
        </p:spPr>
      </p:pic>
      <p:pic>
        <p:nvPicPr>
          <p:cNvPr id="8" name="Picture 7"/>
          <p:cNvPicPr>
            <a:picLocks noChangeAspect="1"/>
          </p:cNvPicPr>
          <p:nvPr/>
        </p:nvPicPr>
        <p:blipFill>
          <a:blip r:embed="rId6"/>
          <a:stretch>
            <a:fillRect/>
          </a:stretch>
        </p:blipFill>
        <p:spPr>
          <a:xfrm>
            <a:off x="5018506" y="3810000"/>
            <a:ext cx="1677251" cy="3048000"/>
          </a:xfrm>
          <a:prstGeom prst="rect">
            <a:avLst/>
          </a:prstGeom>
        </p:spPr>
      </p:pic>
    </p:spTree>
    <p:extLst>
      <p:ext uri="{BB962C8B-B14F-4D97-AF65-F5344CB8AC3E}">
        <p14:creationId xmlns:p14="http://schemas.microsoft.com/office/powerpoint/2010/main" val="1769423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4500" y="1012825"/>
            <a:ext cx="2806700" cy="4546600"/>
          </a:xfrm>
          <a:prstGeom prst="rect">
            <a:avLst/>
          </a:prstGeom>
        </p:spPr>
      </p:pic>
      <p:pic>
        <p:nvPicPr>
          <p:cNvPr id="3" name="Picture 2"/>
          <p:cNvPicPr>
            <a:picLocks noChangeAspect="1"/>
          </p:cNvPicPr>
          <p:nvPr/>
        </p:nvPicPr>
        <p:blipFill>
          <a:blip r:embed="rId3"/>
          <a:stretch>
            <a:fillRect/>
          </a:stretch>
        </p:blipFill>
        <p:spPr>
          <a:xfrm>
            <a:off x="3492500" y="1012825"/>
            <a:ext cx="2514600" cy="4546600"/>
          </a:xfrm>
          <a:prstGeom prst="rect">
            <a:avLst/>
          </a:prstGeom>
        </p:spPr>
      </p:pic>
      <p:pic>
        <p:nvPicPr>
          <p:cNvPr id="4" name="Picture 3"/>
          <p:cNvPicPr>
            <a:picLocks noChangeAspect="1"/>
          </p:cNvPicPr>
          <p:nvPr/>
        </p:nvPicPr>
        <p:blipFill>
          <a:blip r:embed="rId4"/>
          <a:stretch>
            <a:fillRect/>
          </a:stretch>
        </p:blipFill>
        <p:spPr>
          <a:xfrm>
            <a:off x="6248400" y="1012825"/>
            <a:ext cx="2425700" cy="4546600"/>
          </a:xfrm>
          <a:prstGeom prst="rect">
            <a:avLst/>
          </a:prstGeom>
        </p:spPr>
      </p:pic>
    </p:spTree>
    <p:extLst>
      <p:ext uri="{BB962C8B-B14F-4D97-AF65-F5344CB8AC3E}">
        <p14:creationId xmlns:p14="http://schemas.microsoft.com/office/powerpoint/2010/main" val="1782751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9-09 at 20.41.26.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8927" y="199314"/>
            <a:ext cx="7873952" cy="5192449"/>
          </a:xfrm>
          <a:prstGeom prst="rect">
            <a:avLst/>
          </a:prstGeom>
        </p:spPr>
      </p:pic>
      <p:sp>
        <p:nvSpPr>
          <p:cNvPr id="3" name="TextBox 2"/>
          <p:cNvSpPr txBox="1"/>
          <p:nvPr/>
        </p:nvSpPr>
        <p:spPr>
          <a:xfrm>
            <a:off x="2020010" y="5391763"/>
            <a:ext cx="7344190" cy="1246495"/>
          </a:xfrm>
          <a:prstGeom prst="rect">
            <a:avLst/>
          </a:prstGeom>
          <a:noFill/>
        </p:spPr>
        <p:txBody>
          <a:bodyPr wrap="square" rtlCol="0">
            <a:spAutoFit/>
          </a:bodyPr>
          <a:lstStyle/>
          <a:p>
            <a:r>
              <a:rPr lang="en-US" sz="2500" b="1" dirty="0">
                <a:solidFill>
                  <a:srgbClr val="FF00FF"/>
                </a:solidFill>
              </a:rPr>
              <a:t>To entertain? / Make a profit?</a:t>
            </a:r>
          </a:p>
          <a:p>
            <a:pPr marL="285750" indent="-285750">
              <a:buFont typeface="Arial"/>
              <a:buChar char="•"/>
            </a:pPr>
            <a:r>
              <a:rPr lang="en-US" sz="2500" dirty="0"/>
              <a:t>601 complaints to the ASA</a:t>
            </a:r>
          </a:p>
          <a:p>
            <a:pPr marL="285750" indent="-285750">
              <a:buFont typeface="Arial"/>
              <a:buChar char="•"/>
            </a:pPr>
            <a:r>
              <a:rPr lang="en-US" sz="2500" dirty="0"/>
              <a:t>Most complaints for any ad in 2011</a:t>
            </a:r>
          </a:p>
        </p:txBody>
      </p:sp>
    </p:spTree>
    <p:extLst>
      <p:ext uri="{BB962C8B-B14F-4D97-AF65-F5344CB8AC3E}">
        <p14:creationId xmlns:p14="http://schemas.microsoft.com/office/powerpoint/2010/main" val="3736530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2600" y="0"/>
            <a:ext cx="5734756" cy="3225800"/>
          </a:xfrm>
          <a:prstGeom prst="rect">
            <a:avLst/>
          </a:prstGeom>
        </p:spPr>
      </p:pic>
      <p:sp>
        <p:nvSpPr>
          <p:cNvPr id="5" name="Content Placeholder 4"/>
          <p:cNvSpPr>
            <a:spLocks noGrp="1"/>
          </p:cNvSpPr>
          <p:nvPr>
            <p:ph idx="4294967295"/>
          </p:nvPr>
        </p:nvSpPr>
        <p:spPr>
          <a:xfrm>
            <a:off x="508000" y="2914650"/>
            <a:ext cx="8636000" cy="3762375"/>
          </a:xfrm>
        </p:spPr>
        <p:txBody>
          <a:bodyPr>
            <a:noAutofit/>
          </a:bodyPr>
          <a:lstStyle/>
          <a:p>
            <a:endParaRPr lang="en-US" sz="2500" dirty="0"/>
          </a:p>
          <a:p>
            <a:pPr marL="0" indent="0" algn="ctr">
              <a:buNone/>
            </a:pPr>
            <a:r>
              <a:rPr lang="en-US" sz="2500" b="1" dirty="0">
                <a:solidFill>
                  <a:srgbClr val="FF00FF"/>
                </a:solidFill>
              </a:rPr>
              <a:t>Are there costs to ‘</a:t>
            </a:r>
            <a:r>
              <a:rPr lang="en-US" sz="2500" b="1" i="1" dirty="0">
                <a:solidFill>
                  <a:srgbClr val="FF00FF"/>
                </a:solidFill>
              </a:rPr>
              <a:t>Entertainment at any cost</a:t>
            </a:r>
            <a:r>
              <a:rPr lang="en-US" sz="2500" b="1" dirty="0">
                <a:solidFill>
                  <a:srgbClr val="FF00FF"/>
                </a:solidFill>
              </a:rPr>
              <a:t>’?</a:t>
            </a:r>
          </a:p>
          <a:p>
            <a:r>
              <a:rPr lang="en-US" sz="2500" b="1" dirty="0"/>
              <a:t>Medias need to get ‘clicks’, ‘hits’ and ‘likes’ comes at the cost of humanity’s humanity?</a:t>
            </a:r>
          </a:p>
          <a:p>
            <a:pPr marL="0" indent="0">
              <a:buNone/>
            </a:pPr>
            <a:r>
              <a:rPr lang="en-US" sz="2500" dirty="0"/>
              <a:t>E.g. </a:t>
            </a:r>
          </a:p>
          <a:p>
            <a:r>
              <a:rPr lang="en-US" sz="2500" dirty="0"/>
              <a:t>Recent shooting of journalists by ex-reporter</a:t>
            </a:r>
          </a:p>
          <a:p>
            <a:r>
              <a:rPr lang="en-US" sz="2500" dirty="0"/>
              <a:t>Social media buzz and about video</a:t>
            </a:r>
          </a:p>
          <a:p>
            <a:r>
              <a:rPr lang="en-US" sz="2500" dirty="0"/>
              <a:t>Is this a loss of ethics?  Our moral compasses broken?</a:t>
            </a:r>
          </a:p>
          <a:p>
            <a:r>
              <a:rPr lang="en-US" sz="2500" dirty="0"/>
              <a:t>Entertainment at the expense of others</a:t>
            </a:r>
          </a:p>
          <a:p>
            <a:endParaRPr lang="en-US" sz="2500" i="1" dirty="0"/>
          </a:p>
          <a:p>
            <a:endParaRPr lang="en-US" sz="2500" b="1" dirty="0"/>
          </a:p>
          <a:p>
            <a:endParaRPr lang="en-US" sz="2500" dirty="0"/>
          </a:p>
          <a:p>
            <a:endParaRPr lang="en-US" sz="2500" dirty="0"/>
          </a:p>
          <a:p>
            <a:endParaRPr lang="en-US" sz="2500" dirty="0"/>
          </a:p>
        </p:txBody>
      </p:sp>
    </p:spTree>
    <p:extLst>
      <p:ext uri="{BB962C8B-B14F-4D97-AF65-F5344CB8AC3E}">
        <p14:creationId xmlns:p14="http://schemas.microsoft.com/office/powerpoint/2010/main" val="1639932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Content Placeholder 1"/>
          <p:cNvSpPr>
            <a:spLocks noGrp="1"/>
          </p:cNvSpPr>
          <p:nvPr>
            <p:ph idx="1"/>
          </p:nvPr>
        </p:nvSpPr>
        <p:spPr>
          <a:xfrm>
            <a:off x="629920" y="3195638"/>
            <a:ext cx="7408333" cy="3450696"/>
          </a:xfrm>
        </p:spPr>
        <p:txBody>
          <a:bodyPr>
            <a:normAutofit/>
          </a:bodyPr>
          <a:lstStyle/>
          <a:p>
            <a:endParaRPr lang="en-US" dirty="0"/>
          </a:p>
          <a:p>
            <a:endParaRPr lang="en-US" dirty="0"/>
          </a:p>
          <a:p>
            <a:endParaRPr lang="en-US" dirty="0"/>
          </a:p>
          <a:p>
            <a:endParaRPr lang="en-US" dirty="0"/>
          </a:p>
          <a:p>
            <a:endParaRPr lang="en-US" dirty="0"/>
          </a:p>
        </p:txBody>
      </p:sp>
      <p:pic>
        <p:nvPicPr>
          <p:cNvPr id="6" name="Picture 5" descr="Screen Shot 2015-09-09 at 19.46.26.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72067" y="544333"/>
            <a:ext cx="7226300" cy="4899446"/>
          </a:xfrm>
          <a:prstGeom prst="rect">
            <a:avLst/>
          </a:prstGeom>
        </p:spPr>
      </p:pic>
      <p:sp>
        <p:nvSpPr>
          <p:cNvPr id="7" name="TextBox 6"/>
          <p:cNvSpPr txBox="1"/>
          <p:nvPr/>
        </p:nvSpPr>
        <p:spPr>
          <a:xfrm flipH="1">
            <a:off x="629920" y="5605781"/>
            <a:ext cx="9508914" cy="707886"/>
          </a:xfrm>
          <a:prstGeom prst="rect">
            <a:avLst/>
          </a:prstGeom>
          <a:noFill/>
        </p:spPr>
        <p:txBody>
          <a:bodyPr wrap="square" rtlCol="0">
            <a:spAutoFit/>
          </a:bodyPr>
          <a:lstStyle/>
          <a:p>
            <a:r>
              <a:rPr lang="en-US" sz="4000" b="1" dirty="0">
                <a:solidFill>
                  <a:srgbClr val="FF00FF"/>
                </a:solidFill>
              </a:rPr>
              <a:t>To Inform?  To Educate?  To Entertain?</a:t>
            </a:r>
          </a:p>
        </p:txBody>
      </p:sp>
    </p:spTree>
    <p:extLst>
      <p:ext uri="{BB962C8B-B14F-4D97-AF65-F5344CB8AC3E}">
        <p14:creationId xmlns:p14="http://schemas.microsoft.com/office/powerpoint/2010/main" val="295436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696178" y="508000"/>
            <a:ext cx="4447822" cy="2501900"/>
          </a:xfrm>
          <a:prstGeom prst="rect">
            <a:avLst/>
          </a:prstGeom>
        </p:spPr>
      </p:pic>
      <p:sp>
        <p:nvSpPr>
          <p:cNvPr id="2" name="Content Placeholder 1"/>
          <p:cNvSpPr>
            <a:spLocks noGrp="1"/>
          </p:cNvSpPr>
          <p:nvPr>
            <p:ph idx="4294967295"/>
          </p:nvPr>
        </p:nvSpPr>
        <p:spPr>
          <a:xfrm>
            <a:off x="1735138" y="2674938"/>
            <a:ext cx="7408862" cy="3451225"/>
          </a:xfrm>
        </p:spPr>
        <p:txBody>
          <a:bodyPr/>
          <a:lstStyle/>
          <a:p>
            <a:endParaRPr lang="en-US" dirty="0"/>
          </a:p>
          <a:p>
            <a:endParaRPr lang="en-US" dirty="0"/>
          </a:p>
          <a:p>
            <a:endParaRPr lang="en-US" dirty="0"/>
          </a:p>
        </p:txBody>
      </p:sp>
      <p:pic>
        <p:nvPicPr>
          <p:cNvPr id="4" name="Picture 3"/>
          <p:cNvPicPr>
            <a:picLocks noChangeAspect="1"/>
          </p:cNvPicPr>
          <p:nvPr/>
        </p:nvPicPr>
        <p:blipFill>
          <a:blip r:embed="rId3"/>
          <a:stretch>
            <a:fillRect/>
          </a:stretch>
        </p:blipFill>
        <p:spPr>
          <a:xfrm>
            <a:off x="364875" y="176784"/>
            <a:ext cx="4599413" cy="3060700"/>
          </a:xfrm>
          <a:prstGeom prst="rect">
            <a:avLst/>
          </a:prstGeom>
        </p:spPr>
      </p:pic>
      <p:sp>
        <p:nvSpPr>
          <p:cNvPr id="6" name="Rectangle 5"/>
          <p:cNvSpPr/>
          <p:nvPr/>
        </p:nvSpPr>
        <p:spPr>
          <a:xfrm>
            <a:off x="609600" y="3752166"/>
            <a:ext cx="8229600" cy="2846933"/>
          </a:xfrm>
          <a:prstGeom prst="rect">
            <a:avLst/>
          </a:prstGeom>
        </p:spPr>
        <p:txBody>
          <a:bodyPr wrap="square">
            <a:spAutoFit/>
          </a:bodyPr>
          <a:lstStyle/>
          <a:p>
            <a:pPr>
              <a:lnSpc>
                <a:spcPct val="120000"/>
              </a:lnSpc>
            </a:pPr>
            <a:r>
              <a:rPr lang="en-US" sz="3000" b="1" i="1" dirty="0">
                <a:solidFill>
                  <a:srgbClr val="FF00FF"/>
                </a:solidFill>
              </a:rPr>
              <a:t>To make a profit </a:t>
            </a:r>
            <a:r>
              <a:rPr lang="en-US" sz="3000" dirty="0"/>
              <a:t>– how far do you go?</a:t>
            </a:r>
          </a:p>
          <a:p>
            <a:pPr>
              <a:lnSpc>
                <a:spcPct val="120000"/>
              </a:lnSpc>
            </a:pPr>
            <a:r>
              <a:rPr lang="en-US" sz="3000" b="1" i="1" dirty="0">
                <a:solidFill>
                  <a:schemeClr val="bg2">
                    <a:lumMod val="50000"/>
                  </a:schemeClr>
                </a:solidFill>
              </a:rPr>
              <a:t>To be the best informant</a:t>
            </a:r>
            <a:r>
              <a:rPr lang="en-US" sz="3000" b="1" dirty="0">
                <a:solidFill>
                  <a:schemeClr val="bg2">
                    <a:lumMod val="50000"/>
                  </a:schemeClr>
                </a:solidFill>
              </a:rPr>
              <a:t> </a:t>
            </a:r>
            <a:r>
              <a:rPr lang="en-US" sz="3000" dirty="0"/>
              <a:t>– how far do you go?</a:t>
            </a:r>
          </a:p>
          <a:p>
            <a:pPr marL="457200" indent="-457200">
              <a:lnSpc>
                <a:spcPct val="120000"/>
              </a:lnSpc>
              <a:buFontTx/>
              <a:buChar char="-"/>
            </a:pPr>
            <a:r>
              <a:rPr lang="en-US" sz="3000" dirty="0"/>
              <a:t>Did the French media put lives at stake?</a:t>
            </a:r>
          </a:p>
          <a:p>
            <a:pPr marL="457200" indent="-457200">
              <a:lnSpc>
                <a:spcPct val="120000"/>
              </a:lnSpc>
              <a:buFontTx/>
              <a:buChar char="-"/>
            </a:pPr>
            <a:r>
              <a:rPr lang="en-US" sz="3000" i="1" dirty="0"/>
              <a:t>Je </a:t>
            </a:r>
            <a:r>
              <a:rPr lang="en-US" sz="3000" i="1" dirty="0" err="1"/>
              <a:t>suis</a:t>
            </a:r>
            <a:r>
              <a:rPr lang="en-US" sz="3000" i="1" dirty="0"/>
              <a:t> Charlie </a:t>
            </a:r>
            <a:r>
              <a:rPr lang="en-US" sz="3000" dirty="0"/>
              <a:t>campaign buzz</a:t>
            </a:r>
          </a:p>
          <a:p>
            <a:pPr marL="457200" indent="-457200">
              <a:lnSpc>
                <a:spcPct val="120000"/>
              </a:lnSpc>
              <a:buFontTx/>
              <a:buChar char="-"/>
            </a:pPr>
            <a:endParaRPr lang="en-US" sz="3000" dirty="0"/>
          </a:p>
        </p:txBody>
      </p:sp>
    </p:spTree>
    <p:extLst>
      <p:ext uri="{BB962C8B-B14F-4D97-AF65-F5344CB8AC3E}">
        <p14:creationId xmlns:p14="http://schemas.microsoft.com/office/powerpoint/2010/main" val="2989782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871003" y="2971800"/>
            <a:ext cx="5196590" cy="3467100"/>
          </a:xfrm>
          <a:prstGeom prst="rect">
            <a:avLst/>
          </a:prstGeom>
        </p:spPr>
      </p:pic>
      <p:pic>
        <p:nvPicPr>
          <p:cNvPr id="6" name="Picture 5"/>
          <p:cNvPicPr>
            <a:picLocks noChangeAspect="1"/>
          </p:cNvPicPr>
          <p:nvPr/>
        </p:nvPicPr>
        <p:blipFill>
          <a:blip r:embed="rId3"/>
          <a:stretch>
            <a:fillRect/>
          </a:stretch>
        </p:blipFill>
        <p:spPr>
          <a:xfrm>
            <a:off x="178823" y="3543300"/>
            <a:ext cx="3692180" cy="2419350"/>
          </a:xfrm>
          <a:prstGeom prst="rect">
            <a:avLst/>
          </a:prstGeom>
        </p:spPr>
      </p:pic>
      <p:pic>
        <p:nvPicPr>
          <p:cNvPr id="7" name="Picture 6"/>
          <p:cNvPicPr>
            <a:picLocks noChangeAspect="1"/>
          </p:cNvPicPr>
          <p:nvPr/>
        </p:nvPicPr>
        <p:blipFill>
          <a:blip r:embed="rId4"/>
          <a:stretch>
            <a:fillRect/>
          </a:stretch>
        </p:blipFill>
        <p:spPr>
          <a:xfrm>
            <a:off x="5182416" y="57917"/>
            <a:ext cx="3885177" cy="2913883"/>
          </a:xfrm>
          <a:prstGeom prst="rect">
            <a:avLst/>
          </a:prstGeom>
        </p:spPr>
      </p:pic>
      <p:sp>
        <p:nvSpPr>
          <p:cNvPr id="9" name="TextBox 8"/>
          <p:cNvSpPr txBox="1"/>
          <p:nvPr/>
        </p:nvSpPr>
        <p:spPr>
          <a:xfrm>
            <a:off x="76407" y="449407"/>
            <a:ext cx="5605417" cy="2893100"/>
          </a:xfrm>
          <a:prstGeom prst="rect">
            <a:avLst/>
          </a:prstGeom>
          <a:noFill/>
        </p:spPr>
        <p:txBody>
          <a:bodyPr wrap="square" rtlCol="0">
            <a:spAutoFit/>
          </a:bodyPr>
          <a:lstStyle/>
          <a:p>
            <a:pPr marL="457200" indent="-457200">
              <a:buFont typeface="Arial"/>
              <a:buChar char="•"/>
            </a:pPr>
            <a:r>
              <a:rPr lang="en-US" sz="2600" b="1" dirty="0">
                <a:solidFill>
                  <a:srgbClr val="FF00FF"/>
                </a:solidFill>
              </a:rPr>
              <a:t>To influence our attitudes and </a:t>
            </a:r>
            <a:r>
              <a:rPr lang="en-US" sz="2600" b="1" dirty="0" err="1">
                <a:solidFill>
                  <a:srgbClr val="FF00FF"/>
                </a:solidFill>
              </a:rPr>
              <a:t>behaviours</a:t>
            </a:r>
            <a:r>
              <a:rPr lang="en-US" sz="2600" b="1" dirty="0">
                <a:solidFill>
                  <a:srgbClr val="FF00FF"/>
                </a:solidFill>
              </a:rPr>
              <a:t>?</a:t>
            </a:r>
          </a:p>
          <a:p>
            <a:pPr marL="457200" indent="-457200">
              <a:buFont typeface="Arial"/>
              <a:buChar char="•"/>
            </a:pPr>
            <a:r>
              <a:rPr lang="en-US" sz="2600" b="1" dirty="0">
                <a:solidFill>
                  <a:srgbClr val="FF00FF"/>
                </a:solidFill>
              </a:rPr>
              <a:t>To perpetuate ideologies?</a:t>
            </a:r>
          </a:p>
          <a:p>
            <a:pPr marL="457200" indent="-457200">
              <a:buFont typeface="Arial"/>
              <a:buChar char="•"/>
            </a:pPr>
            <a:r>
              <a:rPr lang="en-US" sz="2600" b="1" dirty="0">
                <a:solidFill>
                  <a:srgbClr val="FF00FF"/>
                </a:solidFill>
              </a:rPr>
              <a:t>To make a profit?</a:t>
            </a:r>
          </a:p>
          <a:p>
            <a:pPr marL="457200" indent="-457200">
              <a:buFont typeface="Arial"/>
              <a:buChar char="•"/>
            </a:pPr>
            <a:r>
              <a:rPr lang="en-US" sz="2600" b="1" dirty="0">
                <a:solidFill>
                  <a:srgbClr val="FF00FF"/>
                </a:solidFill>
              </a:rPr>
              <a:t>To maintain a status quo?</a:t>
            </a:r>
          </a:p>
          <a:p>
            <a:pPr marL="457200" indent="-457200">
              <a:buFont typeface="Arial"/>
              <a:buChar char="•"/>
            </a:pPr>
            <a:r>
              <a:rPr lang="en-US" sz="2600" b="1" dirty="0">
                <a:solidFill>
                  <a:srgbClr val="FF00FF"/>
                </a:solidFill>
              </a:rPr>
              <a:t>To educate?</a:t>
            </a:r>
          </a:p>
          <a:p>
            <a:pPr marL="457200" indent="-457200">
              <a:buFont typeface="Arial"/>
              <a:buChar char="•"/>
            </a:pPr>
            <a:endParaRPr lang="en-US" sz="2600" dirty="0">
              <a:solidFill>
                <a:srgbClr val="FF00FF"/>
              </a:solidFill>
            </a:endParaRPr>
          </a:p>
        </p:txBody>
      </p:sp>
    </p:spTree>
    <p:extLst>
      <p:ext uri="{BB962C8B-B14F-4D97-AF65-F5344CB8AC3E}">
        <p14:creationId xmlns:p14="http://schemas.microsoft.com/office/powerpoint/2010/main" val="710876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572000" cy="6858000"/>
          </a:xfrm>
          <a:prstGeom prst="rect">
            <a:avLst/>
          </a:prstGeom>
        </p:spPr>
      </p:pic>
      <p:sp>
        <p:nvSpPr>
          <p:cNvPr id="3" name="TextBox 2"/>
          <p:cNvSpPr txBox="1"/>
          <p:nvPr/>
        </p:nvSpPr>
        <p:spPr>
          <a:xfrm>
            <a:off x="4886924" y="1184925"/>
            <a:ext cx="3948192" cy="3631763"/>
          </a:xfrm>
          <a:prstGeom prst="rect">
            <a:avLst/>
          </a:prstGeom>
          <a:noFill/>
        </p:spPr>
        <p:txBody>
          <a:bodyPr wrap="square" rtlCol="0">
            <a:spAutoFit/>
          </a:bodyPr>
          <a:lstStyle/>
          <a:p>
            <a:pPr algn="ctr"/>
            <a:r>
              <a:rPr lang="en-US" sz="4600" dirty="0"/>
              <a:t>Is the shocking tone and hard-hitting style necessary?  Good, even?</a:t>
            </a:r>
          </a:p>
        </p:txBody>
      </p:sp>
    </p:spTree>
    <p:extLst>
      <p:ext uri="{BB962C8B-B14F-4D97-AF65-F5344CB8AC3E}">
        <p14:creationId xmlns:p14="http://schemas.microsoft.com/office/powerpoint/2010/main" val="1617421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287397" cy="4764315"/>
          </a:xfrm>
          <a:prstGeom prst="rect">
            <a:avLst/>
          </a:prstGeom>
        </p:spPr>
      </p:pic>
      <p:sp>
        <p:nvSpPr>
          <p:cNvPr id="4" name="TextBox 3"/>
          <p:cNvSpPr txBox="1"/>
          <p:nvPr/>
        </p:nvSpPr>
        <p:spPr>
          <a:xfrm>
            <a:off x="117043" y="5397500"/>
            <a:ext cx="7806951" cy="784830"/>
          </a:xfrm>
          <a:prstGeom prst="rect">
            <a:avLst/>
          </a:prstGeom>
          <a:noFill/>
        </p:spPr>
        <p:txBody>
          <a:bodyPr wrap="square" rtlCol="0">
            <a:spAutoFit/>
          </a:bodyPr>
          <a:lstStyle/>
          <a:p>
            <a:pPr algn="ctr"/>
            <a:r>
              <a:rPr lang="en-US" sz="4500" b="1" dirty="0">
                <a:solidFill>
                  <a:srgbClr val="FF00FF"/>
                </a:solidFill>
              </a:rPr>
              <a:t>Offensive? Beneficial? Both?</a:t>
            </a:r>
          </a:p>
        </p:txBody>
      </p:sp>
    </p:spTree>
    <p:extLst>
      <p:ext uri="{BB962C8B-B14F-4D97-AF65-F5344CB8AC3E}">
        <p14:creationId xmlns:p14="http://schemas.microsoft.com/office/powerpoint/2010/main" val="3256102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5143500"/>
          </a:xfrm>
          <a:prstGeom prst="rect">
            <a:avLst/>
          </a:prstGeom>
        </p:spPr>
      </p:pic>
      <p:sp>
        <p:nvSpPr>
          <p:cNvPr id="5" name="TextBox 4"/>
          <p:cNvSpPr txBox="1"/>
          <p:nvPr/>
        </p:nvSpPr>
        <p:spPr>
          <a:xfrm>
            <a:off x="1390650" y="5454650"/>
            <a:ext cx="6362700" cy="784830"/>
          </a:xfrm>
          <a:prstGeom prst="rect">
            <a:avLst/>
          </a:prstGeom>
          <a:noFill/>
        </p:spPr>
        <p:txBody>
          <a:bodyPr wrap="square" rtlCol="0">
            <a:spAutoFit/>
          </a:bodyPr>
          <a:lstStyle/>
          <a:p>
            <a:pPr algn="ctr"/>
            <a:r>
              <a:rPr lang="en-US" sz="4500" b="1" dirty="0">
                <a:solidFill>
                  <a:srgbClr val="FF00FF"/>
                </a:solidFill>
              </a:rPr>
              <a:t>The media using media</a:t>
            </a:r>
          </a:p>
        </p:txBody>
      </p:sp>
    </p:spTree>
    <p:extLst>
      <p:ext uri="{BB962C8B-B14F-4D97-AF65-F5344CB8AC3E}">
        <p14:creationId xmlns:p14="http://schemas.microsoft.com/office/powerpoint/2010/main" val="2152945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3344290" y="90589"/>
            <a:ext cx="2748782" cy="2058934"/>
          </a:xfrm>
          <a:prstGeom prst="rect">
            <a:avLst/>
          </a:prstGeom>
        </p:spPr>
      </p:pic>
      <p:pic>
        <p:nvPicPr>
          <p:cNvPr id="4" name="Picture 3"/>
          <p:cNvPicPr>
            <a:picLocks noChangeAspect="1"/>
          </p:cNvPicPr>
          <p:nvPr/>
        </p:nvPicPr>
        <p:blipFill>
          <a:blip r:embed="rId3"/>
          <a:stretch>
            <a:fillRect/>
          </a:stretch>
        </p:blipFill>
        <p:spPr>
          <a:xfrm>
            <a:off x="132916" y="2409270"/>
            <a:ext cx="2989161" cy="3253319"/>
          </a:xfrm>
          <a:prstGeom prst="rect">
            <a:avLst/>
          </a:prstGeom>
        </p:spPr>
      </p:pic>
      <p:pic>
        <p:nvPicPr>
          <p:cNvPr id="6" name="Picture 5"/>
          <p:cNvPicPr>
            <a:picLocks noChangeAspect="1"/>
          </p:cNvPicPr>
          <p:nvPr/>
        </p:nvPicPr>
        <p:blipFill>
          <a:blip r:embed="rId4"/>
          <a:stretch>
            <a:fillRect/>
          </a:stretch>
        </p:blipFill>
        <p:spPr>
          <a:xfrm>
            <a:off x="6048307" y="90589"/>
            <a:ext cx="3095692" cy="2067123"/>
          </a:xfrm>
          <a:prstGeom prst="rect">
            <a:avLst/>
          </a:prstGeom>
        </p:spPr>
      </p:pic>
      <p:pic>
        <p:nvPicPr>
          <p:cNvPr id="7" name="Picture 6"/>
          <p:cNvPicPr>
            <a:picLocks noChangeAspect="1"/>
          </p:cNvPicPr>
          <p:nvPr/>
        </p:nvPicPr>
        <p:blipFill>
          <a:blip r:embed="rId5"/>
          <a:stretch>
            <a:fillRect/>
          </a:stretch>
        </p:blipFill>
        <p:spPr>
          <a:xfrm>
            <a:off x="6580766" y="5150556"/>
            <a:ext cx="2563233" cy="1707444"/>
          </a:xfrm>
          <a:prstGeom prst="rect">
            <a:avLst/>
          </a:prstGeom>
        </p:spPr>
      </p:pic>
      <p:sp>
        <p:nvSpPr>
          <p:cNvPr id="9" name="TextBox 8"/>
          <p:cNvSpPr txBox="1"/>
          <p:nvPr/>
        </p:nvSpPr>
        <p:spPr>
          <a:xfrm>
            <a:off x="258661" y="6389880"/>
            <a:ext cx="5311671" cy="369332"/>
          </a:xfrm>
          <a:prstGeom prst="rect">
            <a:avLst/>
          </a:prstGeom>
          <a:noFill/>
        </p:spPr>
        <p:txBody>
          <a:bodyPr wrap="none" rtlCol="0">
            <a:spAutoFit/>
          </a:bodyPr>
          <a:lstStyle/>
          <a:p>
            <a:r>
              <a:rPr lang="en-US" dirty="0">
                <a:hlinkClick r:id="rId6"/>
              </a:rPr>
              <a:t>https://www.youtube.com/watch?v=0pLZwMJMUR4</a:t>
            </a:r>
            <a:endParaRPr lang="en-US" dirty="0"/>
          </a:p>
        </p:txBody>
      </p:sp>
      <p:sp>
        <p:nvSpPr>
          <p:cNvPr id="11" name="TextBox 10"/>
          <p:cNvSpPr txBox="1"/>
          <p:nvPr/>
        </p:nvSpPr>
        <p:spPr>
          <a:xfrm>
            <a:off x="303332" y="6020548"/>
            <a:ext cx="5789740" cy="369332"/>
          </a:xfrm>
          <a:prstGeom prst="rect">
            <a:avLst/>
          </a:prstGeom>
          <a:noFill/>
        </p:spPr>
        <p:txBody>
          <a:bodyPr wrap="square" rtlCol="0">
            <a:spAutoFit/>
          </a:bodyPr>
          <a:lstStyle/>
          <a:p>
            <a:r>
              <a:rPr lang="en-US" dirty="0">
                <a:hlinkClick r:id="rId7"/>
              </a:rPr>
              <a:t>https://www.youtube.com/watch?v=iMDjLNxI9vE</a:t>
            </a:r>
            <a:endParaRPr lang="en-US" dirty="0"/>
          </a:p>
        </p:txBody>
      </p:sp>
      <p:sp>
        <p:nvSpPr>
          <p:cNvPr id="12" name="Title 11"/>
          <p:cNvSpPr>
            <a:spLocks noGrp="1"/>
          </p:cNvSpPr>
          <p:nvPr>
            <p:ph type="title" idx="4294967295"/>
          </p:nvPr>
        </p:nvSpPr>
        <p:spPr>
          <a:xfrm>
            <a:off x="3492501" y="4760913"/>
            <a:ext cx="2989162" cy="1252537"/>
          </a:xfrm>
        </p:spPr>
        <p:txBody>
          <a:bodyPr>
            <a:normAutofit/>
          </a:bodyPr>
          <a:lstStyle/>
          <a:p>
            <a:pPr algn="l">
              <a:buClr>
                <a:srgbClr val="FF00FF"/>
              </a:buClr>
            </a:pPr>
            <a:r>
              <a:rPr lang="en-US" sz="2600" b="1" dirty="0">
                <a:solidFill>
                  <a:srgbClr val="FF00FF"/>
                </a:solidFill>
              </a:rPr>
              <a:t>Perpetuating ideologies?  </a:t>
            </a:r>
            <a:br>
              <a:rPr lang="en-US" sz="2600" b="1" dirty="0">
                <a:solidFill>
                  <a:srgbClr val="FF00FF"/>
                </a:solidFill>
              </a:rPr>
            </a:br>
            <a:r>
              <a:rPr lang="en-US" sz="2600" b="1" dirty="0">
                <a:solidFill>
                  <a:srgbClr val="FF00FF"/>
                </a:solidFill>
              </a:rPr>
              <a:t>Make a profit?</a:t>
            </a:r>
          </a:p>
        </p:txBody>
      </p:sp>
      <p:pic>
        <p:nvPicPr>
          <p:cNvPr id="13" name="Picture 12"/>
          <p:cNvPicPr>
            <a:picLocks noChangeAspect="1"/>
          </p:cNvPicPr>
          <p:nvPr/>
        </p:nvPicPr>
        <p:blipFill>
          <a:blip r:embed="rId8"/>
          <a:stretch>
            <a:fillRect/>
          </a:stretch>
        </p:blipFill>
        <p:spPr>
          <a:xfrm>
            <a:off x="0" y="0"/>
            <a:ext cx="3492500" cy="2324100"/>
          </a:xfrm>
          <a:prstGeom prst="rect">
            <a:avLst/>
          </a:prstGeom>
        </p:spPr>
      </p:pic>
      <p:pic>
        <p:nvPicPr>
          <p:cNvPr id="15" name="Picture 14"/>
          <p:cNvPicPr>
            <a:picLocks noChangeAspect="1"/>
          </p:cNvPicPr>
          <p:nvPr/>
        </p:nvPicPr>
        <p:blipFill>
          <a:blip r:embed="rId9"/>
          <a:stretch>
            <a:fillRect/>
          </a:stretch>
        </p:blipFill>
        <p:spPr>
          <a:xfrm>
            <a:off x="6439982" y="2620094"/>
            <a:ext cx="2704017" cy="1839129"/>
          </a:xfrm>
          <a:prstGeom prst="rect">
            <a:avLst/>
          </a:prstGeom>
        </p:spPr>
      </p:pic>
      <p:pic>
        <p:nvPicPr>
          <p:cNvPr id="16" name="Picture 15"/>
          <p:cNvPicPr>
            <a:picLocks noChangeAspect="1"/>
          </p:cNvPicPr>
          <p:nvPr/>
        </p:nvPicPr>
        <p:blipFill>
          <a:blip r:embed="rId10"/>
          <a:stretch>
            <a:fillRect/>
          </a:stretch>
        </p:blipFill>
        <p:spPr>
          <a:xfrm>
            <a:off x="3122077" y="2409270"/>
            <a:ext cx="3186182" cy="2389637"/>
          </a:xfrm>
          <a:prstGeom prst="rect">
            <a:avLst/>
          </a:prstGeom>
        </p:spPr>
      </p:pic>
    </p:spTree>
    <p:extLst>
      <p:ext uri="{BB962C8B-B14F-4D97-AF65-F5344CB8AC3E}">
        <p14:creationId xmlns:p14="http://schemas.microsoft.com/office/powerpoint/2010/main" val="1863204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82" y="112402"/>
            <a:ext cx="2667001" cy="43434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341" y="133968"/>
            <a:ext cx="2286000" cy="4321834"/>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7925" y="4262243"/>
            <a:ext cx="2113589" cy="235697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0330" y="0"/>
            <a:ext cx="3357529" cy="2234283"/>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721658" y="2322940"/>
            <a:ext cx="3256201" cy="1818781"/>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21658" y="4262243"/>
            <a:ext cx="3205676" cy="1397081"/>
          </a:xfrm>
          <a:prstGeom prst="rect">
            <a:avLst/>
          </a:prstGeom>
        </p:spPr>
      </p:pic>
      <p:pic>
        <p:nvPicPr>
          <p:cNvPr id="13" name="Picture 12"/>
          <p:cNvPicPr>
            <a:picLocks noChangeAspect="1"/>
          </p:cNvPicPr>
          <p:nvPr/>
        </p:nvPicPr>
        <p:blipFill>
          <a:blip r:embed="rId8"/>
          <a:stretch>
            <a:fillRect/>
          </a:stretch>
        </p:blipFill>
        <p:spPr>
          <a:xfrm>
            <a:off x="3177780" y="4141721"/>
            <a:ext cx="2006115" cy="2716279"/>
          </a:xfrm>
          <a:prstGeom prst="rect">
            <a:avLst/>
          </a:prstGeom>
        </p:spPr>
      </p:pic>
      <p:sp>
        <p:nvSpPr>
          <p:cNvPr id="14" name="TextBox 13"/>
          <p:cNvSpPr txBox="1"/>
          <p:nvPr/>
        </p:nvSpPr>
        <p:spPr>
          <a:xfrm>
            <a:off x="5150591" y="5549538"/>
            <a:ext cx="3960105" cy="1384995"/>
          </a:xfrm>
          <a:prstGeom prst="rect">
            <a:avLst/>
          </a:prstGeom>
          <a:noFill/>
        </p:spPr>
        <p:txBody>
          <a:bodyPr wrap="square" rtlCol="0">
            <a:spAutoFit/>
          </a:bodyPr>
          <a:lstStyle/>
          <a:p>
            <a:r>
              <a:rPr lang="en-US" sz="2800" b="1" dirty="0">
                <a:solidFill>
                  <a:srgbClr val="FF00FF"/>
                </a:solidFill>
              </a:rPr>
              <a:t>How might maintaining an ‘elite’ benefit the media?  </a:t>
            </a:r>
          </a:p>
        </p:txBody>
      </p:sp>
    </p:spTree>
    <p:extLst>
      <p:ext uri="{BB962C8B-B14F-4D97-AF65-F5344CB8AC3E}">
        <p14:creationId xmlns:p14="http://schemas.microsoft.com/office/powerpoint/2010/main" val="2352206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0762" y="512627"/>
            <a:ext cx="4305478" cy="6043815"/>
          </a:xfrm>
          <a:prstGeom prst="rect">
            <a:avLst/>
          </a:prstGeom>
        </p:spPr>
      </p:pic>
      <p:sp>
        <p:nvSpPr>
          <p:cNvPr id="4" name="Content Placeholder 3"/>
          <p:cNvSpPr>
            <a:spLocks noGrp="1"/>
          </p:cNvSpPr>
          <p:nvPr>
            <p:ph idx="1"/>
          </p:nvPr>
        </p:nvSpPr>
        <p:spPr>
          <a:xfrm>
            <a:off x="4981575" y="2675467"/>
            <a:ext cx="3962400" cy="3450696"/>
          </a:xfrm>
        </p:spPr>
        <p:txBody>
          <a:bodyPr>
            <a:normAutofit/>
          </a:bodyPr>
          <a:lstStyle/>
          <a:p>
            <a:r>
              <a:rPr lang="en-US" sz="2400" b="1" dirty="0"/>
              <a:t>To influence attitudes and </a:t>
            </a:r>
            <a:r>
              <a:rPr lang="en-US" sz="2400" b="1" dirty="0" err="1"/>
              <a:t>behaviours</a:t>
            </a:r>
            <a:r>
              <a:rPr lang="en-US" sz="2400" b="1" dirty="0"/>
              <a:t>?</a:t>
            </a:r>
          </a:p>
          <a:p>
            <a:r>
              <a:rPr lang="en-US" sz="2400" b="1" dirty="0"/>
              <a:t>To make social change?</a:t>
            </a:r>
          </a:p>
          <a:p>
            <a:r>
              <a:rPr lang="en-US" sz="2400" b="1" dirty="0"/>
              <a:t>A public service?</a:t>
            </a:r>
          </a:p>
          <a:p>
            <a:r>
              <a:rPr lang="en-US" sz="2400" b="1" dirty="0"/>
              <a:t>To make a profit?</a:t>
            </a:r>
          </a:p>
        </p:txBody>
      </p:sp>
    </p:spTree>
    <p:extLst>
      <p:ext uri="{BB962C8B-B14F-4D97-AF65-F5344CB8AC3E}">
        <p14:creationId xmlns:p14="http://schemas.microsoft.com/office/powerpoint/2010/main" val="3676216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Final thoughts</a:t>
            </a:r>
          </a:p>
        </p:txBody>
      </p:sp>
      <p:sp>
        <p:nvSpPr>
          <p:cNvPr id="4" name="Content Placeholder 3"/>
          <p:cNvSpPr>
            <a:spLocks noGrp="1"/>
          </p:cNvSpPr>
          <p:nvPr>
            <p:ph idx="1"/>
          </p:nvPr>
        </p:nvSpPr>
        <p:spPr>
          <a:xfrm>
            <a:off x="628650" y="1939407"/>
            <a:ext cx="7950920" cy="3450696"/>
          </a:xfrm>
        </p:spPr>
        <p:txBody>
          <a:bodyPr>
            <a:noAutofit/>
          </a:bodyPr>
          <a:lstStyle/>
          <a:p>
            <a:r>
              <a:rPr lang="en-US" sz="2600" dirty="0"/>
              <a:t>We put an incredible amount of trust in Media</a:t>
            </a:r>
          </a:p>
          <a:p>
            <a:r>
              <a:rPr lang="en-US" sz="2600" dirty="0"/>
              <a:t>It shapes every facet of our lives</a:t>
            </a:r>
          </a:p>
          <a:p>
            <a:r>
              <a:rPr lang="en-US" sz="2600" dirty="0"/>
              <a:t>We affect the media too</a:t>
            </a:r>
          </a:p>
          <a:p>
            <a:r>
              <a:rPr lang="en-US" sz="2600" dirty="0"/>
              <a:t>Reciprocal and cyclical</a:t>
            </a:r>
          </a:p>
          <a:p>
            <a:r>
              <a:rPr lang="en-US" sz="2600" dirty="0"/>
              <a:t>A balance of power? e.g. Checks on government</a:t>
            </a:r>
          </a:p>
          <a:p>
            <a:r>
              <a:rPr lang="en-US" sz="2600" dirty="0"/>
              <a:t>BBC publically owned vs. </a:t>
            </a:r>
            <a:r>
              <a:rPr lang="en-US" sz="2600" dirty="0" err="1"/>
              <a:t>privatisation</a:t>
            </a:r>
            <a:r>
              <a:rPr lang="en-US" sz="2600" dirty="0"/>
              <a:t> e.g. Rupert Murdoch/News of the World</a:t>
            </a:r>
          </a:p>
          <a:p>
            <a:r>
              <a:rPr lang="en-US" sz="2600" dirty="0"/>
              <a:t>Who will watch the watchers?</a:t>
            </a:r>
          </a:p>
          <a:p>
            <a:endParaRPr lang="en-US" sz="2600" dirty="0"/>
          </a:p>
          <a:p>
            <a:endParaRPr lang="en-US" sz="2600" dirty="0"/>
          </a:p>
          <a:p>
            <a:endParaRPr lang="en-US" sz="2600" dirty="0"/>
          </a:p>
          <a:p>
            <a:endParaRPr lang="en-US" sz="2600" dirty="0"/>
          </a:p>
        </p:txBody>
      </p:sp>
      <p:sp>
        <p:nvSpPr>
          <p:cNvPr id="2" name="Rectangle 1"/>
          <p:cNvSpPr/>
          <p:nvPr/>
        </p:nvSpPr>
        <p:spPr>
          <a:xfrm>
            <a:off x="1710666" y="5638821"/>
            <a:ext cx="6331684" cy="600164"/>
          </a:xfrm>
          <a:prstGeom prst="rect">
            <a:avLst/>
          </a:prstGeom>
        </p:spPr>
        <p:txBody>
          <a:bodyPr wrap="square">
            <a:spAutoFit/>
          </a:bodyPr>
          <a:lstStyle/>
          <a:p>
            <a:r>
              <a:rPr lang="en-GB" sz="3300" i="1" dirty="0" err="1">
                <a:solidFill>
                  <a:srgbClr val="FF00FF"/>
                </a:solidFill>
              </a:rPr>
              <a:t>Quis</a:t>
            </a:r>
            <a:r>
              <a:rPr lang="en-GB" sz="3300" i="1" dirty="0">
                <a:solidFill>
                  <a:srgbClr val="FF00FF"/>
                </a:solidFill>
              </a:rPr>
              <a:t> </a:t>
            </a:r>
            <a:r>
              <a:rPr lang="en-GB" sz="3300" i="1" dirty="0" err="1">
                <a:solidFill>
                  <a:srgbClr val="FF00FF"/>
                </a:solidFill>
              </a:rPr>
              <a:t>custodiet</a:t>
            </a:r>
            <a:r>
              <a:rPr lang="en-GB" sz="3300" i="1" dirty="0">
                <a:solidFill>
                  <a:srgbClr val="FF00FF"/>
                </a:solidFill>
              </a:rPr>
              <a:t> </a:t>
            </a:r>
            <a:r>
              <a:rPr lang="en-GB" sz="3300" i="1" dirty="0" err="1">
                <a:solidFill>
                  <a:srgbClr val="FF00FF"/>
                </a:solidFill>
              </a:rPr>
              <a:t>ipsos</a:t>
            </a:r>
            <a:r>
              <a:rPr lang="en-GB" sz="3300" i="1" dirty="0">
                <a:solidFill>
                  <a:srgbClr val="FF00FF"/>
                </a:solidFill>
              </a:rPr>
              <a:t> </a:t>
            </a:r>
            <a:r>
              <a:rPr lang="en-GB" sz="3300" i="1" dirty="0" err="1">
                <a:solidFill>
                  <a:srgbClr val="FF00FF"/>
                </a:solidFill>
              </a:rPr>
              <a:t>custodes</a:t>
            </a:r>
            <a:r>
              <a:rPr lang="en-GB" sz="3300" i="1" dirty="0">
                <a:solidFill>
                  <a:srgbClr val="FF00FF"/>
                </a:solidFill>
              </a:rPr>
              <a:t>?</a:t>
            </a:r>
          </a:p>
        </p:txBody>
      </p:sp>
    </p:spTree>
    <p:extLst>
      <p:ext uri="{BB962C8B-B14F-4D97-AF65-F5344CB8AC3E}">
        <p14:creationId xmlns:p14="http://schemas.microsoft.com/office/powerpoint/2010/main" val="246542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mn-lt"/>
              </a:rPr>
              <a:t>Role of Media: Assessment</a:t>
            </a:r>
          </a:p>
        </p:txBody>
      </p:sp>
      <p:sp>
        <p:nvSpPr>
          <p:cNvPr id="3" name="Content Placeholder 2"/>
          <p:cNvSpPr>
            <a:spLocks noGrp="1"/>
          </p:cNvSpPr>
          <p:nvPr>
            <p:ph idx="1"/>
          </p:nvPr>
        </p:nvSpPr>
        <p:spPr>
          <a:xfrm>
            <a:off x="628650" y="1927046"/>
            <a:ext cx="7898860" cy="3450696"/>
          </a:xfrm>
        </p:spPr>
        <p:txBody>
          <a:bodyPr>
            <a:normAutofit lnSpcReduction="10000"/>
          </a:bodyPr>
          <a:lstStyle/>
          <a:p>
            <a:pPr marL="0" indent="0" algn="ctr">
              <a:buNone/>
            </a:pPr>
            <a:r>
              <a:rPr lang="en-US" sz="3000" b="1" dirty="0"/>
              <a:t>Choose 1 </a:t>
            </a:r>
            <a:r>
              <a:rPr lang="en-US" sz="3000" b="1" u="sng" dirty="0"/>
              <a:t>genre/medium</a:t>
            </a:r>
            <a:r>
              <a:rPr lang="en-US" sz="3000" b="1" dirty="0"/>
              <a:t> for you to focus on</a:t>
            </a:r>
            <a:br>
              <a:rPr lang="en-US" sz="3000" b="1" dirty="0"/>
            </a:br>
            <a:endParaRPr lang="en-US" sz="3000" b="1" dirty="0"/>
          </a:p>
          <a:p>
            <a:pPr marL="0" indent="0">
              <a:buNone/>
            </a:pPr>
            <a:r>
              <a:rPr lang="en-US" b="1" dirty="0">
                <a:solidFill>
                  <a:srgbClr val="FF00FF"/>
                </a:solidFill>
              </a:rPr>
              <a:t>Suggestions:</a:t>
            </a:r>
          </a:p>
          <a:p>
            <a:r>
              <a:rPr lang="en-US" dirty="0"/>
              <a:t>4 Charlie </a:t>
            </a:r>
            <a:r>
              <a:rPr lang="en-US" dirty="0" err="1"/>
              <a:t>Hedbo</a:t>
            </a:r>
            <a:r>
              <a:rPr lang="en-US" dirty="0"/>
              <a:t> political cartoons</a:t>
            </a:r>
          </a:p>
          <a:p>
            <a:r>
              <a:rPr lang="en-US" dirty="0"/>
              <a:t>4 product ads (</a:t>
            </a:r>
            <a:r>
              <a:rPr lang="en-US" dirty="0" err="1"/>
              <a:t>eg</a:t>
            </a:r>
            <a:r>
              <a:rPr lang="en-US" dirty="0"/>
              <a:t>. beauty/sweet/food/drink ads). (Can be print or moving image)</a:t>
            </a:r>
          </a:p>
          <a:p>
            <a:r>
              <a:rPr lang="en-US" dirty="0"/>
              <a:t>4 magazine covers</a:t>
            </a:r>
          </a:p>
          <a:p>
            <a:r>
              <a:rPr lang="en-US" dirty="0"/>
              <a:t>4 public service ads (can be print or moving image)</a:t>
            </a:r>
          </a:p>
          <a:p>
            <a:r>
              <a:rPr lang="en-US" dirty="0"/>
              <a:t>4 examples of any other appropriate genre/medium </a:t>
            </a:r>
          </a:p>
          <a:p>
            <a:endParaRPr lang="en-US" dirty="0"/>
          </a:p>
          <a:p>
            <a:endParaRPr lang="en-US" dirty="0"/>
          </a:p>
          <a:p>
            <a:endParaRPr lang="en-US" dirty="0"/>
          </a:p>
        </p:txBody>
      </p:sp>
    </p:spTree>
    <p:extLst>
      <p:ext uri="{BB962C8B-B14F-4D97-AF65-F5344CB8AC3E}">
        <p14:creationId xmlns:p14="http://schemas.microsoft.com/office/powerpoint/2010/main" val="2685707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Role of Media: Assessment</a:t>
            </a:r>
          </a:p>
        </p:txBody>
      </p:sp>
      <p:sp>
        <p:nvSpPr>
          <p:cNvPr id="2" name="Content Placeholder 1"/>
          <p:cNvSpPr>
            <a:spLocks noGrp="1"/>
          </p:cNvSpPr>
          <p:nvPr>
            <p:ph idx="1"/>
          </p:nvPr>
        </p:nvSpPr>
        <p:spPr>
          <a:xfrm>
            <a:off x="87549" y="2032833"/>
            <a:ext cx="9056451" cy="4153350"/>
          </a:xfrm>
        </p:spPr>
        <p:txBody>
          <a:bodyPr>
            <a:normAutofit/>
          </a:bodyPr>
          <a:lstStyle/>
          <a:p>
            <a:pPr marL="0" indent="0">
              <a:buNone/>
            </a:pPr>
            <a:r>
              <a:rPr lang="en-US" sz="2300" b="1" dirty="0">
                <a:solidFill>
                  <a:srgbClr val="FF00FF"/>
                </a:solidFill>
              </a:rPr>
              <a:t>Paragraph 1 – </a:t>
            </a:r>
            <a:r>
              <a:rPr lang="en-US" sz="2300" b="1" dirty="0" err="1">
                <a:solidFill>
                  <a:srgbClr val="FF00FF"/>
                </a:solidFill>
              </a:rPr>
              <a:t>Categorise</a:t>
            </a:r>
            <a:r>
              <a:rPr lang="en-US" sz="2300" b="1" dirty="0">
                <a:solidFill>
                  <a:srgbClr val="FF00FF"/>
                </a:solidFill>
              </a:rPr>
              <a:t> your texts</a:t>
            </a:r>
          </a:p>
          <a:p>
            <a:pPr lvl="1"/>
            <a:r>
              <a:rPr lang="en-US" sz="2300" dirty="0"/>
              <a:t>Brief description of the text (main message/what it’s about)</a:t>
            </a:r>
          </a:p>
          <a:p>
            <a:pPr lvl="1"/>
            <a:r>
              <a:rPr lang="en-US" sz="2300" dirty="0"/>
              <a:t>Medium (</a:t>
            </a:r>
            <a:r>
              <a:rPr lang="en-US" sz="2300" dirty="0" err="1"/>
              <a:t>eg</a:t>
            </a:r>
            <a:r>
              <a:rPr lang="en-US" sz="2300" dirty="0"/>
              <a:t>. Print, television, film…) </a:t>
            </a:r>
          </a:p>
          <a:p>
            <a:pPr lvl="1"/>
            <a:r>
              <a:rPr lang="en-US" sz="2300" dirty="0"/>
              <a:t>Genre (</a:t>
            </a:r>
            <a:r>
              <a:rPr lang="en-US" sz="2300" dirty="0" err="1"/>
              <a:t>eg</a:t>
            </a:r>
            <a:r>
              <a:rPr lang="en-US" sz="2300" dirty="0"/>
              <a:t>. Sweet ad, political cartoon, magazine cover…)</a:t>
            </a:r>
          </a:p>
          <a:p>
            <a:pPr lvl="1"/>
            <a:r>
              <a:rPr lang="en-US" sz="2300" dirty="0"/>
              <a:t>Purpose (At least 2 – inform, persuade, entertain, make a profit…)</a:t>
            </a:r>
          </a:p>
          <a:p>
            <a:pPr lvl="1"/>
            <a:r>
              <a:rPr lang="en-US" sz="2300" dirty="0"/>
              <a:t>Tone (</a:t>
            </a:r>
            <a:r>
              <a:rPr lang="en-US" sz="2300" dirty="0" err="1"/>
              <a:t>eg</a:t>
            </a:r>
            <a:r>
              <a:rPr lang="en-US" sz="2300" dirty="0"/>
              <a:t>. Serious, dark, hard-hitting, light-hearted, humorous…)</a:t>
            </a:r>
          </a:p>
          <a:p>
            <a:pPr marL="457200" indent="-457200">
              <a:buAutoNum type="arabicPeriod"/>
            </a:pPr>
            <a:endParaRPr lang="en-US" sz="2300" dirty="0"/>
          </a:p>
          <a:p>
            <a:endParaRPr lang="en-US" sz="2300" dirty="0"/>
          </a:p>
        </p:txBody>
      </p:sp>
    </p:spTree>
    <p:extLst>
      <p:ext uri="{BB962C8B-B14F-4D97-AF65-F5344CB8AC3E}">
        <p14:creationId xmlns:p14="http://schemas.microsoft.com/office/powerpoint/2010/main" val="119050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Role of Media: Assessment</a:t>
            </a:r>
          </a:p>
        </p:txBody>
      </p:sp>
      <p:sp>
        <p:nvSpPr>
          <p:cNvPr id="2" name="Content Placeholder 1"/>
          <p:cNvSpPr>
            <a:spLocks noGrp="1"/>
          </p:cNvSpPr>
          <p:nvPr>
            <p:ph idx="1"/>
          </p:nvPr>
        </p:nvSpPr>
        <p:spPr>
          <a:xfrm>
            <a:off x="214009" y="1690689"/>
            <a:ext cx="8861897" cy="4153350"/>
          </a:xfrm>
        </p:spPr>
        <p:txBody>
          <a:bodyPr>
            <a:normAutofit/>
          </a:bodyPr>
          <a:lstStyle/>
          <a:p>
            <a:pPr marL="0" indent="0">
              <a:buNone/>
            </a:pPr>
            <a:r>
              <a:rPr lang="en-US" sz="2400" b="1" dirty="0">
                <a:solidFill>
                  <a:srgbClr val="FF00FF"/>
                </a:solidFill>
              </a:rPr>
              <a:t>Paragraph 2 – Define the role of the media</a:t>
            </a:r>
          </a:p>
          <a:p>
            <a:pPr marL="0" indent="0">
              <a:buNone/>
            </a:pPr>
            <a:r>
              <a:rPr lang="en-US" sz="2400" b="1" dirty="0"/>
              <a:t>Based on the texts you’ve selected, what do you think the role of the media is?</a:t>
            </a:r>
          </a:p>
          <a:p>
            <a:pPr lvl="1"/>
            <a:r>
              <a:rPr lang="en-US" sz="2000" dirty="0"/>
              <a:t>Do the texts prove the role of the media is to </a:t>
            </a:r>
            <a:r>
              <a:rPr lang="en-US" sz="2000" b="1" dirty="0"/>
              <a:t>meet society’s needs</a:t>
            </a:r>
            <a:r>
              <a:rPr lang="en-US" sz="2000" dirty="0"/>
              <a:t>? </a:t>
            </a:r>
          </a:p>
          <a:p>
            <a:pPr lvl="1"/>
            <a:r>
              <a:rPr lang="en-US" sz="2000" dirty="0"/>
              <a:t>Do they suggest that the role of the media is to </a:t>
            </a:r>
            <a:r>
              <a:rPr lang="en-US" sz="2000" b="1" dirty="0"/>
              <a:t>achieve particular purposes</a:t>
            </a:r>
            <a:r>
              <a:rPr lang="en-US" sz="2000" dirty="0"/>
              <a:t>?</a:t>
            </a:r>
          </a:p>
          <a:p>
            <a:pPr lvl="1"/>
            <a:r>
              <a:rPr lang="en-US" sz="2000" dirty="0"/>
              <a:t>Do they reinforce the idea that the role of the media is to </a:t>
            </a:r>
            <a:r>
              <a:rPr lang="en-US" sz="2000" b="1" dirty="0"/>
              <a:t>influence attitudes and </a:t>
            </a:r>
            <a:r>
              <a:rPr lang="en-US" sz="2000" b="1" dirty="0" err="1"/>
              <a:t>behaviours</a:t>
            </a:r>
            <a:r>
              <a:rPr lang="en-US" sz="2000" dirty="0"/>
              <a:t>?	</a:t>
            </a:r>
          </a:p>
          <a:p>
            <a:pPr lvl="1"/>
            <a:r>
              <a:rPr lang="en-US" sz="2000" dirty="0"/>
              <a:t>Is it a combination of the above?</a:t>
            </a:r>
          </a:p>
          <a:p>
            <a:pPr lvl="1"/>
            <a:r>
              <a:rPr lang="en-US" sz="2000" dirty="0"/>
              <a:t>Explain your conclusions, referring to your texts as evidence. </a:t>
            </a:r>
          </a:p>
          <a:p>
            <a:pPr marL="301943" lvl="1" indent="0">
              <a:buNone/>
            </a:pPr>
            <a:endParaRPr lang="en-US" dirty="0"/>
          </a:p>
          <a:p>
            <a:pPr marL="457200" indent="-457200">
              <a:buAutoNum type="arabicPeriod"/>
            </a:pPr>
            <a:endParaRPr lang="en-US" dirty="0"/>
          </a:p>
          <a:p>
            <a:endParaRPr lang="en-US" dirty="0"/>
          </a:p>
        </p:txBody>
      </p:sp>
    </p:spTree>
    <p:extLst>
      <p:ext uri="{BB962C8B-B14F-4D97-AF65-F5344CB8AC3E}">
        <p14:creationId xmlns:p14="http://schemas.microsoft.com/office/powerpoint/2010/main" val="1740741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Role of Media: Assessment</a:t>
            </a:r>
          </a:p>
        </p:txBody>
      </p:sp>
      <p:sp>
        <p:nvSpPr>
          <p:cNvPr id="2" name="Content Placeholder 1"/>
          <p:cNvSpPr>
            <a:spLocks noGrp="1"/>
          </p:cNvSpPr>
          <p:nvPr>
            <p:ph idx="1"/>
          </p:nvPr>
        </p:nvSpPr>
        <p:spPr>
          <a:xfrm>
            <a:off x="257783" y="1553903"/>
            <a:ext cx="8998085" cy="4542097"/>
          </a:xfrm>
        </p:spPr>
        <p:txBody>
          <a:bodyPr>
            <a:normAutofit/>
          </a:bodyPr>
          <a:lstStyle/>
          <a:p>
            <a:pPr marL="0" indent="0">
              <a:buNone/>
            </a:pPr>
            <a:r>
              <a:rPr lang="en-US" b="1" dirty="0">
                <a:solidFill>
                  <a:srgbClr val="FF00FF"/>
                </a:solidFill>
              </a:rPr>
              <a:t>Paragraph 3 – Analysis</a:t>
            </a:r>
          </a:p>
          <a:p>
            <a:pPr marL="0" indent="0">
              <a:buNone/>
            </a:pPr>
            <a:r>
              <a:rPr lang="en-US" sz="2500" b="1" i="1" u="dbl" dirty="0">
                <a:effectLst>
                  <a:outerShdw blurRad="38100" dist="38100" dir="2700000" algn="tl">
                    <a:srgbClr val="000000">
                      <a:alpha val="43137"/>
                    </a:srgbClr>
                  </a:outerShdw>
                </a:effectLst>
              </a:rPr>
              <a:t>How</a:t>
            </a:r>
            <a:r>
              <a:rPr lang="en-US" sz="2500" b="1" dirty="0"/>
              <a:t> do these texts aim to be effective?</a:t>
            </a:r>
          </a:p>
          <a:p>
            <a:pPr lvl="1"/>
            <a:r>
              <a:rPr lang="en-US" sz="2500" dirty="0"/>
              <a:t>Do you think they successfully meet their purpose(s)? </a:t>
            </a:r>
          </a:p>
          <a:p>
            <a:pPr lvl="1"/>
            <a:r>
              <a:rPr lang="en-US" sz="2500" dirty="0"/>
              <a:t>How?...</a:t>
            </a:r>
          </a:p>
          <a:p>
            <a:pPr lvl="2">
              <a:buFont typeface="Arial" panose="020B0604020202020204" pitchFamily="34" charset="0"/>
              <a:buChar char="•"/>
            </a:pPr>
            <a:r>
              <a:rPr lang="en-US" sz="2500" dirty="0"/>
              <a:t>Through </a:t>
            </a:r>
            <a:r>
              <a:rPr lang="en-US" sz="2500" b="1" dirty="0"/>
              <a:t>language codes</a:t>
            </a:r>
            <a:r>
              <a:rPr lang="en-US" sz="2500" dirty="0"/>
              <a:t>? (cultural and technical codes)</a:t>
            </a:r>
          </a:p>
          <a:p>
            <a:pPr lvl="2">
              <a:buFont typeface="Arial" panose="020B0604020202020204" pitchFamily="34" charset="0"/>
              <a:buChar char="•"/>
            </a:pPr>
            <a:r>
              <a:rPr lang="en-US" sz="2500" dirty="0"/>
              <a:t>Through </a:t>
            </a:r>
            <a:r>
              <a:rPr lang="en-US" sz="2500" b="1" dirty="0"/>
              <a:t>generic conventions </a:t>
            </a:r>
            <a:endParaRPr lang="en-US" sz="2500" dirty="0"/>
          </a:p>
          <a:p>
            <a:pPr lvl="2">
              <a:buFont typeface="Arial" panose="020B0604020202020204" pitchFamily="34" charset="0"/>
              <a:buChar char="•"/>
            </a:pPr>
            <a:r>
              <a:rPr lang="en-US" sz="2500" dirty="0"/>
              <a:t>Through a particular </a:t>
            </a:r>
            <a:r>
              <a:rPr lang="en-US" sz="2500" b="1" dirty="0"/>
              <a:t>tone</a:t>
            </a:r>
          </a:p>
          <a:p>
            <a:pPr lvl="2">
              <a:buFont typeface="Arial" panose="020B0604020202020204" pitchFamily="34" charset="0"/>
              <a:buChar char="•"/>
            </a:pPr>
            <a:r>
              <a:rPr lang="en-US" sz="2500" dirty="0"/>
              <a:t>Through </a:t>
            </a:r>
            <a:r>
              <a:rPr lang="en-US" sz="2500" b="1" dirty="0"/>
              <a:t>representations</a:t>
            </a:r>
            <a:r>
              <a:rPr lang="en-US" sz="2500" dirty="0"/>
              <a:t>? (selection, portrayal, stereotypes, ideologies…)</a:t>
            </a:r>
          </a:p>
          <a:p>
            <a:pPr lvl="2">
              <a:buFont typeface="Arial" panose="020B0604020202020204" pitchFamily="34" charset="0"/>
              <a:buChar char="•"/>
            </a:pPr>
            <a:r>
              <a:rPr lang="en-US" sz="2500" dirty="0"/>
              <a:t>Through </a:t>
            </a:r>
            <a:r>
              <a:rPr lang="en-US" sz="2500" b="1" dirty="0"/>
              <a:t>societal</a:t>
            </a:r>
            <a:r>
              <a:rPr lang="en-US" sz="2500" dirty="0"/>
              <a:t> factors? (time/place, current events, historical events, fads, trends…)</a:t>
            </a:r>
          </a:p>
          <a:p>
            <a:pPr lvl="2">
              <a:buFont typeface="Arial" panose="020B0604020202020204" pitchFamily="34" charset="0"/>
              <a:buChar char="•"/>
            </a:pPr>
            <a:endParaRPr lang="en-US" sz="2500" b="1" dirty="0"/>
          </a:p>
          <a:p>
            <a:pPr marL="0" indent="0">
              <a:buNone/>
            </a:pPr>
            <a:endParaRPr lang="en-US" b="1" dirty="0"/>
          </a:p>
          <a:p>
            <a:pPr lvl="1"/>
            <a:endParaRPr lang="en-US" dirty="0"/>
          </a:p>
          <a:p>
            <a:pPr marL="301943" lvl="1" indent="0">
              <a:buNone/>
            </a:pPr>
            <a:endParaRPr lang="en-US" dirty="0"/>
          </a:p>
          <a:p>
            <a:pPr marL="457200" indent="-457200">
              <a:buAutoNum type="arabicPeriod"/>
            </a:pPr>
            <a:endParaRPr lang="en-US" dirty="0"/>
          </a:p>
          <a:p>
            <a:endParaRPr lang="en-US" dirty="0"/>
          </a:p>
        </p:txBody>
      </p:sp>
    </p:spTree>
    <p:extLst>
      <p:ext uri="{BB962C8B-B14F-4D97-AF65-F5344CB8AC3E}">
        <p14:creationId xmlns:p14="http://schemas.microsoft.com/office/powerpoint/2010/main" val="1965121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Role of Media: Assessment</a:t>
            </a:r>
          </a:p>
        </p:txBody>
      </p:sp>
      <p:sp>
        <p:nvSpPr>
          <p:cNvPr id="2" name="Content Placeholder 1"/>
          <p:cNvSpPr>
            <a:spLocks noGrp="1"/>
          </p:cNvSpPr>
          <p:nvPr>
            <p:ph idx="1"/>
          </p:nvPr>
        </p:nvSpPr>
        <p:spPr>
          <a:xfrm>
            <a:off x="72957" y="1615399"/>
            <a:ext cx="8998085" cy="4756826"/>
          </a:xfrm>
        </p:spPr>
        <p:txBody>
          <a:bodyPr>
            <a:normAutofit/>
          </a:bodyPr>
          <a:lstStyle/>
          <a:p>
            <a:pPr marL="0" indent="0">
              <a:buNone/>
            </a:pPr>
            <a:r>
              <a:rPr lang="en-US" sz="2800" b="1" dirty="0">
                <a:solidFill>
                  <a:srgbClr val="FF00FF"/>
                </a:solidFill>
              </a:rPr>
              <a:t>Paragraph 4 – Evaluation</a:t>
            </a:r>
          </a:p>
          <a:p>
            <a:pPr marL="0" indent="0">
              <a:buNone/>
            </a:pPr>
            <a:r>
              <a:rPr lang="en-US" sz="2800" b="1" i="1" dirty="0">
                <a:effectLst>
                  <a:outerShdw blurRad="38100" dist="38100" dir="2700000" algn="tl">
                    <a:srgbClr val="000000">
                      <a:alpha val="43137"/>
                    </a:srgbClr>
                  </a:outerShdw>
                </a:effectLst>
              </a:rPr>
              <a:t>Evaluate the role of media overall based on your opinion regarding what the role of the media is (stated in paragraph 2)</a:t>
            </a:r>
          </a:p>
          <a:p>
            <a:pPr lvl="1"/>
            <a:r>
              <a:rPr lang="en-US" sz="2400" dirty="0"/>
              <a:t>You should come to a final conclusion about what the role of the media really is, based on your earlier arguments.</a:t>
            </a:r>
            <a:br>
              <a:rPr lang="en-US" sz="2400" dirty="0"/>
            </a:br>
            <a:endParaRPr lang="en-US" sz="2400" dirty="0"/>
          </a:p>
          <a:p>
            <a:pPr lvl="1"/>
            <a:r>
              <a:rPr lang="en-US" sz="2400" dirty="0"/>
              <a:t>Finally, you need to argue one side of the issue – </a:t>
            </a:r>
          </a:p>
          <a:p>
            <a:pPr lvl="2"/>
            <a:r>
              <a:rPr lang="en-US" sz="1800" dirty="0"/>
              <a:t>Is this a good or a bad thing?</a:t>
            </a:r>
          </a:p>
          <a:p>
            <a:pPr lvl="2"/>
            <a:r>
              <a:rPr lang="en-US" sz="1800" dirty="0"/>
              <a:t>Are there strengths and/or weaknesses involved?</a:t>
            </a:r>
          </a:p>
          <a:p>
            <a:pPr lvl="2"/>
            <a:r>
              <a:rPr lang="en-US" sz="1800" dirty="0"/>
              <a:t>Positives and/or negatives?</a:t>
            </a:r>
          </a:p>
          <a:p>
            <a:pPr lvl="2"/>
            <a:r>
              <a:rPr lang="en-US" sz="1800" dirty="0"/>
              <a:t>Advantages and/or disadvantages?</a:t>
            </a:r>
          </a:p>
          <a:p>
            <a:pPr lvl="2"/>
            <a:r>
              <a:rPr lang="en-US" sz="1800" dirty="0"/>
              <a:t>Opportunities or restrictions?</a:t>
            </a:r>
          </a:p>
          <a:p>
            <a:pPr lvl="2"/>
            <a:endParaRPr lang="en-US" dirty="0"/>
          </a:p>
          <a:p>
            <a:pPr lvl="1"/>
            <a:endParaRPr lang="en-US" b="1" dirty="0"/>
          </a:p>
          <a:p>
            <a:pPr marL="0" indent="0">
              <a:buNone/>
            </a:pPr>
            <a:endParaRPr lang="en-US" b="1" dirty="0"/>
          </a:p>
          <a:p>
            <a:pPr lvl="1"/>
            <a:endParaRPr lang="en-US" dirty="0"/>
          </a:p>
          <a:p>
            <a:pPr marL="301943" lvl="1" indent="0">
              <a:buNone/>
            </a:pPr>
            <a:endParaRPr lang="en-US" dirty="0"/>
          </a:p>
          <a:p>
            <a:pPr marL="457200" indent="-457200">
              <a:buAutoNum type="arabicPeriod"/>
            </a:pPr>
            <a:endParaRPr lang="en-US" dirty="0"/>
          </a:p>
          <a:p>
            <a:endParaRPr lang="en-US" dirty="0"/>
          </a:p>
        </p:txBody>
      </p:sp>
    </p:spTree>
    <p:extLst>
      <p:ext uri="{BB962C8B-B14F-4D97-AF65-F5344CB8AC3E}">
        <p14:creationId xmlns:p14="http://schemas.microsoft.com/office/powerpoint/2010/main" val="313165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167640"/>
            <a:ext cx="8229600" cy="1252728"/>
          </a:xfrm>
        </p:spPr>
        <p:txBody>
          <a:bodyPr>
            <a:noAutofit/>
          </a:bodyPr>
          <a:lstStyle/>
          <a:p>
            <a:r>
              <a:rPr lang="en-US" sz="6500" dirty="0"/>
              <a:t>The Role of the Media</a:t>
            </a:r>
          </a:p>
        </p:txBody>
      </p:sp>
      <p:graphicFrame>
        <p:nvGraphicFramePr>
          <p:cNvPr id="4" name="Table 3"/>
          <p:cNvGraphicFramePr>
            <a:graphicFrameLocks noGrp="1"/>
          </p:cNvGraphicFramePr>
          <p:nvPr>
            <p:extLst>
              <p:ext uri="{D42A27DB-BD31-4B8C-83A1-F6EECF244321}">
                <p14:modId xmlns:p14="http://schemas.microsoft.com/office/powerpoint/2010/main" val="333900291"/>
              </p:ext>
            </p:extLst>
          </p:nvPr>
        </p:nvGraphicFramePr>
        <p:xfrm>
          <a:off x="266699" y="3073402"/>
          <a:ext cx="8661402" cy="3301446"/>
        </p:xfrm>
        <a:graphic>
          <a:graphicData uri="http://schemas.openxmlformats.org/drawingml/2006/table">
            <a:tbl>
              <a:tblPr firstRow="1" bandRow="1">
                <a:tableStyleId>{912C8C85-51F0-491E-9774-3900AFEF0FD7}</a:tableStyleId>
              </a:tblPr>
              <a:tblGrid>
                <a:gridCol w="2887134">
                  <a:extLst>
                    <a:ext uri="{9D8B030D-6E8A-4147-A177-3AD203B41FA5}">
                      <a16:colId xmlns:a16="http://schemas.microsoft.com/office/drawing/2014/main" val="20000"/>
                    </a:ext>
                  </a:extLst>
                </a:gridCol>
                <a:gridCol w="2887134">
                  <a:extLst>
                    <a:ext uri="{9D8B030D-6E8A-4147-A177-3AD203B41FA5}">
                      <a16:colId xmlns:a16="http://schemas.microsoft.com/office/drawing/2014/main" val="20001"/>
                    </a:ext>
                  </a:extLst>
                </a:gridCol>
                <a:gridCol w="2887134">
                  <a:extLst>
                    <a:ext uri="{9D8B030D-6E8A-4147-A177-3AD203B41FA5}">
                      <a16:colId xmlns:a16="http://schemas.microsoft.com/office/drawing/2014/main" val="20002"/>
                    </a:ext>
                  </a:extLst>
                </a:gridCol>
              </a:tblGrid>
              <a:tr h="761998">
                <a:tc>
                  <a:txBody>
                    <a:bodyPr/>
                    <a:lstStyle/>
                    <a:p>
                      <a:pPr algn="ctr"/>
                      <a:r>
                        <a:rPr lang="en-US" sz="2200" dirty="0">
                          <a:solidFill>
                            <a:schemeClr val="tx1"/>
                          </a:solidFill>
                        </a:rPr>
                        <a:t>Meeting Needs</a:t>
                      </a:r>
                    </a:p>
                  </a:txBody>
                  <a:tcPr/>
                </a:tc>
                <a:tc>
                  <a:txBody>
                    <a:bodyPr/>
                    <a:lstStyle/>
                    <a:p>
                      <a:pPr algn="ctr"/>
                      <a:r>
                        <a:rPr lang="en-US" sz="2200" dirty="0">
                          <a:solidFill>
                            <a:schemeClr val="tx1"/>
                          </a:solidFill>
                        </a:rPr>
                        <a:t>Achieve particular purposes</a:t>
                      </a:r>
                      <a:r>
                        <a:rPr lang="en-US" sz="2200" baseline="0" dirty="0">
                          <a:solidFill>
                            <a:schemeClr val="tx1"/>
                          </a:solidFill>
                        </a:rPr>
                        <a:t> </a:t>
                      </a:r>
                      <a:endParaRPr lang="en-US" sz="2200" dirty="0">
                        <a:solidFill>
                          <a:schemeClr val="tx1"/>
                        </a:solidFill>
                      </a:endParaRPr>
                    </a:p>
                  </a:txBody>
                  <a:tcPr/>
                </a:tc>
                <a:tc>
                  <a:txBody>
                    <a:bodyPr/>
                    <a:lstStyle/>
                    <a:p>
                      <a:pPr algn="ctr"/>
                      <a:r>
                        <a:rPr lang="en-US" sz="2200" dirty="0">
                          <a:solidFill>
                            <a:schemeClr val="tx1"/>
                          </a:solidFill>
                        </a:rPr>
                        <a:t>Influence</a:t>
                      </a:r>
                      <a:r>
                        <a:rPr lang="en-US" sz="2200" baseline="0" dirty="0">
                          <a:solidFill>
                            <a:schemeClr val="tx1"/>
                          </a:solidFill>
                        </a:rPr>
                        <a:t> Attitudes and </a:t>
                      </a:r>
                      <a:r>
                        <a:rPr lang="en-US" sz="2200" baseline="0" dirty="0" err="1">
                          <a:solidFill>
                            <a:schemeClr val="tx1"/>
                          </a:solidFill>
                        </a:rPr>
                        <a:t>Behaviours</a:t>
                      </a:r>
                      <a:r>
                        <a:rPr lang="en-US" sz="2200" baseline="0" dirty="0">
                          <a:solidFill>
                            <a:schemeClr val="tx1"/>
                          </a:solidFill>
                        </a:rPr>
                        <a:t> </a:t>
                      </a:r>
                      <a:endParaRPr lang="en-US" sz="2200" dirty="0">
                        <a:solidFill>
                          <a:schemeClr val="tx1"/>
                        </a:solidFill>
                      </a:endParaRPr>
                    </a:p>
                  </a:txBody>
                  <a:tcPr/>
                </a:tc>
                <a:extLst>
                  <a:ext uri="{0D108BD9-81ED-4DB2-BD59-A6C34878D82A}">
                    <a16:rowId xmlns:a16="http://schemas.microsoft.com/office/drawing/2014/main" val="10000"/>
                  </a:ext>
                </a:extLst>
              </a:tr>
              <a:tr h="846482">
                <a:tc>
                  <a:txBody>
                    <a:bodyPr/>
                    <a:lstStyle/>
                    <a:p>
                      <a:r>
                        <a:rPr lang="en-US" sz="2300" dirty="0">
                          <a:solidFill>
                            <a:schemeClr val="tx1"/>
                          </a:solidFill>
                        </a:rPr>
                        <a:t>Entertainment</a:t>
                      </a:r>
                    </a:p>
                  </a:txBody>
                  <a:tcPr/>
                </a:tc>
                <a:tc>
                  <a:txBody>
                    <a:bodyPr/>
                    <a:lstStyle/>
                    <a:p>
                      <a:r>
                        <a:rPr lang="en-US" sz="2300" dirty="0">
                          <a:solidFill>
                            <a:schemeClr val="tx1"/>
                          </a:solidFill>
                        </a:rPr>
                        <a:t>Profit</a:t>
                      </a:r>
                    </a:p>
                  </a:txBody>
                  <a:tcPr/>
                </a:tc>
                <a:tc>
                  <a:txBody>
                    <a:bodyPr/>
                    <a:lstStyle/>
                    <a:p>
                      <a:r>
                        <a:rPr lang="en-US" sz="2300" dirty="0">
                          <a:solidFill>
                            <a:schemeClr val="tx1"/>
                          </a:solidFill>
                        </a:rPr>
                        <a:t>Intentionally</a:t>
                      </a:r>
                    </a:p>
                  </a:txBody>
                  <a:tcPr/>
                </a:tc>
                <a:extLst>
                  <a:ext uri="{0D108BD9-81ED-4DB2-BD59-A6C34878D82A}">
                    <a16:rowId xmlns:a16="http://schemas.microsoft.com/office/drawing/2014/main" val="10001"/>
                  </a:ext>
                </a:extLst>
              </a:tr>
              <a:tr h="846482">
                <a:tc>
                  <a:txBody>
                    <a:bodyPr/>
                    <a:lstStyle/>
                    <a:p>
                      <a:r>
                        <a:rPr lang="en-US" sz="2300" dirty="0">
                          <a:solidFill>
                            <a:schemeClr val="tx1"/>
                          </a:solidFill>
                        </a:rPr>
                        <a:t>Education</a:t>
                      </a:r>
                    </a:p>
                  </a:txBody>
                  <a:tcPr/>
                </a:tc>
                <a:tc>
                  <a:txBody>
                    <a:bodyPr/>
                    <a:lstStyle/>
                    <a:p>
                      <a:r>
                        <a:rPr lang="en-US" sz="2300" dirty="0">
                          <a:solidFill>
                            <a:schemeClr val="tx1"/>
                          </a:solidFill>
                        </a:rPr>
                        <a:t>Promotion</a:t>
                      </a:r>
                    </a:p>
                  </a:txBody>
                  <a:tcPr/>
                </a:tc>
                <a:tc>
                  <a:txBody>
                    <a:bodyPr/>
                    <a:lstStyle/>
                    <a:p>
                      <a:r>
                        <a:rPr lang="en-US" sz="2300" dirty="0">
                          <a:solidFill>
                            <a:schemeClr val="tx1"/>
                          </a:solidFill>
                        </a:rPr>
                        <a:t>Unintentionally</a:t>
                      </a:r>
                    </a:p>
                  </a:txBody>
                  <a:tcPr/>
                </a:tc>
                <a:extLst>
                  <a:ext uri="{0D108BD9-81ED-4DB2-BD59-A6C34878D82A}">
                    <a16:rowId xmlns:a16="http://schemas.microsoft.com/office/drawing/2014/main" val="10002"/>
                  </a:ext>
                </a:extLst>
              </a:tr>
              <a:tr h="846482">
                <a:tc>
                  <a:txBody>
                    <a:bodyPr/>
                    <a:lstStyle/>
                    <a:p>
                      <a:r>
                        <a:rPr lang="en-US" sz="2300" dirty="0">
                          <a:solidFill>
                            <a:schemeClr val="tx1"/>
                          </a:solidFill>
                        </a:rPr>
                        <a:t>Information</a:t>
                      </a:r>
                    </a:p>
                  </a:txBody>
                  <a:tcPr/>
                </a:tc>
                <a:tc>
                  <a:txBody>
                    <a:bodyPr/>
                    <a:lstStyle/>
                    <a:p>
                      <a:r>
                        <a:rPr lang="en-US" sz="2300" dirty="0">
                          <a:solidFill>
                            <a:schemeClr val="tx1"/>
                          </a:solidFill>
                        </a:rPr>
                        <a:t>Public Service</a:t>
                      </a:r>
                    </a:p>
                  </a:txBody>
                  <a:tcPr/>
                </a:tc>
                <a:tc>
                  <a:txBody>
                    <a:bodyPr/>
                    <a:lstStyle/>
                    <a:p>
                      <a:endParaRPr lang="en-US" sz="2300" dirty="0">
                        <a:solidFill>
                          <a:schemeClr val="tx1"/>
                        </a:solidFill>
                      </a:endParaRP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8918" y="1840214"/>
            <a:ext cx="8919183" cy="1015663"/>
          </a:xfrm>
          <a:prstGeom prst="rect">
            <a:avLst/>
          </a:prstGeom>
          <a:noFill/>
        </p:spPr>
        <p:txBody>
          <a:bodyPr wrap="square" rtlCol="0">
            <a:spAutoFit/>
          </a:bodyPr>
          <a:lstStyle/>
          <a:p>
            <a:pPr algn="ctr"/>
            <a:r>
              <a:rPr lang="en-US" sz="3000" i="1" dirty="0">
                <a:solidFill>
                  <a:srgbClr val="FF00FF"/>
                </a:solidFill>
              </a:rPr>
              <a:t>Why does the Media exist?  </a:t>
            </a:r>
            <a:br>
              <a:rPr lang="en-US" sz="3000" i="1" dirty="0">
                <a:solidFill>
                  <a:srgbClr val="FF00FF"/>
                </a:solidFill>
              </a:rPr>
            </a:br>
            <a:r>
              <a:rPr lang="en-US" sz="3000" i="1" dirty="0">
                <a:solidFill>
                  <a:srgbClr val="FF00FF"/>
                </a:solidFill>
              </a:rPr>
              <a:t>What is its role/function in society?</a:t>
            </a:r>
          </a:p>
        </p:txBody>
      </p:sp>
    </p:spTree>
    <p:extLst>
      <p:ext uri="{BB962C8B-B14F-4D97-AF65-F5344CB8AC3E}">
        <p14:creationId xmlns:p14="http://schemas.microsoft.com/office/powerpoint/2010/main" val="309469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6836"/>
            <a:ext cx="7886700" cy="1325563"/>
          </a:xfrm>
        </p:spPr>
        <p:txBody>
          <a:bodyPr/>
          <a:lstStyle/>
          <a:p>
            <a:pPr algn="ctr"/>
            <a:r>
              <a:rPr lang="en-GB" b="1" dirty="0">
                <a:latin typeface="+mn-lt"/>
              </a:rPr>
              <a:t>How to prepare</a:t>
            </a:r>
          </a:p>
        </p:txBody>
      </p:sp>
      <p:sp>
        <p:nvSpPr>
          <p:cNvPr id="3" name="TextBox 2"/>
          <p:cNvSpPr txBox="1"/>
          <p:nvPr/>
        </p:nvSpPr>
        <p:spPr>
          <a:xfrm>
            <a:off x="301304" y="752856"/>
            <a:ext cx="7546693" cy="7940635"/>
          </a:xfrm>
          <a:prstGeom prst="rect">
            <a:avLst/>
          </a:prstGeom>
          <a:noFill/>
        </p:spPr>
        <p:txBody>
          <a:bodyPr wrap="square" rtlCol="0">
            <a:spAutoFit/>
          </a:bodyPr>
          <a:lstStyle/>
          <a:p>
            <a:pPr fontAlgn="t"/>
            <a:r>
              <a:rPr lang="en-GB" sz="2400" dirty="0"/>
              <a:t>There are three stems: </a:t>
            </a:r>
          </a:p>
          <a:p>
            <a:pPr fontAlgn="t"/>
            <a:r>
              <a:rPr lang="en-US" sz="2400" b="1" dirty="0"/>
              <a:t>1. Meeting Needs</a:t>
            </a:r>
            <a:endParaRPr lang="en-GB" sz="2400" dirty="0"/>
          </a:p>
          <a:p>
            <a:pPr fontAlgn="t"/>
            <a:r>
              <a:rPr lang="en-US" sz="2400" b="1" dirty="0"/>
              <a:t>2. Achieve particular purposes </a:t>
            </a:r>
            <a:endParaRPr lang="en-GB" sz="2400" dirty="0"/>
          </a:p>
          <a:p>
            <a:pPr fontAlgn="t"/>
            <a:r>
              <a:rPr lang="en-US" sz="2400" b="1" dirty="0"/>
              <a:t>3. Influence Attitudes and </a:t>
            </a:r>
            <a:r>
              <a:rPr lang="en-US" sz="2400" b="1" dirty="0" err="1"/>
              <a:t>Behaviours</a:t>
            </a:r>
            <a:endParaRPr lang="en-US" sz="2400" b="1" dirty="0"/>
          </a:p>
          <a:p>
            <a:pPr fontAlgn="t"/>
            <a:endParaRPr lang="en-US" sz="2400" b="1" dirty="0"/>
          </a:p>
          <a:p>
            <a:pPr fontAlgn="t"/>
            <a:r>
              <a:rPr lang="en-US" sz="2400" b="1" dirty="0"/>
              <a:t>Each stem can be sub-divided:</a:t>
            </a:r>
          </a:p>
          <a:p>
            <a:pPr fontAlgn="t"/>
            <a:r>
              <a:rPr lang="en-US" sz="2400" dirty="0"/>
              <a:t>1. 	Entertainment</a:t>
            </a:r>
            <a:endParaRPr lang="en-GB" sz="2400" dirty="0"/>
          </a:p>
          <a:p>
            <a:pPr fontAlgn="t"/>
            <a:r>
              <a:rPr lang="en-US" sz="2400" dirty="0"/>
              <a:t>	Education</a:t>
            </a:r>
            <a:endParaRPr lang="en-GB" sz="2400" dirty="0"/>
          </a:p>
          <a:p>
            <a:pPr fontAlgn="t"/>
            <a:r>
              <a:rPr lang="en-US" sz="2400" dirty="0"/>
              <a:t>	Information</a:t>
            </a:r>
          </a:p>
          <a:p>
            <a:pPr fontAlgn="t"/>
            <a:endParaRPr lang="en-US" sz="2400" dirty="0"/>
          </a:p>
          <a:p>
            <a:pPr fontAlgn="t"/>
            <a:r>
              <a:rPr lang="en-US" sz="2400" dirty="0"/>
              <a:t>2. 	Profit</a:t>
            </a:r>
            <a:endParaRPr lang="en-GB" sz="2400" dirty="0"/>
          </a:p>
          <a:p>
            <a:pPr fontAlgn="t"/>
            <a:r>
              <a:rPr lang="en-US" sz="2400" dirty="0"/>
              <a:t>	Promotion</a:t>
            </a:r>
            <a:endParaRPr lang="en-GB" sz="2400" dirty="0"/>
          </a:p>
          <a:p>
            <a:pPr fontAlgn="t"/>
            <a:r>
              <a:rPr lang="en-US" sz="2400" dirty="0"/>
              <a:t>	Public Service</a:t>
            </a:r>
          </a:p>
          <a:p>
            <a:pPr fontAlgn="t"/>
            <a:endParaRPr lang="en-US" sz="2400" dirty="0"/>
          </a:p>
          <a:p>
            <a:pPr fontAlgn="t"/>
            <a:r>
              <a:rPr lang="en-US" sz="2400" dirty="0"/>
              <a:t>3. 	Intentionally</a:t>
            </a:r>
            <a:endParaRPr lang="en-GB" sz="2400" dirty="0"/>
          </a:p>
          <a:p>
            <a:pPr fontAlgn="t"/>
            <a:r>
              <a:rPr lang="en-US" sz="2400" dirty="0"/>
              <a:t>	Unintentionally</a:t>
            </a:r>
            <a:endParaRPr lang="en-GB" sz="2400" dirty="0"/>
          </a:p>
          <a:p>
            <a:pPr fontAlgn="t"/>
            <a:endParaRPr lang="en-US" dirty="0"/>
          </a:p>
          <a:p>
            <a:pPr fontAlgn="t"/>
            <a:endParaRPr lang="en-GB" dirty="0"/>
          </a:p>
          <a:p>
            <a:pPr fontAlgn="t"/>
            <a:endParaRPr lang="en-GB" dirty="0"/>
          </a:p>
          <a:p>
            <a:pPr fontAlgn="t"/>
            <a:endParaRPr lang="en-US" b="1" dirty="0"/>
          </a:p>
          <a:p>
            <a:pPr fontAlgn="t"/>
            <a:endParaRPr lang="en-US" b="1" dirty="0"/>
          </a:p>
          <a:p>
            <a:pPr fontAlgn="t"/>
            <a:r>
              <a:rPr lang="en-US" b="1" dirty="0"/>
              <a:t> </a:t>
            </a:r>
            <a:endParaRPr lang="en-GB" dirty="0"/>
          </a:p>
          <a:p>
            <a:r>
              <a:rPr lang="en-GB" dirty="0"/>
              <a:t> </a:t>
            </a:r>
          </a:p>
        </p:txBody>
      </p:sp>
      <p:sp>
        <p:nvSpPr>
          <p:cNvPr id="4" name="TextBox 3"/>
          <p:cNvSpPr txBox="1"/>
          <p:nvPr/>
        </p:nvSpPr>
        <p:spPr>
          <a:xfrm>
            <a:off x="5069350" y="2698710"/>
            <a:ext cx="3796496" cy="2554545"/>
          </a:xfrm>
          <a:prstGeom prst="rect">
            <a:avLst/>
          </a:prstGeom>
          <a:solidFill>
            <a:srgbClr val="FFFF00"/>
          </a:solidFill>
        </p:spPr>
        <p:txBody>
          <a:bodyPr wrap="square" rtlCol="0">
            <a:spAutoFit/>
          </a:bodyPr>
          <a:lstStyle/>
          <a:p>
            <a:r>
              <a:rPr lang="en-GB" sz="2000" dirty="0"/>
              <a:t>When you answer the final 8 marker in English you may have a list of common features and you will have jotted down poem/parts of the play or novel which share these features. </a:t>
            </a:r>
          </a:p>
          <a:p>
            <a:endParaRPr lang="en-GB" sz="2000" dirty="0"/>
          </a:p>
          <a:p>
            <a:r>
              <a:rPr lang="en-GB" sz="2000" dirty="0"/>
              <a:t>Take the same approach!</a:t>
            </a:r>
          </a:p>
        </p:txBody>
      </p:sp>
    </p:spTree>
    <p:extLst>
      <p:ext uri="{BB962C8B-B14F-4D97-AF65-F5344CB8AC3E}">
        <p14:creationId xmlns:p14="http://schemas.microsoft.com/office/powerpoint/2010/main" val="3793170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ctr"/>
            <a:r>
              <a:rPr lang="en-US" b="1" dirty="0" err="1">
                <a:latin typeface="+mn-lt"/>
              </a:rPr>
              <a:t>Categorise</a:t>
            </a:r>
            <a:r>
              <a:rPr lang="en-US" b="1" dirty="0">
                <a:latin typeface="+mn-lt"/>
              </a:rPr>
              <a:t> each ad for ROM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79011904"/>
              </p:ext>
            </p:extLst>
          </p:nvPr>
        </p:nvGraphicFramePr>
        <p:xfrm>
          <a:off x="733425" y="881126"/>
          <a:ext cx="7477244" cy="5873626"/>
        </p:xfrm>
        <a:graphic>
          <a:graphicData uri="http://schemas.openxmlformats.org/drawingml/2006/table">
            <a:tbl>
              <a:tblPr firstRow="1" bandRow="1">
                <a:tableStyleId>{5C22544A-7EE6-4342-B048-85BDC9FD1C3A}</a:tableStyleId>
              </a:tblPr>
              <a:tblGrid>
                <a:gridCol w="2657842">
                  <a:extLst>
                    <a:ext uri="{9D8B030D-6E8A-4147-A177-3AD203B41FA5}">
                      <a16:colId xmlns:a16="http://schemas.microsoft.com/office/drawing/2014/main" val="20000"/>
                    </a:ext>
                  </a:extLst>
                </a:gridCol>
                <a:gridCol w="1624789">
                  <a:extLst>
                    <a:ext uri="{9D8B030D-6E8A-4147-A177-3AD203B41FA5}">
                      <a16:colId xmlns:a16="http://schemas.microsoft.com/office/drawing/2014/main" val="20001"/>
                    </a:ext>
                  </a:extLst>
                </a:gridCol>
                <a:gridCol w="1759352">
                  <a:extLst>
                    <a:ext uri="{9D8B030D-6E8A-4147-A177-3AD203B41FA5}">
                      <a16:colId xmlns:a16="http://schemas.microsoft.com/office/drawing/2014/main" val="20002"/>
                    </a:ext>
                  </a:extLst>
                </a:gridCol>
                <a:gridCol w="1435261">
                  <a:extLst>
                    <a:ext uri="{9D8B030D-6E8A-4147-A177-3AD203B41FA5}">
                      <a16:colId xmlns:a16="http://schemas.microsoft.com/office/drawing/2014/main" val="20003"/>
                    </a:ext>
                  </a:extLst>
                </a:gridCol>
              </a:tblGrid>
              <a:tr h="664333">
                <a:tc>
                  <a:txBody>
                    <a:bodyPr/>
                    <a:lstStyle/>
                    <a:p>
                      <a:r>
                        <a:rPr lang="en-GB" sz="1600" b="1" kern="1200" dirty="0">
                          <a:solidFill>
                            <a:srgbClr val="FFFF00"/>
                          </a:solidFill>
                          <a:effectLst/>
                          <a:latin typeface="+mn-lt"/>
                          <a:ea typeface="+mn-ea"/>
                          <a:cs typeface="+mn-cs"/>
                        </a:rPr>
                        <a:t>Role of media </a:t>
                      </a:r>
                      <a:endParaRPr lang="en-US" sz="1600" dirty="0">
                        <a:solidFill>
                          <a:srgbClr val="FFFF00"/>
                        </a:solidFill>
                      </a:endParaRPr>
                    </a:p>
                  </a:txBody>
                  <a:tcPr/>
                </a:tc>
                <a:tc>
                  <a:txBody>
                    <a:bodyPr/>
                    <a:lstStyle/>
                    <a:p>
                      <a:r>
                        <a:rPr lang="en-US" sz="1600" dirty="0">
                          <a:solidFill>
                            <a:srgbClr val="FFFF00"/>
                          </a:solidFill>
                        </a:rPr>
                        <a:t>PSA:</a:t>
                      </a:r>
                      <a:r>
                        <a:rPr lang="en-US" sz="1600" baseline="0" dirty="0">
                          <a:solidFill>
                            <a:srgbClr val="FFFF00"/>
                          </a:solidFill>
                        </a:rPr>
                        <a:t> Second A Day</a:t>
                      </a:r>
                      <a:endParaRPr lang="en-US" sz="1600" dirty="0">
                        <a:solidFill>
                          <a:srgbClr val="FFFF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FF00"/>
                          </a:solidFill>
                        </a:rPr>
                        <a:t>PSA:</a:t>
                      </a:r>
                      <a:r>
                        <a:rPr lang="en-US" sz="1600" baseline="0" dirty="0">
                          <a:solidFill>
                            <a:srgbClr val="FFFF00"/>
                          </a:solidFill>
                        </a:rPr>
                        <a:t> Boy’s Don’t Cry</a:t>
                      </a:r>
                      <a:endParaRPr lang="en-US" sz="1600" dirty="0">
                        <a:solidFill>
                          <a:srgbClr val="FFFF00"/>
                        </a:solidFill>
                      </a:endParaRPr>
                    </a:p>
                    <a:p>
                      <a:endParaRPr lang="en-US" sz="1600" dirty="0">
                        <a:solidFill>
                          <a:srgbClr val="FFFF00"/>
                        </a:solidFill>
                      </a:endParaRPr>
                    </a:p>
                  </a:txBody>
                  <a:tcPr/>
                </a:tc>
                <a:tc>
                  <a:txBody>
                    <a:bodyPr/>
                    <a:lstStyle/>
                    <a:p>
                      <a:r>
                        <a:rPr lang="en-US" sz="1600" dirty="0">
                          <a:solidFill>
                            <a:srgbClr val="FFFF00"/>
                          </a:solidFill>
                        </a:rPr>
                        <a:t>Cadbury’s - Gorilla</a:t>
                      </a:r>
                    </a:p>
                  </a:txBody>
                  <a:tcPr/>
                </a:tc>
                <a:extLst>
                  <a:ext uri="{0D108BD9-81ED-4DB2-BD59-A6C34878D82A}">
                    <a16:rowId xmlns:a16="http://schemas.microsoft.com/office/drawing/2014/main" val="10000"/>
                  </a:ext>
                </a:extLst>
              </a:tr>
              <a:tr h="558514">
                <a:tc>
                  <a:txBody>
                    <a:bodyPr/>
                    <a:lstStyle/>
                    <a:p>
                      <a:pPr>
                        <a:lnSpc>
                          <a:spcPct val="107000"/>
                        </a:lnSpc>
                        <a:spcAft>
                          <a:spcPts val="0"/>
                        </a:spcAft>
                      </a:pPr>
                      <a:r>
                        <a:rPr lang="en-GB" sz="1600" dirty="0">
                          <a:effectLst/>
                          <a:latin typeface="Calibri"/>
                          <a:ea typeface="Calibri"/>
                          <a:cs typeface="Times New Roman"/>
                        </a:rPr>
                        <a:t>meeting needs: </a:t>
                      </a:r>
                      <a:r>
                        <a:rPr lang="en-GB" sz="1600" b="1" dirty="0">
                          <a:effectLst/>
                          <a:latin typeface="Calibri"/>
                          <a:ea typeface="Calibri"/>
                          <a:cs typeface="Times New Roman"/>
                        </a:rPr>
                        <a:t>entertain</a:t>
                      </a:r>
                    </a:p>
                  </a:txBody>
                  <a:tcPr marL="68580" marR="68580" marT="0" marB="0"/>
                </a:tc>
                <a:tc>
                  <a:txBody>
                    <a:bodyPr/>
                    <a:lstStyle/>
                    <a:p>
                      <a:endParaRPr lang="en-US" sz="1600" dirty="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1"/>
                  </a:ext>
                </a:extLst>
              </a:tr>
              <a:tr h="616880">
                <a:tc>
                  <a:txBody>
                    <a:bodyPr/>
                    <a:lstStyle/>
                    <a:p>
                      <a:r>
                        <a:rPr lang="en-GB" sz="1600" kern="1200" dirty="0">
                          <a:solidFill>
                            <a:schemeClr val="dk1"/>
                          </a:solidFill>
                          <a:effectLst/>
                          <a:latin typeface="+mn-lt"/>
                          <a:ea typeface="+mn-ea"/>
                          <a:cs typeface="+mn-cs"/>
                        </a:rPr>
                        <a:t>meeting needs: </a:t>
                      </a:r>
                      <a:r>
                        <a:rPr lang="en-GB" sz="1600" b="1" kern="1200" dirty="0">
                          <a:solidFill>
                            <a:schemeClr val="dk1"/>
                          </a:solidFill>
                          <a:effectLst/>
                          <a:latin typeface="+mn-lt"/>
                          <a:ea typeface="+mn-ea"/>
                          <a:cs typeface="+mn-cs"/>
                        </a:rPr>
                        <a:t>educate</a:t>
                      </a:r>
                      <a:r>
                        <a:rPr lang="en-GB" sz="1600" dirty="0">
                          <a:effectLst/>
                        </a:rPr>
                        <a:t> </a:t>
                      </a:r>
                      <a:endParaRPr lang="en-US" sz="1600"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extLst>
                  <a:ext uri="{0D108BD9-81ED-4DB2-BD59-A6C34878D82A}">
                    <a16:rowId xmlns:a16="http://schemas.microsoft.com/office/drawing/2014/main" val="10002"/>
                  </a:ext>
                </a:extLst>
              </a:tr>
              <a:tr h="442888">
                <a:tc>
                  <a:txBody>
                    <a:bodyPr/>
                    <a:lstStyle/>
                    <a:p>
                      <a:r>
                        <a:rPr lang="en-GB" sz="1600" kern="1200" dirty="0">
                          <a:solidFill>
                            <a:schemeClr val="dk1"/>
                          </a:solidFill>
                          <a:effectLst/>
                          <a:latin typeface="+mn-lt"/>
                          <a:ea typeface="+mn-ea"/>
                          <a:cs typeface="+mn-cs"/>
                        </a:rPr>
                        <a:t>meeting needs:</a:t>
                      </a:r>
                      <a:r>
                        <a:rPr lang="en-GB" sz="1600" b="1" kern="1200" dirty="0">
                          <a:solidFill>
                            <a:schemeClr val="dk1"/>
                          </a:solidFill>
                          <a:effectLst/>
                          <a:latin typeface="+mn-lt"/>
                          <a:ea typeface="+mn-ea"/>
                          <a:cs typeface="+mn-cs"/>
                        </a:rPr>
                        <a:t> inform</a:t>
                      </a:r>
                      <a:r>
                        <a:rPr lang="en-GB" sz="1600" dirty="0">
                          <a:effectLst/>
                        </a:rPr>
                        <a:t> </a:t>
                      </a:r>
                      <a:endParaRPr lang="en-US" sz="1600"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extLst>
                  <a:ext uri="{0D108BD9-81ED-4DB2-BD59-A6C34878D82A}">
                    <a16:rowId xmlns:a16="http://schemas.microsoft.com/office/drawing/2014/main" val="10003"/>
                  </a:ext>
                </a:extLst>
              </a:tr>
              <a:tr h="442888">
                <a:tc>
                  <a:txBody>
                    <a:bodyPr/>
                    <a:lstStyle/>
                    <a:p>
                      <a:r>
                        <a:rPr lang="en-GB" sz="1600" kern="1200" dirty="0">
                          <a:solidFill>
                            <a:schemeClr val="dk1"/>
                          </a:solidFill>
                          <a:effectLst/>
                          <a:latin typeface="+mn-lt"/>
                          <a:ea typeface="+mn-ea"/>
                          <a:cs typeface="+mn-cs"/>
                        </a:rPr>
                        <a:t>Influence A/B: </a:t>
                      </a:r>
                      <a:r>
                        <a:rPr lang="en-GB" sz="1600" b="1" kern="1200" dirty="0">
                          <a:solidFill>
                            <a:schemeClr val="dk1"/>
                          </a:solidFill>
                          <a:effectLst/>
                          <a:latin typeface="+mn-lt"/>
                          <a:ea typeface="+mn-ea"/>
                          <a:cs typeface="+mn-cs"/>
                        </a:rPr>
                        <a:t>intentional</a:t>
                      </a:r>
                      <a:r>
                        <a:rPr lang="en-GB" sz="1600" b="1" dirty="0">
                          <a:effectLst/>
                        </a:rPr>
                        <a:t> </a:t>
                      </a:r>
                      <a:endParaRPr lang="en-US" sz="1600" b="1" dirty="0"/>
                    </a:p>
                  </a:txBody>
                  <a:tcPr/>
                </a:tc>
                <a:tc>
                  <a:txBody>
                    <a:bodyPr/>
                    <a:lstStyle/>
                    <a:p>
                      <a:endParaRPr lang="en-US" sz="1600" dirty="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4"/>
                  </a:ext>
                </a:extLst>
              </a:tr>
              <a:tr h="442888">
                <a:tc>
                  <a:txBody>
                    <a:bodyPr/>
                    <a:lstStyle/>
                    <a:p>
                      <a:r>
                        <a:rPr lang="en-GB" sz="1600" kern="1200" dirty="0">
                          <a:solidFill>
                            <a:schemeClr val="dk1"/>
                          </a:solidFill>
                          <a:effectLst/>
                          <a:latin typeface="+mn-lt"/>
                          <a:ea typeface="+mn-ea"/>
                          <a:cs typeface="+mn-cs"/>
                        </a:rPr>
                        <a:t>Influence</a:t>
                      </a:r>
                      <a:r>
                        <a:rPr lang="en-GB" sz="1600" kern="1200" baseline="0" dirty="0">
                          <a:solidFill>
                            <a:schemeClr val="dk1"/>
                          </a:solidFill>
                          <a:effectLst/>
                          <a:latin typeface="+mn-lt"/>
                          <a:ea typeface="+mn-ea"/>
                          <a:cs typeface="+mn-cs"/>
                        </a:rPr>
                        <a:t> </a:t>
                      </a:r>
                      <a:r>
                        <a:rPr lang="en-GB" sz="1600" kern="1200" dirty="0">
                          <a:solidFill>
                            <a:schemeClr val="dk1"/>
                          </a:solidFill>
                          <a:effectLst/>
                          <a:latin typeface="+mn-lt"/>
                          <a:ea typeface="+mn-ea"/>
                          <a:cs typeface="+mn-cs"/>
                        </a:rPr>
                        <a:t>A/B: </a:t>
                      </a:r>
                      <a:r>
                        <a:rPr lang="en-GB" sz="1600" b="1" kern="1200" dirty="0">
                          <a:solidFill>
                            <a:schemeClr val="dk1"/>
                          </a:solidFill>
                          <a:effectLst/>
                          <a:latin typeface="+mn-lt"/>
                          <a:ea typeface="+mn-ea"/>
                          <a:cs typeface="+mn-cs"/>
                        </a:rPr>
                        <a:t>unintentional</a:t>
                      </a:r>
                      <a:r>
                        <a:rPr lang="en-GB" sz="1600" b="1" dirty="0">
                          <a:effectLst/>
                        </a:rPr>
                        <a:t> </a:t>
                      </a:r>
                      <a:endParaRPr lang="en-US" sz="1600" b="1"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extLst>
                  <a:ext uri="{0D108BD9-81ED-4DB2-BD59-A6C34878D82A}">
                    <a16:rowId xmlns:a16="http://schemas.microsoft.com/office/drawing/2014/main" val="10005"/>
                  </a:ext>
                </a:extLst>
              </a:tr>
              <a:tr h="616880">
                <a:tc>
                  <a:txBody>
                    <a:bodyPr/>
                    <a:lstStyle/>
                    <a:p>
                      <a:r>
                        <a:rPr lang="en-GB" sz="1600" kern="1200" dirty="0">
                          <a:solidFill>
                            <a:schemeClr val="dk1"/>
                          </a:solidFill>
                          <a:effectLst/>
                          <a:latin typeface="+mn-lt"/>
                          <a:ea typeface="+mn-ea"/>
                          <a:cs typeface="+mn-cs"/>
                        </a:rPr>
                        <a:t>meet a purpose: </a:t>
                      </a:r>
                      <a:r>
                        <a:rPr lang="en-GB" sz="1600" b="1" kern="1200" dirty="0">
                          <a:solidFill>
                            <a:schemeClr val="dk1"/>
                          </a:solidFill>
                          <a:effectLst/>
                          <a:latin typeface="+mn-lt"/>
                          <a:ea typeface="+mn-ea"/>
                          <a:cs typeface="+mn-cs"/>
                        </a:rPr>
                        <a:t>profit</a:t>
                      </a:r>
                      <a:r>
                        <a:rPr lang="en-GB" sz="1600" b="1" dirty="0">
                          <a:effectLst/>
                        </a:rPr>
                        <a:t> </a:t>
                      </a:r>
                      <a:endParaRPr lang="en-US" sz="1600" b="1" dirty="0"/>
                    </a:p>
                  </a:txBody>
                  <a:tcPr/>
                </a:tc>
                <a:tc>
                  <a:txBody>
                    <a:bodyPr/>
                    <a:lstStyle/>
                    <a:p>
                      <a:endParaRPr lang="en-US" sz="160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6"/>
                  </a:ext>
                </a:extLst>
              </a:tr>
              <a:tr h="1312848">
                <a:tc>
                  <a:txBody>
                    <a:bodyPr/>
                    <a:lstStyle/>
                    <a:p>
                      <a:r>
                        <a:rPr lang="en-GB" sz="1600" kern="1200" dirty="0">
                          <a:solidFill>
                            <a:schemeClr val="dk1"/>
                          </a:solidFill>
                          <a:effectLst/>
                          <a:latin typeface="+mn-lt"/>
                          <a:ea typeface="+mn-ea"/>
                          <a:cs typeface="+mn-cs"/>
                        </a:rPr>
                        <a:t>meet a purpose: </a:t>
                      </a:r>
                      <a:r>
                        <a:rPr lang="en-GB" sz="1600" b="1" kern="1200" dirty="0">
                          <a:solidFill>
                            <a:schemeClr val="dk1"/>
                          </a:solidFill>
                          <a:effectLst/>
                          <a:latin typeface="+mn-lt"/>
                          <a:ea typeface="+mn-ea"/>
                          <a:cs typeface="+mn-cs"/>
                        </a:rPr>
                        <a:t>promotion </a:t>
                      </a:r>
                      <a:br>
                        <a:rPr lang="en-GB" sz="1600" b="1" kern="1200" dirty="0">
                          <a:solidFill>
                            <a:schemeClr val="dk1"/>
                          </a:solidFill>
                          <a:effectLst/>
                          <a:latin typeface="+mn-lt"/>
                          <a:ea typeface="+mn-ea"/>
                          <a:cs typeface="+mn-cs"/>
                        </a:rPr>
                      </a:br>
                      <a:r>
                        <a:rPr lang="en-GB" sz="1600" kern="1200" dirty="0">
                          <a:solidFill>
                            <a:schemeClr val="dk1"/>
                          </a:solidFill>
                          <a:effectLst/>
                          <a:latin typeface="+mn-lt"/>
                          <a:ea typeface="+mn-ea"/>
                          <a:cs typeface="+mn-cs"/>
                        </a:rPr>
                        <a:t>(in self-interest of business or individual )</a:t>
                      </a:r>
                      <a:r>
                        <a:rPr lang="en-GB" sz="1600" dirty="0">
                          <a:effectLst/>
                        </a:rPr>
                        <a:t> </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extLst>
                  <a:ext uri="{0D108BD9-81ED-4DB2-BD59-A6C34878D82A}">
                    <a16:rowId xmlns:a16="http://schemas.microsoft.com/office/drawing/2014/main" val="10007"/>
                  </a:ext>
                </a:extLst>
              </a:tr>
              <a:tr h="616880">
                <a:tc>
                  <a:txBody>
                    <a:bodyPr/>
                    <a:lstStyle/>
                    <a:p>
                      <a:r>
                        <a:rPr lang="en-GB" sz="1600" kern="1200" dirty="0">
                          <a:solidFill>
                            <a:schemeClr val="dk1"/>
                          </a:solidFill>
                          <a:effectLst/>
                          <a:latin typeface="+mn-lt"/>
                          <a:ea typeface="+mn-ea"/>
                          <a:cs typeface="+mn-cs"/>
                        </a:rPr>
                        <a:t>meeting a purpose: </a:t>
                      </a:r>
                      <a:r>
                        <a:rPr lang="en-GB" sz="1600" b="1" kern="1200" dirty="0">
                          <a:solidFill>
                            <a:schemeClr val="dk1"/>
                          </a:solidFill>
                          <a:effectLst/>
                          <a:latin typeface="+mn-lt"/>
                          <a:ea typeface="+mn-ea"/>
                          <a:cs typeface="+mn-cs"/>
                        </a:rPr>
                        <a:t>public service</a:t>
                      </a:r>
                      <a:r>
                        <a:rPr lang="en-GB" sz="1600" b="1" dirty="0">
                          <a:effectLst/>
                        </a:rPr>
                        <a:t> </a:t>
                      </a:r>
                      <a:endParaRPr lang="en-US" sz="1600" b="1"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extLst>
                  <a:ext uri="{0D108BD9-81ED-4DB2-BD59-A6C34878D82A}">
                    <a16:rowId xmlns:a16="http://schemas.microsoft.com/office/drawing/2014/main" val="10008"/>
                  </a:ext>
                </a:extLst>
              </a:tr>
            </a:tbl>
          </a:graphicData>
        </a:graphic>
      </p:graphicFrame>
      <p:sp>
        <p:nvSpPr>
          <p:cNvPr id="3" name="Date Placeholder 2"/>
          <p:cNvSpPr>
            <a:spLocks noGrp="1"/>
          </p:cNvSpPr>
          <p:nvPr>
            <p:ph type="dt" sz="half" idx="10"/>
          </p:nvPr>
        </p:nvSpPr>
        <p:spPr/>
        <p:txBody>
          <a:bodyPr/>
          <a:lstStyle/>
          <a:p>
            <a:fld id="{087218EB-4E3E-4E8C-A411-C0A908DA4B69}" type="datetime1">
              <a:rPr lang="en-US" smtClean="0"/>
              <a:t>3/16/2020</a:t>
            </a:fld>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29</a:t>
            </a:fld>
            <a:endParaRPr lang="en-US"/>
          </a:p>
        </p:txBody>
      </p:sp>
      <p:sp>
        <p:nvSpPr>
          <p:cNvPr id="20" name="Freeform 19"/>
          <p:cNvSpPr/>
          <p:nvPr/>
        </p:nvSpPr>
        <p:spPr>
          <a:xfrm>
            <a:off x="7620000" y="3810000"/>
            <a:ext cx="7939" cy="7939"/>
          </a:xfrm>
          <a:custGeom>
            <a:avLst/>
            <a:gdLst/>
            <a:ahLst/>
            <a:cxnLst/>
            <a:rect l="0" t="0" r="0" b="0"/>
            <a:pathLst>
              <a:path w="7939" h="7939">
                <a:moveTo>
                  <a:pt x="7938" y="7938"/>
                </a:moveTo>
                <a:lnTo>
                  <a:pt x="0" y="7938"/>
                </a:lnTo>
                <a:lnTo>
                  <a:pt x="0" y="7938"/>
                </a:lnTo>
                <a:lnTo>
                  <a:pt x="0" y="7938"/>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4236890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b="1" dirty="0">
                <a:latin typeface="+mn-lt"/>
              </a:rPr>
              <a:t>What are Product advertisements?</a:t>
            </a:r>
          </a:p>
        </p:txBody>
      </p:sp>
      <p:sp>
        <p:nvSpPr>
          <p:cNvPr id="2" name="Content Placeholder 1"/>
          <p:cNvSpPr>
            <a:spLocks noGrp="1"/>
          </p:cNvSpPr>
          <p:nvPr>
            <p:ph idx="1"/>
          </p:nvPr>
        </p:nvSpPr>
        <p:spPr>
          <a:xfrm>
            <a:off x="279100" y="2657017"/>
            <a:ext cx="8638131" cy="4103286"/>
          </a:xfrm>
        </p:spPr>
        <p:txBody>
          <a:bodyPr>
            <a:normAutofit fontScale="85000" lnSpcReduction="10000"/>
          </a:bodyPr>
          <a:lstStyle/>
          <a:p>
            <a:r>
              <a:rPr lang="en-US" sz="2800" dirty="0"/>
              <a:t>A way for a company or individual to promote a product, thus making a profit</a:t>
            </a:r>
          </a:p>
          <a:p>
            <a:r>
              <a:rPr lang="en-US" sz="2800" dirty="0"/>
              <a:t>Paid for by companies (Unilever, </a:t>
            </a:r>
            <a:r>
              <a:rPr lang="en-US" sz="2800" dirty="0" err="1"/>
              <a:t>Coca-cola</a:t>
            </a:r>
            <a:r>
              <a:rPr lang="en-US" sz="2800" dirty="0"/>
              <a:t>, L’Oreal)</a:t>
            </a:r>
          </a:p>
          <a:p>
            <a:r>
              <a:rPr lang="en-US" sz="2800" dirty="0"/>
              <a:t>Most common </a:t>
            </a:r>
            <a:r>
              <a:rPr lang="en-US" sz="2800" u="sng" dirty="0"/>
              <a:t>medium</a:t>
            </a:r>
            <a:r>
              <a:rPr lang="en-US" sz="2800" dirty="0"/>
              <a:t>: TV, print, radio, internet</a:t>
            </a:r>
          </a:p>
          <a:p>
            <a:r>
              <a:rPr lang="en-GB" sz="2800" dirty="0"/>
              <a:t>Product advertising is the art of building and maintaining product awareness with potential buyers. A good advertising program informs potential customers on why they need the product, how it is used and the benefits derived from its use. A successful program also tells the consumer how the product is better than similar offerings by competitors.</a:t>
            </a:r>
            <a:endParaRPr lang="en-US" sz="2800" dirty="0"/>
          </a:p>
          <a:p>
            <a:r>
              <a:rPr lang="en-US" sz="2800" b="1" u="sng" dirty="0">
                <a:solidFill>
                  <a:srgbClr val="FF00FF"/>
                </a:solidFill>
              </a:rPr>
              <a:t>Purpose</a:t>
            </a:r>
            <a:r>
              <a:rPr lang="en-US" sz="2800" b="1" dirty="0">
                <a:solidFill>
                  <a:srgbClr val="FF00FF"/>
                </a:solidFill>
              </a:rPr>
              <a:t>: </a:t>
            </a:r>
            <a:r>
              <a:rPr lang="en-US" sz="2800" dirty="0">
                <a:solidFill>
                  <a:srgbClr val="FF00FF"/>
                </a:solidFill>
              </a:rPr>
              <a:t>to promote a product to the consumer with the intent to sell the product, often achieved through entertaining the audience</a:t>
            </a:r>
            <a:endParaRPr lang="en-US" sz="2800" dirty="0"/>
          </a:p>
          <a:p>
            <a:endParaRPr lang="en-US" sz="2800" dirty="0"/>
          </a:p>
          <a:p>
            <a:endParaRPr lang="en-US" sz="28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691122" y="1284541"/>
            <a:ext cx="1611630" cy="1208723"/>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1319497"/>
            <a:ext cx="1138809" cy="1138809"/>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446272" y="1319497"/>
            <a:ext cx="1361565" cy="1021174"/>
          </a:xfrm>
          <a:prstGeom prst="rect">
            <a:avLst/>
          </a:prstGeom>
        </p:spPr>
      </p:pic>
    </p:spTree>
    <p:extLst>
      <p:ext uri="{BB962C8B-B14F-4D97-AF65-F5344CB8AC3E}">
        <p14:creationId xmlns:p14="http://schemas.microsoft.com/office/powerpoint/2010/main" val="121447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mn-lt"/>
              </a:rPr>
              <a:t>The ‘Gorilla’ ad</a:t>
            </a:r>
          </a:p>
        </p:txBody>
      </p:sp>
      <p:sp>
        <p:nvSpPr>
          <p:cNvPr id="2" name="Content Placeholder 1"/>
          <p:cNvSpPr>
            <a:spLocks noGrp="1"/>
          </p:cNvSpPr>
          <p:nvPr>
            <p:ph idx="1"/>
          </p:nvPr>
        </p:nvSpPr>
        <p:spPr/>
        <p:txBody>
          <a:bodyPr>
            <a:normAutofit/>
          </a:bodyPr>
          <a:lstStyle/>
          <a:p>
            <a:r>
              <a:rPr lang="en-GB" sz="3200" dirty="0"/>
              <a:t>Watch a few times through then look back at the Role of Media table – which roles of media does this advertisement fulfil?</a:t>
            </a:r>
          </a:p>
        </p:txBody>
      </p:sp>
    </p:spTree>
    <p:extLst>
      <p:ext uri="{BB962C8B-B14F-4D97-AF65-F5344CB8AC3E}">
        <p14:creationId xmlns:p14="http://schemas.microsoft.com/office/powerpoint/2010/main" val="2693072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Questions</a:t>
            </a:r>
          </a:p>
        </p:txBody>
      </p:sp>
      <p:sp>
        <p:nvSpPr>
          <p:cNvPr id="2" name="Content Placeholder 1"/>
          <p:cNvSpPr>
            <a:spLocks noGrp="1"/>
          </p:cNvSpPr>
          <p:nvPr>
            <p:ph idx="1"/>
          </p:nvPr>
        </p:nvSpPr>
        <p:spPr>
          <a:xfrm>
            <a:off x="252934" y="1690689"/>
            <a:ext cx="8638132" cy="4182533"/>
          </a:xfrm>
        </p:spPr>
        <p:txBody>
          <a:bodyPr>
            <a:normAutofit/>
          </a:bodyPr>
          <a:lstStyle/>
          <a:p>
            <a:pPr marL="457200" indent="-457200">
              <a:buFont typeface="+mj-lt"/>
              <a:buAutoNum type="arabicPeriod"/>
            </a:pPr>
            <a:r>
              <a:rPr lang="en-US" sz="2800" dirty="0"/>
              <a:t>Summarise the </a:t>
            </a:r>
            <a:r>
              <a:rPr lang="en-US" sz="2800" b="1" dirty="0"/>
              <a:t>narrative</a:t>
            </a:r>
            <a:r>
              <a:rPr lang="en-US" sz="2800" dirty="0"/>
              <a:t> (what happens) – this won’t take long at all!</a:t>
            </a:r>
          </a:p>
          <a:p>
            <a:pPr marL="457200" indent="-457200">
              <a:buFont typeface="+mj-lt"/>
              <a:buAutoNum type="arabicPeriod"/>
            </a:pPr>
            <a:r>
              <a:rPr lang="en-US" sz="2800" dirty="0"/>
              <a:t> What is the </a:t>
            </a:r>
            <a:r>
              <a:rPr lang="en-US" sz="2800" b="1" dirty="0"/>
              <a:t>purpose </a:t>
            </a:r>
            <a:r>
              <a:rPr lang="en-US" sz="2800" dirty="0"/>
              <a:t>of this ad? Give evidence</a:t>
            </a:r>
          </a:p>
          <a:p>
            <a:pPr marL="457200" indent="-457200">
              <a:buFont typeface="+mj-lt"/>
              <a:buAutoNum type="arabicPeriod"/>
            </a:pPr>
            <a:r>
              <a:rPr lang="en-US" sz="2800" dirty="0"/>
              <a:t>Who is the </a:t>
            </a:r>
            <a:r>
              <a:rPr lang="en-US" sz="2800" b="1" dirty="0"/>
              <a:t>target audience </a:t>
            </a:r>
            <a:r>
              <a:rPr lang="en-US" sz="2800" dirty="0"/>
              <a:t>for this ad? How have they been specifically targeted?</a:t>
            </a:r>
          </a:p>
          <a:p>
            <a:pPr marL="457200" indent="-457200">
              <a:buFont typeface="+mj-lt"/>
              <a:buAutoNum type="arabicPeriod"/>
            </a:pPr>
            <a:r>
              <a:rPr lang="en-US" sz="2800" dirty="0"/>
              <a:t>What </a:t>
            </a:r>
            <a:r>
              <a:rPr lang="en-US" sz="2800" i="1" u="sng" dirty="0"/>
              <a:t>two</a:t>
            </a:r>
            <a:r>
              <a:rPr lang="en-US" sz="2800" i="1" dirty="0"/>
              <a:t> different </a:t>
            </a:r>
            <a:r>
              <a:rPr lang="en-US" sz="2800" b="1" dirty="0"/>
              <a:t>tones </a:t>
            </a:r>
            <a:r>
              <a:rPr lang="en-US" sz="2800" dirty="0"/>
              <a:t>are found in this ad?</a:t>
            </a:r>
          </a:p>
          <a:p>
            <a:pPr marL="457200" indent="-457200">
              <a:buFont typeface="+mj-lt"/>
              <a:buAutoNum type="arabicPeriod"/>
            </a:pPr>
            <a:r>
              <a:rPr lang="en-US" sz="2800" dirty="0"/>
              <a:t>This ad is very creative.  How has the director used </a:t>
            </a:r>
            <a:r>
              <a:rPr lang="en-US" sz="2800" b="1" dirty="0"/>
              <a:t>technical and cultural codes </a:t>
            </a:r>
            <a:r>
              <a:rPr lang="en-US" sz="2800" dirty="0"/>
              <a:t>to anchor each tone? (Give at least two codes for each tone)</a:t>
            </a:r>
          </a:p>
          <a:p>
            <a:pPr marL="0" indent="0">
              <a:buNone/>
            </a:pPr>
            <a:endParaRPr lang="en-US" sz="2400"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3522535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734568"/>
          </a:xfrm>
        </p:spPr>
        <p:txBody>
          <a:bodyPr>
            <a:normAutofit/>
          </a:bodyPr>
          <a:lstStyle/>
          <a:p>
            <a:pPr algn="ctr"/>
            <a:r>
              <a:rPr lang="en-GB" b="1" dirty="0">
                <a:latin typeface="+mn-lt"/>
              </a:rPr>
              <a:t>1. The narrative</a:t>
            </a:r>
          </a:p>
        </p:txBody>
      </p:sp>
      <p:sp>
        <p:nvSpPr>
          <p:cNvPr id="2" name="Content Placeholder 1"/>
          <p:cNvSpPr>
            <a:spLocks noGrp="1"/>
          </p:cNvSpPr>
          <p:nvPr>
            <p:ph idx="1"/>
          </p:nvPr>
        </p:nvSpPr>
        <p:spPr>
          <a:xfrm>
            <a:off x="872067" y="975360"/>
            <a:ext cx="7408333" cy="5510784"/>
          </a:xfrm>
        </p:spPr>
        <p:txBody>
          <a:bodyPr>
            <a:normAutofit/>
          </a:bodyPr>
          <a:lstStyle/>
          <a:p>
            <a:r>
              <a:rPr lang="en-GB" dirty="0"/>
              <a:t>The ad begins with the caption ‘A glass and half full production’ appearing and disappearing on screen as the camera slowly pans to the right.</a:t>
            </a:r>
          </a:p>
          <a:p>
            <a:r>
              <a:rPr lang="en-GB" dirty="0"/>
              <a:t> A close up shot reveals the face of gorilla, he is breathing heavily and staring intently. At the same time Phil Collins’ ‘In the air tonight’ starts playing in the background. The music is diegetic.</a:t>
            </a:r>
          </a:p>
          <a:p>
            <a:r>
              <a:rPr lang="en-GB" dirty="0"/>
              <a:t>It is a full 40 seconds before the camera zooms out and the audience can see the gorilla is at a drum kit, ready to hit the beat when the drums begin in the song.</a:t>
            </a:r>
          </a:p>
          <a:p>
            <a:r>
              <a:rPr lang="en-GB" dirty="0"/>
              <a:t>The gorilla is clearly relishing the moment as he nods along to the beat, thrusts his chest and his chin out.</a:t>
            </a:r>
          </a:p>
          <a:p>
            <a:r>
              <a:rPr lang="en-GB" dirty="0"/>
              <a:t>The camera zooms out further to reveal he appears to be in a recording studio, the iconic purple of the Cadbury’s wrapper is the primary colour of the advert.</a:t>
            </a:r>
          </a:p>
          <a:p>
            <a:r>
              <a:rPr lang="en-GB" dirty="0"/>
              <a:t>The screen fades to purple, an image of a Dairy Milk bar appears as well as the caption: “A glass and a half full of joy.”</a:t>
            </a:r>
          </a:p>
          <a:p>
            <a:endParaRPr lang="en-GB" dirty="0"/>
          </a:p>
        </p:txBody>
      </p:sp>
    </p:spTree>
    <p:extLst>
      <p:ext uri="{BB962C8B-B14F-4D97-AF65-F5344CB8AC3E}">
        <p14:creationId xmlns:p14="http://schemas.microsoft.com/office/powerpoint/2010/main" val="3998795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2.  Purpose (Role of Media)</a:t>
            </a:r>
          </a:p>
        </p:txBody>
      </p:sp>
      <p:sp>
        <p:nvSpPr>
          <p:cNvPr id="2" name="Content Placeholder 1"/>
          <p:cNvSpPr>
            <a:spLocks noGrp="1"/>
          </p:cNvSpPr>
          <p:nvPr>
            <p:ph idx="1"/>
          </p:nvPr>
        </p:nvSpPr>
        <p:spPr>
          <a:xfrm>
            <a:off x="102953" y="2057019"/>
            <a:ext cx="4469047" cy="3724655"/>
          </a:xfrm>
        </p:spPr>
        <p:txBody>
          <a:bodyPr>
            <a:normAutofit/>
          </a:bodyPr>
          <a:lstStyle/>
          <a:p>
            <a:r>
              <a:rPr lang="en-US" sz="2400" dirty="0"/>
              <a:t>To achieve a particular purpose:  the </a:t>
            </a:r>
            <a:r>
              <a:rPr lang="en-US" sz="2400" u="sng" dirty="0"/>
              <a:t>promotion</a:t>
            </a:r>
            <a:r>
              <a:rPr lang="en-US" sz="2400" dirty="0"/>
              <a:t> of a particular brand of chocolate</a:t>
            </a:r>
          </a:p>
          <a:p>
            <a:r>
              <a:rPr lang="en-US" sz="2400" dirty="0"/>
              <a:t>To achieve a secondary purpose: to sell the product and therefore </a:t>
            </a:r>
            <a:r>
              <a:rPr lang="en-US" sz="2400" u="sng" dirty="0"/>
              <a:t>make a profit</a:t>
            </a:r>
          </a:p>
          <a:p>
            <a:r>
              <a:rPr lang="en-US" sz="2400" dirty="0"/>
              <a:t>To meet a need: </a:t>
            </a:r>
            <a:r>
              <a:rPr lang="en-US" sz="2400" u="sng" dirty="0"/>
              <a:t>entertain the audience</a:t>
            </a:r>
            <a:r>
              <a:rPr lang="en-US" sz="2400" dirty="0"/>
              <a:t>:  unexpected, surreal, enigmatic</a:t>
            </a:r>
          </a:p>
          <a:p>
            <a:endParaRPr lang="en-US" b="1" dirty="0"/>
          </a:p>
          <a:p>
            <a:endParaRPr lang="en-US" dirty="0"/>
          </a:p>
        </p:txBody>
      </p:sp>
      <p:pic>
        <p:nvPicPr>
          <p:cNvPr id="1026" name="Picture 2" descr="https://i.guim.co.uk/img/media/3c25bf22e016689a632a7a41c9c32fd19f80694c/43_0_2422_1453/master/2422.jpg?w=620&amp;q=85&amp;auto=format&amp;sharp=10&amp;s=ab7cc16b32ea46b9fb263dbff17a730a"/>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14900" y="2237994"/>
            <a:ext cx="3800531" cy="2282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1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mn-lt"/>
              </a:rPr>
              <a:t>3. The target audience</a:t>
            </a:r>
          </a:p>
        </p:txBody>
      </p:sp>
      <p:sp>
        <p:nvSpPr>
          <p:cNvPr id="2" name="Content Placeholder 1"/>
          <p:cNvSpPr>
            <a:spLocks noGrp="1"/>
          </p:cNvSpPr>
          <p:nvPr>
            <p:ph idx="1"/>
          </p:nvPr>
        </p:nvSpPr>
        <p:spPr>
          <a:xfrm>
            <a:off x="872067" y="1719072"/>
            <a:ext cx="7408333" cy="4407091"/>
          </a:xfrm>
        </p:spPr>
        <p:txBody>
          <a:bodyPr>
            <a:normAutofit/>
          </a:bodyPr>
          <a:lstStyle/>
          <a:p>
            <a:r>
              <a:rPr lang="en-GB" sz="2400" dirty="0"/>
              <a:t>Chocolate tends to be something universally liked and it would be acceptable to say, in this case, that the advert is for </a:t>
            </a:r>
            <a:r>
              <a:rPr lang="en-GB" sz="2400" i="1" u="sng" dirty="0"/>
              <a:t>a universal audience</a:t>
            </a:r>
            <a:r>
              <a:rPr lang="en-GB" sz="2400" dirty="0"/>
              <a:t> – there is something there for everyone.</a:t>
            </a:r>
          </a:p>
          <a:p>
            <a:r>
              <a:rPr lang="en-GB" sz="2400" dirty="0"/>
              <a:t>The ad first aired at 8pm, during an ad break for ‘Big Brother’ which suggests, initially at least, they were targeting </a:t>
            </a:r>
            <a:r>
              <a:rPr lang="en-GB" sz="2400" i="1" u="sng" dirty="0"/>
              <a:t>adults</a:t>
            </a:r>
          </a:p>
          <a:p>
            <a:r>
              <a:rPr lang="en-GB" sz="2400" dirty="0"/>
              <a:t>The advert features a well known song ‘In the air tonight’ – this song was first released in 1981 suggesting that </a:t>
            </a:r>
            <a:r>
              <a:rPr lang="en-GB" sz="2400" i="1" dirty="0"/>
              <a:t>the advert may resonate with those in their 50s</a:t>
            </a:r>
          </a:p>
          <a:p>
            <a:r>
              <a:rPr lang="en-GB" sz="2400" dirty="0"/>
              <a:t>The advert features a man in a gorilla costume - </a:t>
            </a:r>
            <a:r>
              <a:rPr lang="en-GB" sz="2400" i="1" dirty="0"/>
              <a:t>children</a:t>
            </a:r>
          </a:p>
        </p:txBody>
      </p:sp>
    </p:spTree>
    <p:extLst>
      <p:ext uri="{BB962C8B-B14F-4D97-AF65-F5344CB8AC3E}">
        <p14:creationId xmlns:p14="http://schemas.microsoft.com/office/powerpoint/2010/main" val="3557862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mn-lt"/>
              </a:rPr>
              <a:t>4. Tones</a:t>
            </a:r>
          </a:p>
        </p:txBody>
      </p:sp>
      <p:sp>
        <p:nvSpPr>
          <p:cNvPr id="2" name="Content Placeholder 1"/>
          <p:cNvSpPr>
            <a:spLocks noGrp="1"/>
          </p:cNvSpPr>
          <p:nvPr>
            <p:ph idx="1"/>
          </p:nvPr>
        </p:nvSpPr>
        <p:spPr>
          <a:xfrm>
            <a:off x="533400" y="3621434"/>
            <a:ext cx="7886700" cy="4351338"/>
          </a:xfrm>
        </p:spPr>
        <p:txBody>
          <a:bodyPr>
            <a:normAutofit/>
          </a:bodyPr>
          <a:lstStyle/>
          <a:p>
            <a:r>
              <a:rPr lang="en-GB" sz="2800" dirty="0"/>
              <a:t>Serious</a:t>
            </a:r>
          </a:p>
          <a:p>
            <a:r>
              <a:rPr lang="en-GB" sz="2800" dirty="0"/>
              <a:t>Surreal</a:t>
            </a:r>
          </a:p>
          <a:p>
            <a:r>
              <a:rPr lang="en-GB" sz="2800" dirty="0"/>
              <a:t>Light-hearted</a:t>
            </a:r>
          </a:p>
        </p:txBody>
      </p:sp>
      <p:pic>
        <p:nvPicPr>
          <p:cNvPr id="4" name="Picture 3"/>
          <p:cNvPicPr>
            <a:picLocks noChangeAspect="1"/>
          </p:cNvPicPr>
          <p:nvPr/>
        </p:nvPicPr>
        <p:blipFill>
          <a:blip r:embed="rId2"/>
          <a:stretch>
            <a:fillRect/>
          </a:stretch>
        </p:blipFill>
        <p:spPr>
          <a:xfrm>
            <a:off x="2560291" y="1665055"/>
            <a:ext cx="2337856" cy="1753392"/>
          </a:xfrm>
          <a:prstGeom prst="rect">
            <a:avLst/>
          </a:prstGeom>
        </p:spPr>
      </p:pic>
      <p:pic>
        <p:nvPicPr>
          <p:cNvPr id="5" name="Picture 4"/>
          <p:cNvPicPr>
            <a:picLocks noChangeAspect="1"/>
          </p:cNvPicPr>
          <p:nvPr/>
        </p:nvPicPr>
        <p:blipFill>
          <a:blip r:embed="rId3"/>
          <a:stretch>
            <a:fillRect/>
          </a:stretch>
        </p:blipFill>
        <p:spPr>
          <a:xfrm>
            <a:off x="5539607" y="1559700"/>
            <a:ext cx="2580362" cy="1935272"/>
          </a:xfrm>
          <a:prstGeom prst="rect">
            <a:avLst/>
          </a:prstGeom>
        </p:spPr>
      </p:pic>
      <p:pic>
        <p:nvPicPr>
          <p:cNvPr id="6" name="Picture 5"/>
          <p:cNvPicPr>
            <a:picLocks noChangeAspect="1"/>
          </p:cNvPicPr>
          <p:nvPr/>
        </p:nvPicPr>
        <p:blipFill>
          <a:blip r:embed="rId4"/>
          <a:stretch>
            <a:fillRect/>
          </a:stretch>
        </p:blipFill>
        <p:spPr>
          <a:xfrm>
            <a:off x="3900669" y="3874358"/>
            <a:ext cx="2563660" cy="1922745"/>
          </a:xfrm>
          <a:prstGeom prst="rect">
            <a:avLst/>
          </a:prstGeom>
        </p:spPr>
      </p:pic>
    </p:spTree>
    <p:extLst>
      <p:ext uri="{BB962C8B-B14F-4D97-AF65-F5344CB8AC3E}">
        <p14:creationId xmlns:p14="http://schemas.microsoft.com/office/powerpoint/2010/main" val="1823844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9952"/>
            <a:ext cx="8229600" cy="1252728"/>
          </a:xfrm>
        </p:spPr>
        <p:txBody>
          <a:bodyPr>
            <a:normAutofit/>
          </a:bodyPr>
          <a:lstStyle/>
          <a:p>
            <a:pPr algn="ctr"/>
            <a:r>
              <a:rPr lang="en-US" sz="2400" b="1" dirty="0">
                <a:latin typeface="+mn-lt"/>
              </a:rPr>
              <a:t>5.  Film language – You must always consider link to purpose (profit/promotion) and meeting needs (entertainment)!</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099736857"/>
              </p:ext>
            </p:extLst>
          </p:nvPr>
        </p:nvGraphicFramePr>
        <p:xfrm>
          <a:off x="223280" y="893236"/>
          <a:ext cx="8786608" cy="5775787"/>
        </p:xfrm>
        <a:graphic>
          <a:graphicData uri="http://schemas.openxmlformats.org/drawingml/2006/table">
            <a:tbl>
              <a:tblPr firstRow="1" bandRow="1">
                <a:tableStyleId>{775DCB02-9BB8-47FD-8907-85C794F793BA}</a:tableStyleId>
              </a:tblPr>
              <a:tblGrid>
                <a:gridCol w="1614397">
                  <a:extLst>
                    <a:ext uri="{9D8B030D-6E8A-4147-A177-3AD203B41FA5}">
                      <a16:colId xmlns:a16="http://schemas.microsoft.com/office/drawing/2014/main" val="20000"/>
                    </a:ext>
                  </a:extLst>
                </a:gridCol>
                <a:gridCol w="2778906">
                  <a:extLst>
                    <a:ext uri="{9D8B030D-6E8A-4147-A177-3AD203B41FA5}">
                      <a16:colId xmlns:a16="http://schemas.microsoft.com/office/drawing/2014/main" val="20001"/>
                    </a:ext>
                  </a:extLst>
                </a:gridCol>
                <a:gridCol w="1507551">
                  <a:extLst>
                    <a:ext uri="{9D8B030D-6E8A-4147-A177-3AD203B41FA5}">
                      <a16:colId xmlns:a16="http://schemas.microsoft.com/office/drawing/2014/main" val="20002"/>
                    </a:ext>
                  </a:extLst>
                </a:gridCol>
                <a:gridCol w="2885754">
                  <a:extLst>
                    <a:ext uri="{9D8B030D-6E8A-4147-A177-3AD203B41FA5}">
                      <a16:colId xmlns:a16="http://schemas.microsoft.com/office/drawing/2014/main" val="20003"/>
                    </a:ext>
                  </a:extLst>
                </a:gridCol>
              </a:tblGrid>
              <a:tr h="723610">
                <a:tc>
                  <a:txBody>
                    <a:bodyPr/>
                    <a:lstStyle/>
                    <a:p>
                      <a:r>
                        <a:rPr lang="en-US" sz="1800" dirty="0">
                          <a:solidFill>
                            <a:schemeClr val="tx1"/>
                          </a:solidFill>
                        </a:rPr>
                        <a:t> Cultural</a:t>
                      </a:r>
                    </a:p>
                  </a:txBody>
                  <a:tcPr/>
                </a:tc>
                <a:tc>
                  <a:txBody>
                    <a:bodyPr/>
                    <a:lstStyle/>
                    <a:p>
                      <a:r>
                        <a:rPr lang="en-US" sz="1800" dirty="0">
                          <a:solidFill>
                            <a:schemeClr val="tx1"/>
                          </a:solidFill>
                        </a:rPr>
                        <a:t>Denotation/Connotation</a:t>
                      </a:r>
                    </a:p>
                  </a:txBody>
                  <a:tcPr/>
                </a:tc>
                <a:tc>
                  <a:txBody>
                    <a:bodyPr/>
                    <a:lstStyle/>
                    <a:p>
                      <a:r>
                        <a:rPr lang="en-US" sz="1800" dirty="0">
                          <a:solidFill>
                            <a:schemeClr val="tx1"/>
                          </a:solidFill>
                        </a:rPr>
                        <a:t>Technical</a:t>
                      </a:r>
                      <a:r>
                        <a:rPr lang="en-US" sz="1800" dirty="0"/>
                        <a:t> </a:t>
                      </a:r>
                    </a:p>
                  </a:txBody>
                  <a:tcPr/>
                </a:tc>
                <a:tc>
                  <a:txBody>
                    <a:bodyPr/>
                    <a:lstStyle/>
                    <a:p>
                      <a:r>
                        <a:rPr lang="en-US" sz="1800" dirty="0">
                          <a:solidFill>
                            <a:schemeClr val="tx1"/>
                          </a:solidFill>
                        </a:rPr>
                        <a:t>Denotation/Connotation</a:t>
                      </a:r>
                    </a:p>
                  </a:txBody>
                  <a:tcPr/>
                </a:tc>
                <a:extLst>
                  <a:ext uri="{0D108BD9-81ED-4DB2-BD59-A6C34878D82A}">
                    <a16:rowId xmlns:a16="http://schemas.microsoft.com/office/drawing/2014/main" val="10000"/>
                  </a:ext>
                </a:extLst>
              </a:tr>
              <a:tr h="1650135">
                <a:tc>
                  <a:txBody>
                    <a:bodyPr/>
                    <a:lstStyle/>
                    <a:p>
                      <a:r>
                        <a:rPr lang="en-US" sz="1800" b="1" dirty="0">
                          <a:solidFill>
                            <a:srgbClr val="FF00FF"/>
                          </a:solidFill>
                        </a:rPr>
                        <a:t>Facial</a:t>
                      </a:r>
                      <a:r>
                        <a:rPr lang="en-US" sz="1800" b="1" baseline="0" dirty="0">
                          <a:solidFill>
                            <a:srgbClr val="FF00FF"/>
                          </a:solidFill>
                        </a:rPr>
                        <a:t> Expression</a:t>
                      </a:r>
                      <a:endParaRPr lang="en-US" sz="1800" b="1" dirty="0">
                        <a:solidFill>
                          <a:srgbClr val="FF00FF"/>
                        </a:solidFill>
                      </a:endParaRPr>
                    </a:p>
                  </a:txBody>
                  <a:tcPr/>
                </a:tc>
                <a:tc>
                  <a:txBody>
                    <a:bodyPr/>
                    <a:lstStyle/>
                    <a:p>
                      <a:endParaRPr lang="en-US" sz="1800" dirty="0"/>
                    </a:p>
                  </a:txBody>
                  <a:tcPr/>
                </a:tc>
                <a:tc>
                  <a:txBody>
                    <a:bodyPr/>
                    <a:lstStyle/>
                    <a:p>
                      <a:r>
                        <a:rPr lang="en-US" sz="1800" b="1" dirty="0">
                          <a:solidFill>
                            <a:srgbClr val="FF00FF"/>
                          </a:solidFill>
                        </a:rPr>
                        <a:t>Camera work</a:t>
                      </a:r>
                    </a:p>
                  </a:txBody>
                  <a:tcPr/>
                </a:tc>
                <a:tc>
                  <a:txBody>
                    <a:bodyPr/>
                    <a:lstStyle/>
                    <a:p>
                      <a:pPr marL="0" indent="0">
                        <a:buFont typeface="Arial"/>
                        <a:buNone/>
                      </a:pPr>
                      <a:endParaRPr lang="en-US" sz="1800" dirty="0"/>
                    </a:p>
                  </a:txBody>
                  <a:tcPr/>
                </a:tc>
                <a:extLst>
                  <a:ext uri="{0D108BD9-81ED-4DB2-BD59-A6C34878D82A}">
                    <a16:rowId xmlns:a16="http://schemas.microsoft.com/office/drawing/2014/main" val="10001"/>
                  </a:ext>
                </a:extLst>
              </a:tr>
              <a:tr h="1394379">
                <a:tc>
                  <a:txBody>
                    <a:bodyPr/>
                    <a:lstStyle/>
                    <a:p>
                      <a:r>
                        <a:rPr lang="en-US" sz="1800" b="1" dirty="0" err="1">
                          <a:solidFill>
                            <a:srgbClr val="FF00FF"/>
                          </a:solidFill>
                        </a:rPr>
                        <a:t>Colour</a:t>
                      </a:r>
                      <a:endParaRPr lang="en-US" sz="1800" b="1" dirty="0">
                        <a:solidFill>
                          <a:srgbClr val="FF00FF"/>
                        </a:solidFill>
                      </a:endParaRPr>
                    </a:p>
                  </a:txBody>
                  <a:tcPr/>
                </a:tc>
                <a:tc>
                  <a:txBody>
                    <a:bodyPr/>
                    <a:lstStyle/>
                    <a:p>
                      <a:endParaRPr lang="en-US" sz="1800" dirty="0"/>
                    </a:p>
                  </a:txBody>
                  <a:tcPr/>
                </a:tc>
                <a:tc>
                  <a:txBody>
                    <a:bodyPr/>
                    <a:lstStyle/>
                    <a:p>
                      <a:r>
                        <a:rPr lang="en-US" sz="1800" b="1" dirty="0">
                          <a:solidFill>
                            <a:srgbClr val="FF00FF"/>
                          </a:solidFill>
                        </a:rPr>
                        <a:t>Diegetic</a:t>
                      </a:r>
                      <a:r>
                        <a:rPr lang="en-US" sz="1800" b="1" baseline="0" dirty="0">
                          <a:solidFill>
                            <a:srgbClr val="FF00FF"/>
                          </a:solidFill>
                        </a:rPr>
                        <a:t> sound effects</a:t>
                      </a:r>
                      <a:endParaRPr lang="en-US" sz="1800" b="1" dirty="0">
                        <a:solidFill>
                          <a:srgbClr val="FF00FF"/>
                        </a:solidFill>
                      </a:endParaRPr>
                    </a:p>
                  </a:txBody>
                  <a:tcPr/>
                </a:tc>
                <a:tc>
                  <a:txBody>
                    <a:bodyPr/>
                    <a:lstStyle/>
                    <a:p>
                      <a:endParaRPr lang="en-US" sz="1800" dirty="0"/>
                    </a:p>
                  </a:txBody>
                  <a:tcPr/>
                </a:tc>
                <a:extLst>
                  <a:ext uri="{0D108BD9-81ED-4DB2-BD59-A6C34878D82A}">
                    <a16:rowId xmlns:a16="http://schemas.microsoft.com/office/drawing/2014/main" val="10002"/>
                  </a:ext>
                </a:extLst>
              </a:tr>
              <a:tr h="669221">
                <a:tc>
                  <a:txBody>
                    <a:bodyPr/>
                    <a:lstStyle/>
                    <a:p>
                      <a:r>
                        <a:rPr lang="en-US" sz="1800" b="1" dirty="0">
                          <a:solidFill>
                            <a:srgbClr val="FF00FF"/>
                          </a:solidFill>
                        </a:rPr>
                        <a:t>Setting</a:t>
                      </a:r>
                    </a:p>
                  </a:txBody>
                  <a:tcPr/>
                </a:tc>
                <a:tc>
                  <a:txBody>
                    <a:bodyPr/>
                    <a:lstStyle/>
                    <a:p>
                      <a:endParaRPr lang="en-US" sz="1800" dirty="0"/>
                    </a:p>
                  </a:txBody>
                  <a:tcPr/>
                </a:tc>
                <a:tc>
                  <a:txBody>
                    <a:bodyPr/>
                    <a:lstStyle/>
                    <a:p>
                      <a:r>
                        <a:rPr lang="en-US" sz="1800" b="1" dirty="0">
                          <a:solidFill>
                            <a:srgbClr val="FF00FF"/>
                          </a:solidFill>
                        </a:rPr>
                        <a:t>Logo</a:t>
                      </a:r>
                    </a:p>
                  </a:txBody>
                  <a:tcPr/>
                </a:tc>
                <a:tc>
                  <a:txBody>
                    <a:bodyPr/>
                    <a:lstStyle/>
                    <a:p>
                      <a:endParaRPr lang="en-US" sz="1800" dirty="0"/>
                    </a:p>
                  </a:txBody>
                  <a:tcPr/>
                </a:tc>
                <a:extLst>
                  <a:ext uri="{0D108BD9-81ED-4DB2-BD59-A6C34878D82A}">
                    <a16:rowId xmlns:a16="http://schemas.microsoft.com/office/drawing/2014/main" val="10003"/>
                  </a:ext>
                </a:extLst>
              </a:tr>
              <a:tr h="669221">
                <a:tc>
                  <a:txBody>
                    <a:bodyPr/>
                    <a:lstStyle/>
                    <a:p>
                      <a:r>
                        <a:rPr lang="en-US" sz="1800" b="1" dirty="0">
                          <a:solidFill>
                            <a:srgbClr val="FF00FF"/>
                          </a:solidFill>
                        </a:rPr>
                        <a:t>Dialogue</a:t>
                      </a:r>
                    </a:p>
                  </a:txBody>
                  <a:tcPr/>
                </a:tc>
                <a:tc>
                  <a:txBody>
                    <a:bodyPr/>
                    <a:lstStyle/>
                    <a:p>
                      <a:endParaRPr lang="en-US" sz="1800" dirty="0"/>
                    </a:p>
                  </a:txBody>
                  <a:tcPr/>
                </a:tc>
                <a:tc>
                  <a:txBody>
                    <a:bodyPr/>
                    <a:lstStyle/>
                    <a:p>
                      <a:r>
                        <a:rPr lang="en-US" sz="1800"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a:tc>
                <a:extLst>
                  <a:ext uri="{0D108BD9-81ED-4DB2-BD59-A6C34878D82A}">
                    <a16:rowId xmlns:a16="http://schemas.microsoft.com/office/drawing/2014/main" val="10004"/>
                  </a:ext>
                </a:extLst>
              </a:tr>
              <a:tr h="669221">
                <a:tc>
                  <a:txBody>
                    <a:bodyPr/>
                    <a:lstStyle/>
                    <a:p>
                      <a:r>
                        <a:rPr lang="en-US" sz="1800" b="1" dirty="0">
                          <a:solidFill>
                            <a:srgbClr val="FF00FF"/>
                          </a:solidFill>
                        </a:rPr>
                        <a:t>Behaviour</a:t>
                      </a:r>
                    </a:p>
                  </a:txBody>
                  <a:tcPr/>
                </a:tc>
                <a:tc>
                  <a:txBody>
                    <a:bodyPr/>
                    <a:lstStyle/>
                    <a:p>
                      <a:endParaRPr lang="en-US" sz="1800" dirty="0"/>
                    </a:p>
                  </a:txBody>
                  <a:tcPr/>
                </a:tc>
                <a:tc>
                  <a:txBody>
                    <a:bodyPr/>
                    <a:lstStyle/>
                    <a:p>
                      <a:endParaRPr lang="en-US" sz="1800" dirty="0"/>
                    </a:p>
                  </a:txBody>
                  <a:tcPr/>
                </a:tc>
                <a:tc>
                  <a:txBody>
                    <a:bodyPr/>
                    <a:lstStyle/>
                    <a:p>
                      <a:endParaRPr lang="en-US" sz="18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19783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15445"/>
            <a:ext cx="8229600" cy="1252728"/>
          </a:xfrm>
        </p:spPr>
        <p:txBody>
          <a:bodyPr>
            <a:normAutofit/>
          </a:bodyPr>
          <a:lstStyle/>
          <a:p>
            <a:pPr algn="ctr"/>
            <a:r>
              <a:rPr lang="en-US" sz="2400" b="1" dirty="0">
                <a:latin typeface="+mn-lt"/>
              </a:rPr>
              <a:t>5.  Film language – You must always consider link to purpose!</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451749024"/>
              </p:ext>
            </p:extLst>
          </p:nvPr>
        </p:nvGraphicFramePr>
        <p:xfrm>
          <a:off x="178696" y="607363"/>
          <a:ext cx="8786608" cy="6219949"/>
        </p:xfrm>
        <a:graphic>
          <a:graphicData uri="http://schemas.openxmlformats.org/drawingml/2006/table">
            <a:tbl>
              <a:tblPr firstRow="1" bandRow="1">
                <a:tableStyleId>{775DCB02-9BB8-47FD-8907-85C794F793BA}</a:tableStyleId>
              </a:tblPr>
              <a:tblGrid>
                <a:gridCol w="1205470">
                  <a:extLst>
                    <a:ext uri="{9D8B030D-6E8A-4147-A177-3AD203B41FA5}">
                      <a16:colId xmlns:a16="http://schemas.microsoft.com/office/drawing/2014/main" val="20000"/>
                    </a:ext>
                  </a:extLst>
                </a:gridCol>
                <a:gridCol w="2924175">
                  <a:extLst>
                    <a:ext uri="{9D8B030D-6E8A-4147-A177-3AD203B41FA5}">
                      <a16:colId xmlns:a16="http://schemas.microsoft.com/office/drawing/2014/main" val="20001"/>
                    </a:ext>
                  </a:extLst>
                </a:gridCol>
                <a:gridCol w="1123950">
                  <a:extLst>
                    <a:ext uri="{9D8B030D-6E8A-4147-A177-3AD203B41FA5}">
                      <a16:colId xmlns:a16="http://schemas.microsoft.com/office/drawing/2014/main" val="20002"/>
                    </a:ext>
                  </a:extLst>
                </a:gridCol>
                <a:gridCol w="3533013">
                  <a:extLst>
                    <a:ext uri="{9D8B030D-6E8A-4147-A177-3AD203B41FA5}">
                      <a16:colId xmlns:a16="http://schemas.microsoft.com/office/drawing/2014/main" val="20003"/>
                    </a:ext>
                  </a:extLst>
                </a:gridCol>
              </a:tblGrid>
              <a:tr h="706136">
                <a:tc>
                  <a:txBody>
                    <a:bodyPr/>
                    <a:lstStyle/>
                    <a:p>
                      <a:r>
                        <a:rPr lang="en-US" sz="1600" dirty="0">
                          <a:solidFill>
                            <a:schemeClr val="tx1"/>
                          </a:solidFill>
                        </a:rPr>
                        <a:t> Cultural</a:t>
                      </a:r>
                    </a:p>
                  </a:txBody>
                  <a:tcPr/>
                </a:tc>
                <a:tc>
                  <a:txBody>
                    <a:bodyPr/>
                    <a:lstStyle/>
                    <a:p>
                      <a:r>
                        <a:rPr lang="en-US" sz="1600" dirty="0">
                          <a:solidFill>
                            <a:schemeClr val="tx1"/>
                          </a:solidFill>
                        </a:rPr>
                        <a:t>Denotation/Connotation</a:t>
                      </a:r>
                    </a:p>
                  </a:txBody>
                  <a:tcPr/>
                </a:tc>
                <a:tc>
                  <a:txBody>
                    <a:bodyPr/>
                    <a:lstStyle/>
                    <a:p>
                      <a:r>
                        <a:rPr lang="en-US" sz="1600" dirty="0">
                          <a:solidFill>
                            <a:schemeClr val="tx1"/>
                          </a:solidFill>
                        </a:rPr>
                        <a:t>Technical </a:t>
                      </a:r>
                    </a:p>
                  </a:txBody>
                  <a:tcPr/>
                </a:tc>
                <a:tc>
                  <a:txBody>
                    <a:bodyPr/>
                    <a:lstStyle/>
                    <a:p>
                      <a:r>
                        <a:rPr lang="en-US" sz="1600" dirty="0">
                          <a:solidFill>
                            <a:schemeClr val="tx1"/>
                          </a:solidFill>
                        </a:rPr>
                        <a:t>Denotation/Connotation</a:t>
                      </a:r>
                    </a:p>
                  </a:txBody>
                  <a:tcPr/>
                </a:tc>
                <a:extLst>
                  <a:ext uri="{0D108BD9-81ED-4DB2-BD59-A6C34878D82A}">
                    <a16:rowId xmlns:a16="http://schemas.microsoft.com/office/drawing/2014/main" val="10000"/>
                  </a:ext>
                </a:extLst>
              </a:tr>
              <a:tr h="1610286">
                <a:tc>
                  <a:txBody>
                    <a:bodyPr/>
                    <a:lstStyle/>
                    <a:p>
                      <a:r>
                        <a:rPr lang="en-US" sz="1600" b="1" dirty="0">
                          <a:solidFill>
                            <a:srgbClr val="FF00FF"/>
                          </a:solidFill>
                        </a:rPr>
                        <a:t>Facial</a:t>
                      </a:r>
                      <a:r>
                        <a:rPr lang="en-US" sz="1600" b="1" baseline="0" dirty="0">
                          <a:solidFill>
                            <a:srgbClr val="FF00FF"/>
                          </a:solidFill>
                        </a:rPr>
                        <a:t> Expression</a:t>
                      </a:r>
                      <a:endParaRPr lang="en-US" sz="1600" b="1" dirty="0">
                        <a:solidFill>
                          <a:srgbClr val="FF00FF"/>
                        </a:solidFill>
                      </a:endParaRPr>
                    </a:p>
                  </a:txBody>
                  <a:tcPr/>
                </a:tc>
                <a:tc>
                  <a:txBody>
                    <a:bodyPr/>
                    <a:lstStyle/>
                    <a:p>
                      <a:r>
                        <a:rPr lang="en-US" sz="1600" dirty="0"/>
                        <a:t>Serious</a:t>
                      </a:r>
                      <a:r>
                        <a:rPr lang="en-US" sz="1600" baseline="0" dirty="0"/>
                        <a:t> and contemplative</a:t>
                      </a:r>
                    </a:p>
                    <a:p>
                      <a:r>
                        <a:rPr lang="en-US" sz="1600" baseline="0" dirty="0"/>
                        <a:t>Chin up = pride</a:t>
                      </a:r>
                    </a:p>
                    <a:p>
                      <a:r>
                        <a:rPr lang="en-US" sz="1600" baseline="0" dirty="0"/>
                        <a:t>Eyes closed = in the zone</a:t>
                      </a:r>
                    </a:p>
                    <a:p>
                      <a:r>
                        <a:rPr lang="en-US" sz="1600" baseline="0" dirty="0"/>
                        <a:t>Snarl = Back off, space required, genius at work</a:t>
                      </a:r>
                      <a:endParaRPr lang="en-US" sz="1600" dirty="0"/>
                    </a:p>
                  </a:txBody>
                  <a:tcPr/>
                </a:tc>
                <a:tc>
                  <a:txBody>
                    <a:bodyPr/>
                    <a:lstStyle/>
                    <a:p>
                      <a:r>
                        <a:rPr lang="en-US" sz="1600" b="1" dirty="0">
                          <a:solidFill>
                            <a:srgbClr val="FF00FF"/>
                          </a:solidFill>
                        </a:rPr>
                        <a:t>Camera work</a:t>
                      </a:r>
                    </a:p>
                  </a:txBody>
                  <a:tcPr/>
                </a:tc>
                <a:tc>
                  <a:txBody>
                    <a:bodyPr/>
                    <a:lstStyle/>
                    <a:p>
                      <a:pPr marL="0" indent="0">
                        <a:buFont typeface="Arial"/>
                        <a:buNone/>
                      </a:pPr>
                      <a:r>
                        <a:rPr lang="en-US" sz="1600" dirty="0"/>
                        <a:t>CU</a:t>
                      </a:r>
                      <a:r>
                        <a:rPr lang="en-US" sz="1600" baseline="0" dirty="0"/>
                        <a:t> of gorilla tilting head up, LA suggest gorilla is in control of the situation.</a:t>
                      </a:r>
                    </a:p>
                    <a:p>
                      <a:pPr marL="0" indent="0">
                        <a:buFont typeface="Arial"/>
                        <a:buNone/>
                      </a:pPr>
                      <a:r>
                        <a:rPr lang="en-US" sz="1600" baseline="0" dirty="0"/>
                        <a:t>Camera slowly zooms out to reveal MCU of gorilla at drum kit – builds suspense because we don’t know what the gorilla is doing.</a:t>
                      </a:r>
                      <a:endParaRPr lang="en-US" sz="1600" dirty="0"/>
                    </a:p>
                  </a:txBody>
                  <a:tcPr/>
                </a:tc>
                <a:extLst>
                  <a:ext uri="{0D108BD9-81ED-4DB2-BD59-A6C34878D82A}">
                    <a16:rowId xmlns:a16="http://schemas.microsoft.com/office/drawing/2014/main" val="10001"/>
                  </a:ext>
                </a:extLst>
              </a:tr>
              <a:tr h="1360707">
                <a:tc>
                  <a:txBody>
                    <a:bodyPr/>
                    <a:lstStyle/>
                    <a:p>
                      <a:r>
                        <a:rPr lang="en-US" sz="1600" b="1" dirty="0" err="1">
                          <a:solidFill>
                            <a:srgbClr val="FF00FF"/>
                          </a:solidFill>
                        </a:rPr>
                        <a:t>Colour</a:t>
                      </a:r>
                      <a:endParaRPr lang="en-US" sz="1600" b="1" dirty="0">
                        <a:solidFill>
                          <a:srgbClr val="FF00FF"/>
                        </a:solidFill>
                      </a:endParaRPr>
                    </a:p>
                  </a:txBody>
                  <a:tcPr/>
                </a:tc>
                <a:tc>
                  <a:txBody>
                    <a:bodyPr/>
                    <a:lstStyle/>
                    <a:p>
                      <a:r>
                        <a:rPr lang="en-US" sz="1600" dirty="0"/>
                        <a:t>Purple background synonymous with Cadbury, subtle product placement</a:t>
                      </a:r>
                    </a:p>
                  </a:txBody>
                  <a:tcPr/>
                </a:tc>
                <a:tc>
                  <a:txBody>
                    <a:bodyPr/>
                    <a:lstStyle/>
                    <a:p>
                      <a:r>
                        <a:rPr lang="en-US" sz="1600" b="1" dirty="0">
                          <a:solidFill>
                            <a:srgbClr val="FF00FF"/>
                          </a:solidFill>
                        </a:rPr>
                        <a:t>Diegetic</a:t>
                      </a:r>
                      <a:r>
                        <a:rPr lang="en-US" sz="1600" b="1" baseline="0" dirty="0">
                          <a:solidFill>
                            <a:srgbClr val="FF00FF"/>
                          </a:solidFill>
                        </a:rPr>
                        <a:t> sound effects</a:t>
                      </a:r>
                      <a:endParaRPr lang="en-US" sz="1600" b="1" dirty="0">
                        <a:solidFill>
                          <a:srgbClr val="FF00FF"/>
                        </a:solidFill>
                      </a:endParaRPr>
                    </a:p>
                  </a:txBody>
                  <a:tcPr/>
                </a:tc>
                <a:tc>
                  <a:txBody>
                    <a:bodyPr/>
                    <a:lstStyle/>
                    <a:p>
                      <a:r>
                        <a:rPr lang="en-US" sz="1600" dirty="0"/>
                        <a:t>“In the Air Tonight” by Phil Collins,</a:t>
                      </a:r>
                      <a:r>
                        <a:rPr lang="en-US" sz="1600" baseline="0" dirty="0"/>
                        <a:t> features one of the most iconic drum riffs of all time that is instantly </a:t>
                      </a:r>
                      <a:r>
                        <a:rPr lang="en-US" sz="1600" baseline="0" dirty="0" err="1"/>
                        <a:t>recognisable</a:t>
                      </a:r>
                      <a:endParaRPr lang="en-US" sz="1600" dirty="0"/>
                    </a:p>
                  </a:txBody>
                  <a:tcPr/>
                </a:tc>
                <a:extLst>
                  <a:ext uri="{0D108BD9-81ED-4DB2-BD59-A6C34878D82A}">
                    <a16:rowId xmlns:a16="http://schemas.microsoft.com/office/drawing/2014/main" val="10002"/>
                  </a:ext>
                </a:extLst>
              </a:tr>
              <a:tr h="803087">
                <a:tc>
                  <a:txBody>
                    <a:bodyPr/>
                    <a:lstStyle/>
                    <a:p>
                      <a:r>
                        <a:rPr lang="en-US" sz="1600" b="1" dirty="0">
                          <a:solidFill>
                            <a:srgbClr val="FF00FF"/>
                          </a:solidFill>
                        </a:rPr>
                        <a:t>Setting</a:t>
                      </a:r>
                    </a:p>
                  </a:txBody>
                  <a:tcPr/>
                </a:tc>
                <a:tc>
                  <a:txBody>
                    <a:bodyPr/>
                    <a:lstStyle/>
                    <a:p>
                      <a:r>
                        <a:rPr lang="en-US" sz="1600" dirty="0"/>
                        <a:t>Recording studio to enhance surreal feel, not a</a:t>
                      </a:r>
                      <a:r>
                        <a:rPr lang="en-US" sz="1600" baseline="0" dirty="0"/>
                        <a:t> location we expect (zoo, jungle)</a:t>
                      </a:r>
                      <a:endParaRPr lang="en-US" sz="1600" dirty="0"/>
                    </a:p>
                  </a:txBody>
                  <a:tcPr/>
                </a:tc>
                <a:tc>
                  <a:txBody>
                    <a:bodyPr/>
                    <a:lstStyle/>
                    <a:p>
                      <a:r>
                        <a:rPr lang="en-US" sz="1600" b="1" dirty="0">
                          <a:solidFill>
                            <a:srgbClr val="FF00FF"/>
                          </a:solidFill>
                        </a:rPr>
                        <a:t>Logo</a:t>
                      </a:r>
                    </a:p>
                  </a:txBody>
                  <a:tcPr/>
                </a:tc>
                <a:tc>
                  <a:txBody>
                    <a:bodyPr/>
                    <a:lstStyle/>
                    <a:p>
                      <a:r>
                        <a:rPr lang="en-US" sz="1600" dirty="0"/>
                        <a:t>The</a:t>
                      </a:r>
                      <a:r>
                        <a:rPr lang="en-US" sz="1600" baseline="0" dirty="0"/>
                        <a:t> glass half full of milk  - to show that Cadbury’s is one of a kind, connotes quality, luxury</a:t>
                      </a:r>
                      <a:endParaRPr lang="en-US" sz="1600" dirty="0"/>
                    </a:p>
                  </a:txBody>
                  <a:tcPr/>
                </a:tc>
                <a:extLst>
                  <a:ext uri="{0D108BD9-81ED-4DB2-BD59-A6C34878D82A}">
                    <a16:rowId xmlns:a16="http://schemas.microsoft.com/office/drawing/2014/main" val="10003"/>
                  </a:ext>
                </a:extLst>
              </a:tr>
              <a:tr h="1041038">
                <a:tc>
                  <a:txBody>
                    <a:bodyPr/>
                    <a:lstStyle/>
                    <a:p>
                      <a:r>
                        <a:rPr lang="en-US" sz="1600" b="1" dirty="0">
                          <a:solidFill>
                            <a:srgbClr val="FF00FF"/>
                          </a:solidFill>
                        </a:rPr>
                        <a:t>Dialogue</a:t>
                      </a:r>
                    </a:p>
                  </a:txBody>
                  <a:tcPr/>
                </a:tc>
                <a:tc>
                  <a:txBody>
                    <a:bodyPr/>
                    <a:lstStyle/>
                    <a:p>
                      <a:r>
                        <a:rPr lang="en-US" sz="1600" dirty="0"/>
                        <a:t>“I’ve been waiting for this moment all my life” anchors</a:t>
                      </a:r>
                      <a:r>
                        <a:rPr lang="en-US" sz="1600" baseline="0" dirty="0"/>
                        <a:t> the importance of the moment for the gorilla</a:t>
                      </a:r>
                      <a:endParaRPr lang="en-US" sz="1600" dirty="0"/>
                    </a:p>
                  </a:txBody>
                  <a:tcPr/>
                </a:tc>
                <a:tc>
                  <a:txBody>
                    <a:bodyPr/>
                    <a:lstStyle/>
                    <a:p>
                      <a:r>
                        <a:rPr lang="en-US" sz="1600"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A glass and a half full of</a:t>
                      </a:r>
                      <a:r>
                        <a:rPr lang="en-US" sz="1600" b="1" dirty="0"/>
                        <a:t> joy – connotes happiness, enjoyment, a mind set </a:t>
                      </a:r>
                      <a:r>
                        <a:rPr lang="en-US" sz="1600" dirty="0"/>
                        <a:t>- </a:t>
                      </a:r>
                    </a:p>
                  </a:txBody>
                  <a:tcPr/>
                </a:tc>
                <a:extLst>
                  <a:ext uri="{0D108BD9-81ED-4DB2-BD59-A6C34878D82A}">
                    <a16:rowId xmlns:a16="http://schemas.microsoft.com/office/drawing/2014/main" val="10004"/>
                  </a:ext>
                </a:extLst>
              </a:tr>
              <a:tr h="653060">
                <a:tc>
                  <a:txBody>
                    <a:bodyPr/>
                    <a:lstStyle/>
                    <a:p>
                      <a:r>
                        <a:rPr lang="en-US" sz="1600" b="1" dirty="0">
                          <a:solidFill>
                            <a:srgbClr val="FF00FF"/>
                          </a:solidFill>
                        </a:rPr>
                        <a:t>Behaviour</a:t>
                      </a:r>
                    </a:p>
                  </a:txBody>
                  <a:tcPr/>
                </a:tc>
                <a:tc>
                  <a:txBody>
                    <a:bodyPr/>
                    <a:lstStyle/>
                    <a:p>
                      <a:r>
                        <a:rPr lang="en-US" sz="1600" dirty="0"/>
                        <a:t>See facial expression</a:t>
                      </a:r>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39945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9651" y="445332"/>
            <a:ext cx="8229600" cy="1252728"/>
          </a:xfrm>
        </p:spPr>
        <p:txBody>
          <a:bodyPr/>
          <a:lstStyle/>
          <a:p>
            <a:pPr algn="ctr"/>
            <a:r>
              <a:rPr lang="en-US" b="1" dirty="0">
                <a:latin typeface="+mn-lt"/>
              </a:rPr>
              <a:t>6.  Style</a:t>
            </a:r>
          </a:p>
        </p:txBody>
      </p:sp>
      <p:sp>
        <p:nvSpPr>
          <p:cNvPr id="2" name="Content Placeholder 1"/>
          <p:cNvSpPr>
            <a:spLocks noGrp="1"/>
          </p:cNvSpPr>
          <p:nvPr>
            <p:ph idx="1"/>
          </p:nvPr>
        </p:nvSpPr>
        <p:spPr>
          <a:xfrm>
            <a:off x="369651" y="1720370"/>
            <a:ext cx="8404698" cy="4250986"/>
          </a:xfrm>
        </p:spPr>
        <p:txBody>
          <a:bodyPr>
            <a:normAutofit/>
          </a:bodyPr>
          <a:lstStyle/>
          <a:p>
            <a:pPr marL="0" indent="0">
              <a:buNone/>
            </a:pPr>
            <a:r>
              <a:rPr lang="en-US" sz="2600" dirty="0"/>
              <a:t>A surreal and ultimately light-hearted tone engages a universal audience and </a:t>
            </a:r>
            <a:r>
              <a:rPr lang="en-US" sz="2600" b="1" dirty="0"/>
              <a:t>promotes the product</a:t>
            </a:r>
            <a:r>
              <a:rPr lang="en-US" sz="2600" dirty="0"/>
              <a:t>:</a:t>
            </a:r>
          </a:p>
          <a:p>
            <a:pPr lvl="1"/>
            <a:r>
              <a:rPr lang="en-US" sz="2600" dirty="0"/>
              <a:t>Use of a dramatic soundtrack (iconic song of the 80s)</a:t>
            </a:r>
          </a:p>
          <a:p>
            <a:pPr lvl="1"/>
            <a:r>
              <a:rPr lang="en-US" sz="2600" dirty="0"/>
              <a:t>Slow reveal of action through use of camera (creates suspense)</a:t>
            </a:r>
          </a:p>
          <a:p>
            <a:pPr lvl="1"/>
            <a:r>
              <a:rPr lang="en-US" sz="2600" dirty="0"/>
              <a:t>Body language of gorilla (intense, serious, professional)</a:t>
            </a:r>
          </a:p>
          <a:p>
            <a:pPr lvl="1"/>
            <a:r>
              <a:rPr lang="en-US" sz="2600" dirty="0"/>
              <a:t>Use of purple (subtle brand reinforcement)</a:t>
            </a:r>
          </a:p>
          <a:p>
            <a:pPr lvl="1"/>
            <a:r>
              <a:rPr lang="en-US" sz="2600" dirty="0"/>
              <a:t>Logo (provides audience with “direction” i.e. enjoy this, don’t think about it on a serious level)</a:t>
            </a:r>
          </a:p>
          <a:p>
            <a:pPr lvl="1"/>
            <a:endParaRPr lang="en-US" sz="2600" dirty="0"/>
          </a:p>
          <a:p>
            <a:pPr lvl="1"/>
            <a:endParaRPr lang="en-US" sz="2600" dirty="0"/>
          </a:p>
        </p:txBody>
      </p:sp>
    </p:spTree>
    <p:extLst>
      <p:ext uri="{BB962C8B-B14F-4D97-AF65-F5344CB8AC3E}">
        <p14:creationId xmlns:p14="http://schemas.microsoft.com/office/powerpoint/2010/main" val="109705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mn-lt"/>
              </a:rPr>
              <a:t>Exam question</a:t>
            </a:r>
          </a:p>
        </p:txBody>
      </p:sp>
      <p:sp>
        <p:nvSpPr>
          <p:cNvPr id="2" name="Content Placeholder 1"/>
          <p:cNvSpPr>
            <a:spLocks noGrp="1"/>
          </p:cNvSpPr>
          <p:nvPr>
            <p:ph idx="1"/>
          </p:nvPr>
        </p:nvSpPr>
        <p:spPr>
          <a:xfrm>
            <a:off x="628649" y="1825625"/>
            <a:ext cx="7496175" cy="4351338"/>
          </a:xfrm>
        </p:spPr>
        <p:txBody>
          <a:bodyPr/>
          <a:lstStyle/>
          <a:p>
            <a:pPr marL="0" indent="0">
              <a:buNone/>
            </a:pPr>
            <a:r>
              <a:rPr lang="en-GB" dirty="0"/>
              <a:t>Successful media content meets the needs of its audience(s). </a:t>
            </a:r>
          </a:p>
          <a:p>
            <a:pPr marL="0" indent="0">
              <a:buNone/>
            </a:pPr>
            <a:r>
              <a:rPr lang="en-GB" dirty="0"/>
              <a:t>(a) Describe two needs of the audience(s) for media content you have studied. 								</a:t>
            </a:r>
            <a:r>
              <a:rPr lang="en-GB" b="1" dirty="0"/>
              <a:t>(2)</a:t>
            </a:r>
          </a:p>
          <a:p>
            <a:pPr marL="0" indent="0">
              <a:buNone/>
            </a:pPr>
            <a:r>
              <a:rPr lang="en-GB" dirty="0"/>
              <a:t>(b) Explain in detail how media content was used to meet each need.						 				</a:t>
            </a:r>
            <a:r>
              <a:rPr lang="en-GB" b="1" dirty="0"/>
              <a:t>(8)</a:t>
            </a:r>
          </a:p>
          <a:p>
            <a:endParaRPr lang="en-GB" dirty="0"/>
          </a:p>
        </p:txBody>
      </p:sp>
    </p:spTree>
    <p:extLst>
      <p:ext uri="{BB962C8B-B14F-4D97-AF65-F5344CB8AC3E}">
        <p14:creationId xmlns:p14="http://schemas.microsoft.com/office/powerpoint/2010/main" val="853854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Christmas Ad Questions</a:t>
            </a:r>
          </a:p>
        </p:txBody>
      </p:sp>
      <p:sp>
        <p:nvSpPr>
          <p:cNvPr id="2" name="Content Placeholder 1"/>
          <p:cNvSpPr>
            <a:spLocks noGrp="1"/>
          </p:cNvSpPr>
          <p:nvPr>
            <p:ph idx="1"/>
          </p:nvPr>
        </p:nvSpPr>
        <p:spPr>
          <a:xfrm>
            <a:off x="252934" y="1690689"/>
            <a:ext cx="8638132" cy="4182533"/>
          </a:xfrm>
        </p:spPr>
        <p:txBody>
          <a:bodyPr>
            <a:normAutofit/>
          </a:bodyPr>
          <a:lstStyle/>
          <a:p>
            <a:pPr marL="457200" indent="-457200">
              <a:buFont typeface="+mj-lt"/>
              <a:buAutoNum type="arabicPeriod"/>
            </a:pPr>
            <a:r>
              <a:rPr lang="en-US" sz="2800" dirty="0"/>
              <a:t>Summarise the </a:t>
            </a:r>
            <a:r>
              <a:rPr lang="en-US" sz="2800" b="1" dirty="0"/>
              <a:t>narrative</a:t>
            </a:r>
            <a:r>
              <a:rPr lang="en-US" sz="2800" dirty="0"/>
              <a:t> (what happens) – this won’t take long at all!</a:t>
            </a:r>
          </a:p>
          <a:p>
            <a:pPr marL="457200" indent="-457200">
              <a:buFont typeface="+mj-lt"/>
              <a:buAutoNum type="arabicPeriod"/>
            </a:pPr>
            <a:r>
              <a:rPr lang="en-US" sz="2800" dirty="0"/>
              <a:t> What is the </a:t>
            </a:r>
            <a:r>
              <a:rPr lang="en-US" sz="2800" b="1" dirty="0"/>
              <a:t>purpose </a:t>
            </a:r>
            <a:r>
              <a:rPr lang="en-US" sz="2800" dirty="0"/>
              <a:t>of this ad? Give evidence</a:t>
            </a:r>
          </a:p>
          <a:p>
            <a:pPr marL="457200" indent="-457200">
              <a:buFont typeface="+mj-lt"/>
              <a:buAutoNum type="arabicPeriod"/>
            </a:pPr>
            <a:r>
              <a:rPr lang="en-US" sz="2800" dirty="0"/>
              <a:t>Who is the </a:t>
            </a:r>
            <a:r>
              <a:rPr lang="en-US" sz="2800" b="1" dirty="0"/>
              <a:t>target audience </a:t>
            </a:r>
            <a:r>
              <a:rPr lang="en-US" sz="2800" dirty="0"/>
              <a:t>for this ad? How have they been specifically targeted?</a:t>
            </a:r>
          </a:p>
          <a:p>
            <a:pPr marL="457200" indent="-457200">
              <a:buFont typeface="+mj-lt"/>
              <a:buAutoNum type="arabicPeriod"/>
            </a:pPr>
            <a:r>
              <a:rPr lang="en-US" sz="2800" dirty="0"/>
              <a:t>What </a:t>
            </a:r>
            <a:r>
              <a:rPr lang="en-US" sz="2800" b="1" dirty="0"/>
              <a:t>tone/s </a:t>
            </a:r>
            <a:r>
              <a:rPr lang="en-US" sz="2800" dirty="0"/>
              <a:t>is/are found in this ad?</a:t>
            </a:r>
          </a:p>
          <a:p>
            <a:pPr marL="457200" indent="-457200">
              <a:buFont typeface="+mj-lt"/>
              <a:buAutoNum type="arabicPeriod"/>
            </a:pPr>
            <a:r>
              <a:rPr lang="en-US" sz="2800" dirty="0"/>
              <a:t>How has the director used </a:t>
            </a:r>
            <a:r>
              <a:rPr lang="en-US" sz="2800" b="1" dirty="0"/>
              <a:t>technical and cultural codes </a:t>
            </a:r>
            <a:r>
              <a:rPr lang="en-US" sz="2800" dirty="0"/>
              <a:t>to anchor the tone/s? (Give at least two codes for each tone)</a:t>
            </a:r>
          </a:p>
          <a:p>
            <a:pPr marL="0" indent="0">
              <a:buNone/>
            </a:pPr>
            <a:endParaRPr lang="en-US" sz="2400"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2025876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Public Service Announcements</a:t>
            </a:r>
          </a:p>
        </p:txBody>
      </p:sp>
      <p:sp>
        <p:nvSpPr>
          <p:cNvPr id="2" name="Content Placeholder 1"/>
          <p:cNvSpPr>
            <a:spLocks noGrp="1"/>
          </p:cNvSpPr>
          <p:nvPr>
            <p:ph idx="1"/>
          </p:nvPr>
        </p:nvSpPr>
        <p:spPr>
          <a:xfrm>
            <a:off x="628650" y="1703652"/>
            <a:ext cx="8003006" cy="3450696"/>
          </a:xfrm>
        </p:spPr>
        <p:txBody>
          <a:bodyPr>
            <a:noAutofit/>
          </a:bodyPr>
          <a:lstStyle/>
          <a:p>
            <a:pPr marL="0" indent="0">
              <a:buNone/>
            </a:pPr>
            <a:r>
              <a:rPr lang="en-US" sz="2800" b="1" dirty="0"/>
              <a:t>Learning Intentions:</a:t>
            </a:r>
          </a:p>
          <a:p>
            <a:r>
              <a:rPr lang="en-US" sz="2800" dirty="0"/>
              <a:t>Understand the </a:t>
            </a:r>
            <a:r>
              <a:rPr lang="en-US" sz="2800" b="1" dirty="0"/>
              <a:t>purpose </a:t>
            </a:r>
            <a:r>
              <a:rPr lang="en-US" sz="2800" dirty="0"/>
              <a:t>and </a:t>
            </a:r>
            <a:r>
              <a:rPr lang="en-US" sz="2800" b="1" dirty="0"/>
              <a:t>conventions</a:t>
            </a:r>
            <a:r>
              <a:rPr lang="en-US" sz="2800" dirty="0"/>
              <a:t> of PSAs</a:t>
            </a:r>
          </a:p>
          <a:p>
            <a:r>
              <a:rPr lang="en-US" sz="2800" dirty="0"/>
              <a:t>and how they intend to </a:t>
            </a:r>
            <a:r>
              <a:rPr lang="en-US" sz="2800" b="1" dirty="0"/>
              <a:t>influence the attitudes and </a:t>
            </a:r>
            <a:r>
              <a:rPr lang="en-US" sz="2800" b="1" dirty="0" err="1"/>
              <a:t>behaviours</a:t>
            </a:r>
            <a:r>
              <a:rPr lang="en-US" sz="2800" b="1" dirty="0"/>
              <a:t> </a:t>
            </a:r>
            <a:r>
              <a:rPr lang="en-US" sz="2800" dirty="0"/>
              <a:t>of</a:t>
            </a:r>
            <a:r>
              <a:rPr lang="en-US" sz="2800" b="1" dirty="0"/>
              <a:t> audiences</a:t>
            </a:r>
          </a:p>
          <a:p>
            <a:endParaRPr lang="en-US" sz="2800" b="1" dirty="0"/>
          </a:p>
          <a:p>
            <a:pPr marL="0" indent="0">
              <a:buNone/>
            </a:pPr>
            <a:r>
              <a:rPr lang="en-US" sz="2800" b="1" dirty="0"/>
              <a:t>Success Criteria: </a:t>
            </a:r>
          </a:p>
          <a:p>
            <a:r>
              <a:rPr lang="en-US" sz="2800" dirty="0"/>
              <a:t>Analyse language codes and conventions in a range of PSAs</a:t>
            </a:r>
          </a:p>
          <a:p>
            <a:r>
              <a:rPr lang="en-US" sz="2800" dirty="0"/>
              <a:t>Research its affect on audiences</a:t>
            </a:r>
          </a:p>
        </p:txBody>
      </p:sp>
    </p:spTree>
    <p:extLst>
      <p:ext uri="{BB962C8B-B14F-4D97-AF65-F5344CB8AC3E}">
        <p14:creationId xmlns:p14="http://schemas.microsoft.com/office/powerpoint/2010/main" val="2533413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4350" y="750429"/>
            <a:ext cx="7886700" cy="1325563"/>
          </a:xfrm>
        </p:spPr>
        <p:txBody>
          <a:bodyPr>
            <a:normAutofit/>
          </a:bodyPr>
          <a:lstStyle/>
          <a:p>
            <a:r>
              <a:rPr lang="en-US" b="1" dirty="0">
                <a:latin typeface="+mn-lt"/>
              </a:rPr>
              <a:t>What are Public Service Announcements?</a:t>
            </a:r>
          </a:p>
        </p:txBody>
      </p:sp>
      <p:sp>
        <p:nvSpPr>
          <p:cNvPr id="2" name="Content Placeholder 1"/>
          <p:cNvSpPr>
            <a:spLocks noGrp="1"/>
          </p:cNvSpPr>
          <p:nvPr>
            <p:ph idx="1"/>
          </p:nvPr>
        </p:nvSpPr>
        <p:spPr>
          <a:xfrm>
            <a:off x="374350" y="2075992"/>
            <a:ext cx="8638131" cy="4103286"/>
          </a:xfrm>
        </p:spPr>
        <p:txBody>
          <a:bodyPr>
            <a:normAutofit/>
          </a:bodyPr>
          <a:lstStyle/>
          <a:p>
            <a:r>
              <a:rPr lang="en-US" sz="2400" dirty="0"/>
              <a:t>PSAs are a </a:t>
            </a:r>
            <a:r>
              <a:rPr lang="en-US" sz="2400" u="sng" dirty="0"/>
              <a:t>form</a:t>
            </a:r>
            <a:r>
              <a:rPr lang="en-US" sz="2400" dirty="0"/>
              <a:t> of advertising</a:t>
            </a:r>
          </a:p>
          <a:p>
            <a:endParaRPr lang="en-US" sz="2400" dirty="0"/>
          </a:p>
          <a:p>
            <a:r>
              <a:rPr lang="en-US" sz="2400" dirty="0"/>
              <a:t>Sponsored by </a:t>
            </a:r>
            <a:r>
              <a:rPr lang="en-US" sz="2400" b="1" dirty="0"/>
              <a:t>non-profit </a:t>
            </a:r>
            <a:r>
              <a:rPr lang="en-US" sz="2400" b="1" dirty="0" err="1"/>
              <a:t>organisation</a:t>
            </a:r>
            <a:r>
              <a:rPr lang="en-US" sz="2400" b="1" dirty="0"/>
              <a:t> </a:t>
            </a:r>
            <a:r>
              <a:rPr lang="en-US" sz="2400" dirty="0"/>
              <a:t>(government, M.A.D.D., </a:t>
            </a:r>
            <a:r>
              <a:rPr lang="en-US" sz="2400" dirty="0" err="1"/>
              <a:t>Wateraid</a:t>
            </a:r>
            <a:r>
              <a:rPr lang="en-US" sz="2400" dirty="0"/>
              <a:t>, UNICEF, National Trust, World Vision…) </a:t>
            </a:r>
          </a:p>
          <a:p>
            <a:endParaRPr lang="en-US" sz="2400" dirty="0"/>
          </a:p>
          <a:p>
            <a:r>
              <a:rPr lang="en-US" sz="2400" dirty="0"/>
              <a:t>Most common </a:t>
            </a:r>
            <a:r>
              <a:rPr lang="en-US" sz="2400" u="sng" dirty="0"/>
              <a:t>medium</a:t>
            </a:r>
            <a:r>
              <a:rPr lang="en-US" sz="2400" dirty="0"/>
              <a:t>: TV, print, radio</a:t>
            </a:r>
          </a:p>
          <a:p>
            <a:endParaRPr lang="en-US" sz="2400" dirty="0"/>
          </a:p>
          <a:p>
            <a:r>
              <a:rPr lang="en-US" sz="2400" u="sng" dirty="0">
                <a:solidFill>
                  <a:srgbClr val="FF00FF"/>
                </a:solidFill>
              </a:rPr>
              <a:t>Purpose</a:t>
            </a:r>
            <a:r>
              <a:rPr lang="en-US" sz="2400" dirty="0">
                <a:solidFill>
                  <a:srgbClr val="FF00FF"/>
                </a:solidFill>
              </a:rPr>
              <a:t>: to communicate or reinforce </a:t>
            </a:r>
            <a:r>
              <a:rPr lang="en-US" sz="2400" b="1" dirty="0">
                <a:solidFill>
                  <a:srgbClr val="FF00FF"/>
                </a:solidFill>
              </a:rPr>
              <a:t>pro-social information to the public </a:t>
            </a:r>
            <a:r>
              <a:rPr lang="en-US" sz="2400" dirty="0">
                <a:solidFill>
                  <a:srgbClr val="FF00FF"/>
                </a:solidFill>
              </a:rPr>
              <a:t>with the intent to </a:t>
            </a:r>
            <a:r>
              <a:rPr lang="en-US" sz="2400" b="1" dirty="0">
                <a:solidFill>
                  <a:srgbClr val="FF00FF"/>
                </a:solidFill>
              </a:rPr>
              <a:t>change attitudes and behaviour</a:t>
            </a:r>
          </a:p>
          <a:p>
            <a:endParaRPr lang="en-US" sz="2800" dirty="0"/>
          </a:p>
          <a:p>
            <a:endParaRPr lang="en-US" sz="2800" dirty="0"/>
          </a:p>
          <a:p>
            <a:endParaRPr lang="en-US" sz="2800" dirty="0"/>
          </a:p>
        </p:txBody>
      </p:sp>
      <p:pic>
        <p:nvPicPr>
          <p:cNvPr id="4" name="Picture 3"/>
          <p:cNvPicPr>
            <a:picLocks noChangeAspect="1"/>
          </p:cNvPicPr>
          <p:nvPr/>
        </p:nvPicPr>
        <p:blipFill>
          <a:blip r:embed="rId2"/>
          <a:stretch>
            <a:fillRect/>
          </a:stretch>
        </p:blipFill>
        <p:spPr>
          <a:xfrm>
            <a:off x="7791106" y="256717"/>
            <a:ext cx="1221375" cy="1184734"/>
          </a:xfrm>
          <a:prstGeom prst="rect">
            <a:avLst/>
          </a:prstGeom>
        </p:spPr>
      </p:pic>
    </p:spTree>
    <p:extLst>
      <p:ext uri="{BB962C8B-B14F-4D97-AF65-F5344CB8AC3E}">
        <p14:creationId xmlns:p14="http://schemas.microsoft.com/office/powerpoint/2010/main" val="87278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b="1" dirty="0">
                <a:latin typeface="+mn-lt"/>
              </a:rPr>
              <a:t>Examples of PSAs</a:t>
            </a:r>
          </a:p>
        </p:txBody>
      </p:sp>
      <p:sp>
        <p:nvSpPr>
          <p:cNvPr id="2" name="Content Placeholder 1"/>
          <p:cNvSpPr>
            <a:spLocks noGrp="1"/>
          </p:cNvSpPr>
          <p:nvPr>
            <p:ph idx="1"/>
          </p:nvPr>
        </p:nvSpPr>
        <p:spPr>
          <a:xfrm>
            <a:off x="282587" y="1771649"/>
            <a:ext cx="5562695" cy="4484350"/>
          </a:xfrm>
        </p:spPr>
        <p:txBody>
          <a:bodyPr>
            <a:normAutofit fontScale="92500"/>
          </a:bodyPr>
          <a:lstStyle/>
          <a:p>
            <a:r>
              <a:rPr lang="en-US" sz="2500" dirty="0"/>
              <a:t>Promote flu jags</a:t>
            </a:r>
          </a:p>
          <a:p>
            <a:r>
              <a:rPr lang="en-US" sz="2500" dirty="0"/>
              <a:t>Advertise the warning signs of stroke</a:t>
            </a:r>
          </a:p>
          <a:p>
            <a:r>
              <a:rPr lang="en-US" sz="2500" dirty="0"/>
              <a:t>Raise awareness of cyber stalking</a:t>
            </a:r>
          </a:p>
          <a:p>
            <a:r>
              <a:rPr lang="en-US" sz="2500" dirty="0"/>
              <a:t>Promote healthy eating</a:t>
            </a:r>
          </a:p>
          <a:p>
            <a:r>
              <a:rPr lang="en-US" sz="2500" dirty="0"/>
              <a:t>Advocate cycle safety</a:t>
            </a:r>
          </a:p>
          <a:p>
            <a:r>
              <a:rPr lang="en-US" sz="2500" dirty="0"/>
              <a:t>End discrimination </a:t>
            </a:r>
          </a:p>
          <a:p>
            <a:r>
              <a:rPr lang="en-US" sz="2500" dirty="0" err="1"/>
              <a:t>Publicise</a:t>
            </a:r>
            <a:r>
              <a:rPr lang="en-US" sz="2500" dirty="0"/>
              <a:t> the negative effects of smoking</a:t>
            </a:r>
          </a:p>
          <a:p>
            <a:r>
              <a:rPr lang="en-US" sz="2500" dirty="0"/>
              <a:t>Encourage others to watch out for elderly </a:t>
            </a:r>
            <a:r>
              <a:rPr lang="en-US" sz="2500" dirty="0" err="1"/>
              <a:t>neighbours</a:t>
            </a:r>
            <a:endParaRPr lang="en-US" sz="2500" dirty="0"/>
          </a:p>
          <a:p>
            <a:r>
              <a:rPr lang="en-US" sz="2500" dirty="0"/>
              <a:t>Advertise help groups/phonelines</a:t>
            </a:r>
          </a:p>
          <a:p>
            <a:r>
              <a:rPr lang="en-US" sz="2500" dirty="0"/>
              <a:t>Urge people to donate blood</a:t>
            </a:r>
          </a:p>
          <a:p>
            <a:endParaRPr lang="en-US" sz="2500" dirty="0"/>
          </a:p>
          <a:p>
            <a:endParaRPr lang="en-US" sz="2500" dirty="0"/>
          </a:p>
          <a:p>
            <a:endParaRPr lang="en-US" sz="2500" dirty="0"/>
          </a:p>
        </p:txBody>
      </p:sp>
      <p:pic>
        <p:nvPicPr>
          <p:cNvPr id="5" name="Picture 4"/>
          <p:cNvPicPr>
            <a:picLocks noChangeAspect="1"/>
          </p:cNvPicPr>
          <p:nvPr/>
        </p:nvPicPr>
        <p:blipFill>
          <a:blip r:embed="rId2"/>
          <a:stretch>
            <a:fillRect/>
          </a:stretch>
        </p:blipFill>
        <p:spPr>
          <a:xfrm>
            <a:off x="5845282" y="132719"/>
            <a:ext cx="3127771" cy="4387655"/>
          </a:xfrm>
          <a:prstGeom prst="rect">
            <a:avLst/>
          </a:prstGeom>
        </p:spPr>
      </p:pic>
    </p:spTree>
    <p:extLst>
      <p:ext uri="{BB962C8B-B14F-4D97-AF65-F5344CB8AC3E}">
        <p14:creationId xmlns:p14="http://schemas.microsoft.com/office/powerpoint/2010/main" val="26481404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b="1" dirty="0">
                <a:latin typeface="+mn-lt"/>
              </a:rPr>
              <a:t>Influence Attitudes and Behaviour</a:t>
            </a:r>
          </a:p>
        </p:txBody>
      </p:sp>
      <p:sp>
        <p:nvSpPr>
          <p:cNvPr id="2" name="Content Placeholder 1"/>
          <p:cNvSpPr>
            <a:spLocks noGrp="1"/>
          </p:cNvSpPr>
          <p:nvPr>
            <p:ph idx="1"/>
          </p:nvPr>
        </p:nvSpPr>
        <p:spPr>
          <a:xfrm>
            <a:off x="139550" y="1935770"/>
            <a:ext cx="8903275" cy="3450696"/>
          </a:xfrm>
        </p:spPr>
        <p:txBody>
          <a:bodyPr/>
          <a:lstStyle/>
          <a:p>
            <a:r>
              <a:rPr lang="en-US" dirty="0"/>
              <a:t>PSAs are a good example of media being used to affect the way we </a:t>
            </a:r>
            <a:r>
              <a:rPr lang="en-US" b="1" dirty="0"/>
              <a:t>think</a:t>
            </a:r>
            <a:r>
              <a:rPr lang="en-US" dirty="0"/>
              <a:t>, the </a:t>
            </a:r>
            <a:r>
              <a:rPr lang="en-US" b="1" dirty="0"/>
              <a:t>decisions</a:t>
            </a:r>
            <a:r>
              <a:rPr lang="en-US" dirty="0"/>
              <a:t> we make and how we </a:t>
            </a:r>
            <a:r>
              <a:rPr lang="en-US" b="1" dirty="0"/>
              <a:t>behave</a:t>
            </a:r>
          </a:p>
          <a:p>
            <a:r>
              <a:rPr lang="en-US" dirty="0"/>
              <a:t>Historically, they go back to WW2</a:t>
            </a:r>
          </a:p>
        </p:txBody>
      </p:sp>
      <p:pic>
        <p:nvPicPr>
          <p:cNvPr id="7" name="Picture 6"/>
          <p:cNvPicPr>
            <a:picLocks noChangeAspect="1"/>
          </p:cNvPicPr>
          <p:nvPr/>
        </p:nvPicPr>
        <p:blipFill>
          <a:blip r:embed="rId2"/>
          <a:stretch>
            <a:fillRect/>
          </a:stretch>
        </p:blipFill>
        <p:spPr>
          <a:xfrm>
            <a:off x="-1" y="3817030"/>
            <a:ext cx="2359373" cy="3040969"/>
          </a:xfrm>
          <a:prstGeom prst="rect">
            <a:avLst/>
          </a:prstGeom>
        </p:spPr>
      </p:pic>
      <p:pic>
        <p:nvPicPr>
          <p:cNvPr id="11" name="Picture 10"/>
          <p:cNvPicPr>
            <a:picLocks noChangeAspect="1"/>
          </p:cNvPicPr>
          <p:nvPr/>
        </p:nvPicPr>
        <p:blipFill>
          <a:blip r:embed="rId3"/>
          <a:stretch>
            <a:fillRect/>
          </a:stretch>
        </p:blipFill>
        <p:spPr>
          <a:xfrm>
            <a:off x="7055215" y="3740409"/>
            <a:ext cx="2088785" cy="3117590"/>
          </a:xfrm>
          <a:prstGeom prst="rect">
            <a:avLst/>
          </a:prstGeom>
        </p:spPr>
      </p:pic>
      <p:pic>
        <p:nvPicPr>
          <p:cNvPr id="12" name="Picture 11"/>
          <p:cNvPicPr>
            <a:picLocks noChangeAspect="1"/>
          </p:cNvPicPr>
          <p:nvPr/>
        </p:nvPicPr>
        <p:blipFill>
          <a:blip r:embed="rId4"/>
          <a:stretch>
            <a:fillRect/>
          </a:stretch>
        </p:blipFill>
        <p:spPr>
          <a:xfrm>
            <a:off x="4820802" y="3817029"/>
            <a:ext cx="2101033" cy="3040969"/>
          </a:xfrm>
          <a:prstGeom prst="rect">
            <a:avLst/>
          </a:prstGeom>
        </p:spPr>
      </p:pic>
      <p:pic>
        <p:nvPicPr>
          <p:cNvPr id="13" name="Picture 12"/>
          <p:cNvPicPr>
            <a:picLocks noChangeAspect="1"/>
          </p:cNvPicPr>
          <p:nvPr/>
        </p:nvPicPr>
        <p:blipFill>
          <a:blip r:embed="rId5"/>
          <a:stretch>
            <a:fillRect/>
          </a:stretch>
        </p:blipFill>
        <p:spPr>
          <a:xfrm>
            <a:off x="2359372" y="3817029"/>
            <a:ext cx="2408284" cy="3040969"/>
          </a:xfrm>
          <a:prstGeom prst="rect">
            <a:avLst/>
          </a:prstGeom>
        </p:spPr>
      </p:pic>
    </p:spTree>
    <p:extLst>
      <p:ext uri="{BB962C8B-B14F-4D97-AF65-F5344CB8AC3E}">
        <p14:creationId xmlns:p14="http://schemas.microsoft.com/office/powerpoint/2010/main" val="551828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652390" y="456425"/>
            <a:ext cx="3920406" cy="5965019"/>
          </a:xfrm>
          <a:prstGeom prst="rect">
            <a:avLst/>
          </a:prstGeom>
        </p:spPr>
      </p:pic>
    </p:spTree>
    <p:extLst>
      <p:ext uri="{BB962C8B-B14F-4D97-AF65-F5344CB8AC3E}">
        <p14:creationId xmlns:p14="http://schemas.microsoft.com/office/powerpoint/2010/main" val="26460205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38944"/>
            <a:ext cx="8229600" cy="1252728"/>
          </a:xfrm>
        </p:spPr>
        <p:txBody>
          <a:bodyPr/>
          <a:lstStyle/>
          <a:p>
            <a:pPr algn="ctr"/>
            <a:r>
              <a:rPr lang="en-US" b="1" dirty="0">
                <a:latin typeface="+mn-lt"/>
              </a:rPr>
              <a:t>PSAs: Post WW2</a:t>
            </a:r>
          </a:p>
        </p:txBody>
      </p:sp>
      <p:sp>
        <p:nvSpPr>
          <p:cNvPr id="2" name="Content Placeholder 1"/>
          <p:cNvSpPr>
            <a:spLocks noGrp="1"/>
          </p:cNvSpPr>
          <p:nvPr>
            <p:ph idx="1"/>
          </p:nvPr>
        </p:nvSpPr>
        <p:spPr>
          <a:xfrm>
            <a:off x="872067" y="1601593"/>
            <a:ext cx="7408333" cy="3450696"/>
          </a:xfrm>
        </p:spPr>
        <p:txBody>
          <a:bodyPr>
            <a:normAutofit/>
          </a:bodyPr>
          <a:lstStyle/>
          <a:p>
            <a:r>
              <a:rPr lang="en-US" sz="2400" dirty="0"/>
              <a:t>After the War, PSAs were used to </a:t>
            </a:r>
            <a:r>
              <a:rPr lang="en-US" sz="2400" b="1" dirty="0"/>
              <a:t>educate</a:t>
            </a:r>
            <a:r>
              <a:rPr lang="en-US" sz="2400" dirty="0"/>
              <a:t> the public on a broader range of issues.</a:t>
            </a:r>
          </a:p>
        </p:txBody>
      </p:sp>
      <p:pic>
        <p:nvPicPr>
          <p:cNvPr id="4" name="Picture 3"/>
          <p:cNvPicPr>
            <a:picLocks noChangeAspect="1"/>
          </p:cNvPicPr>
          <p:nvPr/>
        </p:nvPicPr>
        <p:blipFill>
          <a:blip r:embed="rId2"/>
          <a:stretch>
            <a:fillRect/>
          </a:stretch>
        </p:blipFill>
        <p:spPr>
          <a:xfrm>
            <a:off x="2956383" y="3689792"/>
            <a:ext cx="2395129" cy="2929264"/>
          </a:xfrm>
          <a:prstGeom prst="rect">
            <a:avLst/>
          </a:prstGeom>
        </p:spPr>
      </p:pic>
      <p:pic>
        <p:nvPicPr>
          <p:cNvPr id="5" name="Picture 4"/>
          <p:cNvPicPr>
            <a:picLocks noChangeAspect="1"/>
          </p:cNvPicPr>
          <p:nvPr/>
        </p:nvPicPr>
        <p:blipFill>
          <a:blip r:embed="rId3"/>
          <a:stretch>
            <a:fillRect/>
          </a:stretch>
        </p:blipFill>
        <p:spPr>
          <a:xfrm>
            <a:off x="276013" y="3531059"/>
            <a:ext cx="2332761" cy="3207546"/>
          </a:xfrm>
          <a:prstGeom prst="rect">
            <a:avLst/>
          </a:prstGeom>
        </p:spPr>
      </p:pic>
      <p:pic>
        <p:nvPicPr>
          <p:cNvPr id="6" name="Picture 5"/>
          <p:cNvPicPr>
            <a:picLocks noChangeAspect="1"/>
          </p:cNvPicPr>
          <p:nvPr/>
        </p:nvPicPr>
        <p:blipFill>
          <a:blip r:embed="rId4"/>
          <a:stretch>
            <a:fillRect/>
          </a:stretch>
        </p:blipFill>
        <p:spPr>
          <a:xfrm>
            <a:off x="5795266" y="3263629"/>
            <a:ext cx="2485134" cy="3474976"/>
          </a:xfrm>
          <a:prstGeom prst="rect">
            <a:avLst/>
          </a:prstGeom>
        </p:spPr>
      </p:pic>
    </p:spTree>
    <p:extLst>
      <p:ext uri="{BB962C8B-B14F-4D97-AF65-F5344CB8AC3E}">
        <p14:creationId xmlns:p14="http://schemas.microsoft.com/office/powerpoint/2010/main" val="1344988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1279"/>
            <a:ext cx="8229600" cy="1252728"/>
          </a:xfrm>
        </p:spPr>
        <p:txBody>
          <a:bodyPr/>
          <a:lstStyle/>
          <a:p>
            <a:pPr algn="ctr"/>
            <a:r>
              <a:rPr lang="en-US" b="1" dirty="0">
                <a:latin typeface="+mn-lt"/>
              </a:rPr>
              <a:t>Why are PSAs on TV/in Print?</a:t>
            </a:r>
          </a:p>
        </p:txBody>
      </p:sp>
      <p:sp>
        <p:nvSpPr>
          <p:cNvPr id="2" name="Content Placeholder 1"/>
          <p:cNvSpPr>
            <a:spLocks noGrp="1"/>
          </p:cNvSpPr>
          <p:nvPr>
            <p:ph idx="1"/>
          </p:nvPr>
        </p:nvSpPr>
        <p:spPr>
          <a:xfrm>
            <a:off x="251190" y="2866498"/>
            <a:ext cx="8435610" cy="3814424"/>
          </a:xfrm>
        </p:spPr>
        <p:txBody>
          <a:bodyPr>
            <a:normAutofit/>
          </a:bodyPr>
          <a:lstStyle/>
          <a:p>
            <a:r>
              <a:rPr lang="en-US" dirty="0"/>
              <a:t>Television stations are required to serve their community and PSAs are one way to do this</a:t>
            </a:r>
          </a:p>
          <a:p>
            <a:r>
              <a:rPr lang="en-US" dirty="0"/>
              <a:t>In 1934, the FCC in America (Federal Communications Commission) declared that broadcasters "should </a:t>
            </a:r>
            <a:r>
              <a:rPr lang="en-US" b="1" dirty="0"/>
              <a:t>serve the public interest</a:t>
            </a:r>
            <a:r>
              <a:rPr lang="en-US" dirty="0"/>
              <a:t>, convenience and necessity.”</a:t>
            </a:r>
          </a:p>
          <a:p>
            <a:r>
              <a:rPr lang="en-US" dirty="0"/>
              <a:t>Many non-profit and social service agencies have discovered that advertising on TV or in print - and now via the internet - is an effective way </a:t>
            </a:r>
            <a:r>
              <a:rPr lang="en-US" b="1" dirty="0"/>
              <a:t>to reach large numbers of people</a:t>
            </a:r>
            <a:r>
              <a:rPr lang="en-US" dirty="0"/>
              <a:t>, and can be </a:t>
            </a:r>
            <a:r>
              <a:rPr lang="en-US" u="sng" dirty="0">
                <a:solidFill>
                  <a:srgbClr val="FF00FF"/>
                </a:solidFill>
              </a:rPr>
              <a:t>highly effective in changing attitudes and behaviors</a:t>
            </a:r>
            <a:r>
              <a:rPr lang="en-US" dirty="0"/>
              <a:t>. </a:t>
            </a:r>
          </a:p>
          <a:p>
            <a:endParaRPr lang="en-US" dirty="0"/>
          </a:p>
          <a:p>
            <a:endParaRPr lang="en-US" dirty="0"/>
          </a:p>
        </p:txBody>
      </p:sp>
      <p:pic>
        <p:nvPicPr>
          <p:cNvPr id="4" name="Picture 3"/>
          <p:cNvPicPr>
            <a:picLocks noChangeAspect="1"/>
          </p:cNvPicPr>
          <p:nvPr/>
        </p:nvPicPr>
        <p:blipFill>
          <a:blip r:embed="rId2"/>
          <a:stretch>
            <a:fillRect/>
          </a:stretch>
        </p:blipFill>
        <p:spPr>
          <a:xfrm>
            <a:off x="3557405" y="1088498"/>
            <a:ext cx="1778000" cy="1778000"/>
          </a:xfrm>
          <a:prstGeom prst="rect">
            <a:avLst/>
          </a:prstGeom>
        </p:spPr>
      </p:pic>
    </p:spTree>
    <p:extLst>
      <p:ext uri="{BB962C8B-B14F-4D97-AF65-F5344CB8AC3E}">
        <p14:creationId xmlns:p14="http://schemas.microsoft.com/office/powerpoint/2010/main" val="179663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When are PSAs aired?</a:t>
            </a:r>
          </a:p>
        </p:txBody>
      </p:sp>
      <p:sp>
        <p:nvSpPr>
          <p:cNvPr id="2" name="Content Placeholder 1"/>
          <p:cNvSpPr>
            <a:spLocks noGrp="1"/>
          </p:cNvSpPr>
          <p:nvPr>
            <p:ph idx="1"/>
          </p:nvPr>
        </p:nvSpPr>
        <p:spPr>
          <a:xfrm>
            <a:off x="294799" y="1932516"/>
            <a:ext cx="8554402" cy="3953991"/>
          </a:xfrm>
        </p:spPr>
        <p:txBody>
          <a:bodyPr>
            <a:normAutofit lnSpcReduction="10000"/>
          </a:bodyPr>
          <a:lstStyle/>
          <a:p>
            <a:r>
              <a:rPr lang="en-US" dirty="0"/>
              <a:t>Because the producers of a PSA do not pay for the time the PSA is aired, they cannot control when or how frequently it gets shown on TV or radio or placed in a newspaper or magazine. </a:t>
            </a:r>
          </a:p>
          <a:p>
            <a:r>
              <a:rPr lang="en-US" dirty="0"/>
              <a:t>Media outlets decide which types of PSAs are appropriate for their target audience. </a:t>
            </a:r>
          </a:p>
          <a:p>
            <a:r>
              <a:rPr lang="en-US" dirty="0"/>
              <a:t>Many television affiliates and cable networks employ PSA directors who review all the PSAs provided by nonprofit organizations and choose which ones to schedule</a:t>
            </a:r>
          </a:p>
          <a:p>
            <a:r>
              <a:rPr lang="en-US" dirty="0"/>
              <a:t>Stations tend to place PSAs in time no one else has purchased. For example, you'll see PSAs more often early in the morning or late at night, when few viewers are watching. </a:t>
            </a:r>
          </a:p>
          <a:p>
            <a:r>
              <a:rPr lang="en-US" dirty="0"/>
              <a:t>You may also see PSAs during the local evening news when stations are trying to communicate their goodwill to community leaders. </a:t>
            </a:r>
          </a:p>
          <a:p>
            <a:endParaRPr lang="en-US" dirty="0"/>
          </a:p>
        </p:txBody>
      </p:sp>
    </p:spTree>
    <p:extLst>
      <p:ext uri="{BB962C8B-B14F-4D97-AF65-F5344CB8AC3E}">
        <p14:creationId xmlns:p14="http://schemas.microsoft.com/office/powerpoint/2010/main" val="249728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PSAs in America</a:t>
            </a:r>
          </a:p>
        </p:txBody>
      </p:sp>
      <p:sp>
        <p:nvSpPr>
          <p:cNvPr id="2" name="Content Placeholder 1"/>
          <p:cNvSpPr>
            <a:spLocks noGrp="1"/>
          </p:cNvSpPr>
          <p:nvPr>
            <p:ph idx="1"/>
          </p:nvPr>
        </p:nvSpPr>
        <p:spPr>
          <a:xfrm>
            <a:off x="190137" y="1868852"/>
            <a:ext cx="8763726" cy="3450696"/>
          </a:xfrm>
        </p:spPr>
        <p:txBody>
          <a:bodyPr/>
          <a:lstStyle/>
          <a:p>
            <a:r>
              <a:rPr lang="en-US" sz="2400" dirty="0"/>
              <a:t>Tend to focus on health and safety issues such as obesity or gambling addiction.  </a:t>
            </a:r>
          </a:p>
          <a:p>
            <a:r>
              <a:rPr lang="en-US" sz="2400" dirty="0"/>
              <a:t>Another common American PSA: being green/pro-environment </a:t>
            </a:r>
          </a:p>
          <a:p>
            <a:r>
              <a:rPr lang="en-US" sz="2400" dirty="0"/>
              <a:t>The occasional use of celebrities to generate more ‘buzz’</a:t>
            </a:r>
          </a:p>
          <a:p>
            <a:endParaRPr lang="en-US" dirty="0"/>
          </a:p>
          <a:p>
            <a:endParaRPr lang="en-US" dirty="0"/>
          </a:p>
        </p:txBody>
      </p:sp>
      <p:pic>
        <p:nvPicPr>
          <p:cNvPr id="4" name="Picture 3"/>
          <p:cNvPicPr>
            <a:picLocks noChangeAspect="1"/>
          </p:cNvPicPr>
          <p:nvPr/>
        </p:nvPicPr>
        <p:blipFill>
          <a:blip r:embed="rId2"/>
          <a:stretch>
            <a:fillRect/>
          </a:stretch>
        </p:blipFill>
        <p:spPr>
          <a:xfrm>
            <a:off x="441709" y="3961042"/>
            <a:ext cx="2186713" cy="2561303"/>
          </a:xfrm>
          <a:prstGeom prst="rect">
            <a:avLst/>
          </a:prstGeom>
        </p:spPr>
      </p:pic>
      <p:pic>
        <p:nvPicPr>
          <p:cNvPr id="5" name="Picture 4"/>
          <p:cNvPicPr>
            <a:picLocks noChangeAspect="1"/>
          </p:cNvPicPr>
          <p:nvPr/>
        </p:nvPicPr>
        <p:blipFill>
          <a:blip r:embed="rId3"/>
          <a:stretch>
            <a:fillRect/>
          </a:stretch>
        </p:blipFill>
        <p:spPr>
          <a:xfrm>
            <a:off x="5174778" y="3931571"/>
            <a:ext cx="3904844" cy="2561303"/>
          </a:xfrm>
          <a:prstGeom prst="rect">
            <a:avLst/>
          </a:prstGeom>
        </p:spPr>
      </p:pic>
      <p:pic>
        <p:nvPicPr>
          <p:cNvPr id="6" name="Picture 5"/>
          <p:cNvPicPr>
            <a:picLocks noChangeAspect="1"/>
          </p:cNvPicPr>
          <p:nvPr/>
        </p:nvPicPr>
        <p:blipFill>
          <a:blip r:embed="rId4"/>
          <a:stretch>
            <a:fillRect/>
          </a:stretch>
        </p:blipFill>
        <p:spPr>
          <a:xfrm>
            <a:off x="2879940" y="3975720"/>
            <a:ext cx="2483449" cy="2483449"/>
          </a:xfrm>
          <a:prstGeom prst="rect">
            <a:avLst/>
          </a:prstGeom>
        </p:spPr>
      </p:pic>
    </p:spTree>
    <p:extLst>
      <p:ext uri="{BB962C8B-B14F-4D97-AF65-F5344CB8AC3E}">
        <p14:creationId xmlns:p14="http://schemas.microsoft.com/office/powerpoint/2010/main" val="2773076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543296" y="4255712"/>
            <a:ext cx="3899767" cy="2602288"/>
          </a:xfrm>
          <a:prstGeom prst="rect">
            <a:avLst/>
          </a:prstGeom>
        </p:spPr>
      </p:pic>
      <p:sp>
        <p:nvSpPr>
          <p:cNvPr id="3" name="Title 2"/>
          <p:cNvSpPr>
            <a:spLocks noGrp="1"/>
          </p:cNvSpPr>
          <p:nvPr>
            <p:ph type="title"/>
          </p:nvPr>
        </p:nvSpPr>
        <p:spPr>
          <a:xfrm>
            <a:off x="549829" y="305217"/>
            <a:ext cx="7886700" cy="1325563"/>
          </a:xfrm>
        </p:spPr>
        <p:txBody>
          <a:bodyPr/>
          <a:lstStyle/>
          <a:p>
            <a:pPr algn="ctr"/>
            <a:r>
              <a:rPr lang="en-US" b="1" dirty="0">
                <a:latin typeface="+mn-lt"/>
              </a:rPr>
              <a:t>PSAs in the UK</a:t>
            </a:r>
          </a:p>
        </p:txBody>
      </p:sp>
      <p:sp>
        <p:nvSpPr>
          <p:cNvPr id="2" name="Content Placeholder 1"/>
          <p:cNvSpPr>
            <a:spLocks noGrp="1"/>
          </p:cNvSpPr>
          <p:nvPr>
            <p:ph idx="1"/>
          </p:nvPr>
        </p:nvSpPr>
        <p:spPr>
          <a:xfrm>
            <a:off x="181416" y="2480073"/>
            <a:ext cx="8763726" cy="3450696"/>
          </a:xfrm>
        </p:spPr>
        <p:txBody>
          <a:bodyPr/>
          <a:lstStyle/>
          <a:p>
            <a:r>
              <a:rPr lang="en-US" sz="2400" dirty="0"/>
              <a:t>Sometimes called Public Information Films (PIF)</a:t>
            </a:r>
          </a:p>
          <a:p>
            <a:r>
              <a:rPr lang="en-US" sz="2400" dirty="0"/>
              <a:t>They cover a wide range of subjects, mostly health, but also include animal cruelty, pro-environment, crime prevention and voting. </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00642" y="4717778"/>
            <a:ext cx="3923373" cy="1981369"/>
          </a:xfrm>
          <a:prstGeom prst="rect">
            <a:avLst/>
          </a:prstGeom>
        </p:spPr>
      </p:pic>
      <p:pic>
        <p:nvPicPr>
          <p:cNvPr id="6" name="Picture 5"/>
          <p:cNvPicPr>
            <a:picLocks noChangeAspect="1"/>
          </p:cNvPicPr>
          <p:nvPr/>
        </p:nvPicPr>
        <p:blipFill>
          <a:blip r:embed="rId4"/>
          <a:stretch>
            <a:fillRect/>
          </a:stretch>
        </p:blipFill>
        <p:spPr>
          <a:xfrm>
            <a:off x="6443063" y="338328"/>
            <a:ext cx="2636196" cy="1977147"/>
          </a:xfrm>
          <a:prstGeom prst="rect">
            <a:avLst/>
          </a:prstGeom>
        </p:spPr>
      </p:pic>
      <p:pic>
        <p:nvPicPr>
          <p:cNvPr id="8" name="Picture 7"/>
          <p:cNvPicPr>
            <a:picLocks noChangeAspect="1"/>
          </p:cNvPicPr>
          <p:nvPr/>
        </p:nvPicPr>
        <p:blipFill>
          <a:blip r:embed="rId5"/>
          <a:stretch>
            <a:fillRect/>
          </a:stretch>
        </p:blipFill>
        <p:spPr>
          <a:xfrm>
            <a:off x="279790" y="338328"/>
            <a:ext cx="2362175" cy="1768722"/>
          </a:xfrm>
          <a:prstGeom prst="rect">
            <a:avLst/>
          </a:prstGeom>
        </p:spPr>
      </p:pic>
      <p:pic>
        <p:nvPicPr>
          <p:cNvPr id="5" name="Picture 4"/>
          <p:cNvPicPr>
            <a:picLocks noChangeAspect="1"/>
          </p:cNvPicPr>
          <p:nvPr/>
        </p:nvPicPr>
        <p:blipFill>
          <a:blip r:embed="rId6"/>
          <a:stretch>
            <a:fillRect/>
          </a:stretch>
        </p:blipFill>
        <p:spPr>
          <a:xfrm>
            <a:off x="-348875" y="4557266"/>
            <a:ext cx="3312776" cy="2141881"/>
          </a:xfrm>
          <a:prstGeom prst="rect">
            <a:avLst/>
          </a:prstGeom>
        </p:spPr>
      </p:pic>
    </p:spTree>
    <p:extLst>
      <p:ext uri="{BB962C8B-B14F-4D97-AF65-F5344CB8AC3E}">
        <p14:creationId xmlns:p14="http://schemas.microsoft.com/office/powerpoint/2010/main" val="257404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PSA conventions</a:t>
            </a:r>
          </a:p>
        </p:txBody>
      </p:sp>
      <p:sp>
        <p:nvSpPr>
          <p:cNvPr id="2" name="Content Placeholder 1"/>
          <p:cNvSpPr>
            <a:spLocks noGrp="1"/>
          </p:cNvSpPr>
          <p:nvPr>
            <p:ph idx="1"/>
          </p:nvPr>
        </p:nvSpPr>
        <p:spPr>
          <a:xfrm>
            <a:off x="457201" y="1831046"/>
            <a:ext cx="8557716" cy="4214939"/>
          </a:xfrm>
        </p:spPr>
        <p:txBody>
          <a:bodyPr>
            <a:normAutofit lnSpcReduction="10000"/>
          </a:bodyPr>
          <a:lstStyle/>
          <a:p>
            <a:pPr marL="0" indent="0" algn="ctr">
              <a:buNone/>
            </a:pPr>
            <a:r>
              <a:rPr lang="en-US" sz="2800" b="1" dirty="0">
                <a:solidFill>
                  <a:srgbClr val="FF0000"/>
                </a:solidFill>
              </a:rPr>
              <a:t>COPY THIS DOWN</a:t>
            </a:r>
          </a:p>
          <a:p>
            <a:r>
              <a:rPr lang="en-US" sz="2800" dirty="0"/>
              <a:t>Short (30 – 60 secs)</a:t>
            </a:r>
          </a:p>
          <a:p>
            <a:r>
              <a:rPr lang="en-US" sz="2800" dirty="0"/>
              <a:t>A clear message: informing audiences</a:t>
            </a:r>
          </a:p>
          <a:p>
            <a:r>
              <a:rPr lang="en-US" sz="2800" dirty="0"/>
              <a:t>A call to action: urging them to change</a:t>
            </a:r>
          </a:p>
          <a:p>
            <a:r>
              <a:rPr lang="en-US" sz="2800" dirty="0"/>
              <a:t>Use of emotion</a:t>
            </a:r>
          </a:p>
          <a:p>
            <a:r>
              <a:rPr lang="en-US" sz="2800" dirty="0"/>
              <a:t>Entertaining/Attention-grabbing techniques</a:t>
            </a:r>
          </a:p>
          <a:p>
            <a:r>
              <a:rPr lang="en-US" sz="2800" dirty="0"/>
              <a:t>Based on facts</a:t>
            </a:r>
          </a:p>
          <a:p>
            <a:r>
              <a:rPr lang="en-US" sz="2800" dirty="0"/>
              <a:t>A tagline</a:t>
            </a:r>
          </a:p>
          <a:p>
            <a:r>
              <a:rPr lang="en-US" sz="2800" dirty="0"/>
              <a:t>Institutional identity (logos, etc.) concealed until end</a:t>
            </a:r>
          </a:p>
        </p:txBody>
      </p:sp>
    </p:spTree>
    <p:extLst>
      <p:ext uri="{BB962C8B-B14F-4D97-AF65-F5344CB8AC3E}">
        <p14:creationId xmlns:p14="http://schemas.microsoft.com/office/powerpoint/2010/main" val="33784630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Questions</a:t>
            </a:r>
          </a:p>
        </p:txBody>
      </p:sp>
      <p:sp>
        <p:nvSpPr>
          <p:cNvPr id="2" name="Content Placeholder 1"/>
          <p:cNvSpPr>
            <a:spLocks noGrp="1"/>
          </p:cNvSpPr>
          <p:nvPr>
            <p:ph idx="1"/>
          </p:nvPr>
        </p:nvSpPr>
        <p:spPr>
          <a:xfrm>
            <a:off x="265145" y="1762126"/>
            <a:ext cx="8638132" cy="4938120"/>
          </a:xfrm>
        </p:spPr>
        <p:txBody>
          <a:bodyPr>
            <a:normAutofit/>
          </a:bodyPr>
          <a:lstStyle/>
          <a:p>
            <a:pPr marL="457200" indent="-457200">
              <a:buFont typeface="+mj-lt"/>
              <a:buAutoNum type="arabicPeriod"/>
            </a:pPr>
            <a:r>
              <a:rPr lang="en-US" sz="2800" dirty="0"/>
              <a:t>Summarise the </a:t>
            </a:r>
            <a:r>
              <a:rPr lang="en-US" sz="2800" b="1" dirty="0"/>
              <a:t>narrative</a:t>
            </a:r>
            <a:r>
              <a:rPr lang="en-US" sz="2800" dirty="0"/>
              <a:t> in 2-3 points</a:t>
            </a:r>
          </a:p>
          <a:p>
            <a:pPr marL="457200" indent="-457200">
              <a:buFont typeface="+mj-lt"/>
              <a:buAutoNum type="arabicPeriod"/>
            </a:pPr>
            <a:r>
              <a:rPr lang="en-US" sz="2800" dirty="0"/>
              <a:t>What is the </a:t>
            </a:r>
            <a:r>
              <a:rPr lang="en-US" sz="2800" b="1" dirty="0"/>
              <a:t>purpose </a:t>
            </a:r>
            <a:r>
              <a:rPr lang="en-US" sz="2800" dirty="0"/>
              <a:t>of this ad? Give evidence</a:t>
            </a:r>
          </a:p>
          <a:p>
            <a:pPr marL="457200" indent="-457200">
              <a:buFont typeface="+mj-lt"/>
              <a:buAutoNum type="arabicPeriod"/>
            </a:pPr>
            <a:r>
              <a:rPr lang="en-US" sz="2800" dirty="0"/>
              <a:t>Who is the </a:t>
            </a:r>
            <a:r>
              <a:rPr lang="en-US" sz="2800" b="1" dirty="0"/>
              <a:t>target audience </a:t>
            </a:r>
            <a:r>
              <a:rPr lang="en-US" sz="2800" dirty="0"/>
              <a:t>for this ad? How have they been specifically targeted?</a:t>
            </a:r>
          </a:p>
          <a:p>
            <a:pPr marL="457200" indent="-457200">
              <a:buFont typeface="+mj-lt"/>
              <a:buAutoNum type="arabicPeriod"/>
            </a:pPr>
            <a:r>
              <a:rPr lang="en-US" sz="2800" dirty="0"/>
              <a:t>What </a:t>
            </a:r>
            <a:r>
              <a:rPr lang="en-US" sz="2800" i="1" u="sng" dirty="0"/>
              <a:t>two</a:t>
            </a:r>
            <a:r>
              <a:rPr lang="en-US" sz="2800" i="1" dirty="0"/>
              <a:t> different </a:t>
            </a:r>
            <a:r>
              <a:rPr lang="en-US" sz="2800" b="1" dirty="0"/>
              <a:t>tones </a:t>
            </a:r>
            <a:r>
              <a:rPr lang="en-US" sz="2800" dirty="0"/>
              <a:t>are found in this ad to influence attitudes and </a:t>
            </a:r>
            <a:r>
              <a:rPr lang="en-US" sz="2800" dirty="0" err="1"/>
              <a:t>behaviours</a:t>
            </a:r>
            <a:r>
              <a:rPr lang="en-US" sz="2800" dirty="0"/>
              <a:t>?</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36546552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5982"/>
            <a:ext cx="8229600" cy="1252728"/>
          </a:xfrm>
        </p:spPr>
        <p:txBody>
          <a:bodyPr>
            <a:normAutofit/>
          </a:bodyPr>
          <a:lstStyle/>
          <a:p>
            <a:pPr marL="457200" indent="-457200"/>
            <a:r>
              <a:rPr lang="en-US" sz="2800" b="1" dirty="0">
                <a:latin typeface="+mn-lt"/>
              </a:rPr>
              <a:t>Q5. How are </a:t>
            </a:r>
            <a:r>
              <a:rPr lang="en-US" sz="2800" b="1" u="sng" dirty="0">
                <a:latin typeface="+mn-lt"/>
              </a:rPr>
              <a:t>technical and cultural codes </a:t>
            </a:r>
            <a:r>
              <a:rPr lang="en-US" sz="2800" b="1" dirty="0">
                <a:latin typeface="+mn-lt"/>
              </a:rPr>
              <a:t>used to anchor each tone? (Give </a:t>
            </a:r>
            <a:r>
              <a:rPr lang="en-US" sz="2800" b="1" i="1" dirty="0">
                <a:latin typeface="+mn-lt"/>
              </a:rPr>
              <a:t>at least</a:t>
            </a:r>
            <a:r>
              <a:rPr lang="en-US" sz="2800" b="1" dirty="0">
                <a:latin typeface="+mn-lt"/>
              </a:rPr>
              <a:t> two codes for each tone)</a:t>
            </a:r>
            <a:endParaRPr lang="en-GB" sz="4000" b="1" dirty="0">
              <a:latin typeface="+mn-lt"/>
            </a:endParaRPr>
          </a:p>
        </p:txBody>
      </p:sp>
      <p:sp>
        <p:nvSpPr>
          <p:cNvPr id="2" name="Content Placeholder 1"/>
          <p:cNvSpPr>
            <a:spLocks noGrp="1"/>
          </p:cNvSpPr>
          <p:nvPr>
            <p:ph idx="1"/>
          </p:nvPr>
        </p:nvSpPr>
        <p:spPr>
          <a:xfrm>
            <a:off x="180975" y="1950401"/>
            <a:ext cx="8620125" cy="4938959"/>
          </a:xfrm>
        </p:spPr>
        <p:txBody>
          <a:bodyPr/>
          <a:lstStyle/>
          <a:p>
            <a:pPr marL="0" indent="0">
              <a:buNone/>
            </a:pPr>
            <a:r>
              <a:rPr lang="en-GB" dirty="0"/>
              <a:t>The tones we have identified are…</a:t>
            </a:r>
          </a:p>
          <a:p>
            <a:pPr marL="0" indent="0">
              <a:buNone/>
            </a:pPr>
            <a:endParaRPr lang="en-GB" dirty="0"/>
          </a:p>
          <a:p>
            <a:pPr marL="0" indent="0">
              <a:buNone/>
            </a:pPr>
            <a:r>
              <a:rPr lang="en-GB" b="1" u="sng" dirty="0"/>
              <a:t>Paired task: </a:t>
            </a:r>
            <a:r>
              <a:rPr lang="en-GB" dirty="0"/>
              <a:t>You must take the time to explain how technical AND cultural codes are used to create EACH tone.</a:t>
            </a:r>
          </a:p>
          <a:p>
            <a:pPr marL="0" indent="0">
              <a:buNone/>
            </a:pPr>
            <a:endParaRPr lang="en-GB" dirty="0"/>
          </a:p>
          <a:p>
            <a:r>
              <a:rPr lang="en-GB" dirty="0"/>
              <a:t>Unsatisfactory work will not be accepted.</a:t>
            </a:r>
          </a:p>
          <a:p>
            <a:r>
              <a:rPr lang="en-GB" dirty="0"/>
              <a:t>Satisfactory work will cover 4 codes.</a:t>
            </a:r>
          </a:p>
          <a:p>
            <a:r>
              <a:rPr lang="en-GB" dirty="0"/>
              <a:t>Excellent work will cover more.</a:t>
            </a:r>
          </a:p>
        </p:txBody>
      </p:sp>
    </p:spTree>
    <p:extLst>
      <p:ext uri="{BB962C8B-B14F-4D97-AF65-F5344CB8AC3E}">
        <p14:creationId xmlns:p14="http://schemas.microsoft.com/office/powerpoint/2010/main" val="31029366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38386"/>
            <a:ext cx="8229600" cy="1252728"/>
          </a:xfrm>
        </p:spPr>
        <p:txBody>
          <a:bodyPr/>
          <a:lstStyle/>
          <a:p>
            <a:pPr algn="ctr"/>
            <a:r>
              <a:rPr lang="en-US" b="1" dirty="0">
                <a:latin typeface="+mn-lt"/>
              </a:rPr>
              <a:t> Film language</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765588395"/>
              </p:ext>
            </p:extLst>
          </p:nvPr>
        </p:nvGraphicFramePr>
        <p:xfrm>
          <a:off x="99455" y="1114342"/>
          <a:ext cx="8958820" cy="4629316"/>
        </p:xfrm>
        <a:graphic>
          <a:graphicData uri="http://schemas.openxmlformats.org/drawingml/2006/table">
            <a:tbl>
              <a:tblPr firstRow="1" bandRow="1">
                <a:tableStyleId>{775DCB02-9BB8-47FD-8907-85C794F793BA}</a:tableStyleId>
              </a:tblPr>
              <a:tblGrid>
                <a:gridCol w="1254024">
                  <a:extLst>
                    <a:ext uri="{9D8B030D-6E8A-4147-A177-3AD203B41FA5}">
                      <a16:colId xmlns:a16="http://schemas.microsoft.com/office/drawing/2014/main" val="20000"/>
                    </a:ext>
                  </a:extLst>
                </a:gridCol>
                <a:gridCol w="3067262">
                  <a:extLst>
                    <a:ext uri="{9D8B030D-6E8A-4147-A177-3AD203B41FA5}">
                      <a16:colId xmlns:a16="http://schemas.microsoft.com/office/drawing/2014/main" val="20001"/>
                    </a:ext>
                  </a:extLst>
                </a:gridCol>
                <a:gridCol w="1081406">
                  <a:extLst>
                    <a:ext uri="{9D8B030D-6E8A-4147-A177-3AD203B41FA5}">
                      <a16:colId xmlns:a16="http://schemas.microsoft.com/office/drawing/2014/main" val="20002"/>
                    </a:ext>
                  </a:extLst>
                </a:gridCol>
                <a:gridCol w="3556128">
                  <a:extLst>
                    <a:ext uri="{9D8B030D-6E8A-4147-A177-3AD203B41FA5}">
                      <a16:colId xmlns:a16="http://schemas.microsoft.com/office/drawing/2014/main" val="20003"/>
                    </a:ext>
                  </a:extLst>
                </a:gridCol>
              </a:tblGrid>
              <a:tr h="575040">
                <a:tc>
                  <a:txBody>
                    <a:bodyPr/>
                    <a:lstStyle/>
                    <a:p>
                      <a:r>
                        <a:rPr lang="en-US" sz="1500" dirty="0">
                          <a:solidFill>
                            <a:schemeClr val="tx1"/>
                          </a:solidFill>
                        </a:rPr>
                        <a:t> Cultural</a:t>
                      </a:r>
                    </a:p>
                  </a:txBody>
                  <a:tcPr/>
                </a:tc>
                <a:tc>
                  <a:txBody>
                    <a:bodyPr/>
                    <a:lstStyle/>
                    <a:p>
                      <a:r>
                        <a:rPr lang="en-US" sz="1500" dirty="0">
                          <a:solidFill>
                            <a:schemeClr val="tx1"/>
                          </a:solidFill>
                        </a:rPr>
                        <a:t>Den/Con</a:t>
                      </a:r>
                    </a:p>
                  </a:txBody>
                  <a:tcPr/>
                </a:tc>
                <a:tc>
                  <a:txBody>
                    <a:bodyPr/>
                    <a:lstStyle/>
                    <a:p>
                      <a:r>
                        <a:rPr lang="en-US" sz="1500" dirty="0">
                          <a:solidFill>
                            <a:schemeClr val="tx1"/>
                          </a:solidFill>
                        </a:rPr>
                        <a:t>Technical </a:t>
                      </a:r>
                    </a:p>
                  </a:txBody>
                  <a:tcPr/>
                </a:tc>
                <a:tc>
                  <a:txBody>
                    <a:bodyPr/>
                    <a:lstStyle/>
                    <a:p>
                      <a:r>
                        <a:rPr lang="en-US" sz="1500" dirty="0">
                          <a:solidFill>
                            <a:schemeClr val="tx1"/>
                          </a:solidFill>
                        </a:rPr>
                        <a:t>Den/Con</a:t>
                      </a:r>
                    </a:p>
                  </a:txBody>
                  <a:tcPr/>
                </a:tc>
                <a:extLst>
                  <a:ext uri="{0D108BD9-81ED-4DB2-BD59-A6C34878D82A}">
                    <a16:rowId xmlns:a16="http://schemas.microsoft.com/office/drawing/2014/main" val="10000"/>
                  </a:ext>
                </a:extLst>
              </a:tr>
              <a:tr h="1105311">
                <a:tc>
                  <a:txBody>
                    <a:bodyPr/>
                    <a:lstStyle/>
                    <a:p>
                      <a:r>
                        <a:rPr lang="en-US" sz="1500" b="1" dirty="0">
                          <a:solidFill>
                            <a:srgbClr val="FF00FF"/>
                          </a:solidFill>
                        </a:rPr>
                        <a:t>Facial</a:t>
                      </a:r>
                      <a:r>
                        <a:rPr lang="en-US" sz="1500" b="1" baseline="0" dirty="0">
                          <a:solidFill>
                            <a:srgbClr val="FF00FF"/>
                          </a:solidFill>
                        </a:rPr>
                        <a:t> Expression</a:t>
                      </a:r>
                      <a:endParaRPr lang="en-US" sz="1500" b="1" dirty="0">
                        <a:solidFill>
                          <a:srgbClr val="FF00FF"/>
                        </a:solidFill>
                      </a:endParaRPr>
                    </a:p>
                  </a:txBody>
                  <a:tcPr/>
                </a:tc>
                <a:tc>
                  <a:txBody>
                    <a:bodyPr/>
                    <a:lstStyle/>
                    <a:p>
                      <a:endParaRPr lang="en-US" sz="1500" dirty="0"/>
                    </a:p>
                  </a:txBody>
                  <a:tcPr/>
                </a:tc>
                <a:tc>
                  <a:txBody>
                    <a:bodyPr/>
                    <a:lstStyle/>
                    <a:p>
                      <a:r>
                        <a:rPr lang="en-US" sz="1500" b="1" dirty="0">
                          <a:solidFill>
                            <a:srgbClr val="FF00FF"/>
                          </a:solidFill>
                        </a:rPr>
                        <a:t>Camera work</a:t>
                      </a:r>
                    </a:p>
                  </a:txBody>
                  <a:tcPr/>
                </a:tc>
                <a:tc>
                  <a:txBody>
                    <a:bodyPr/>
                    <a:lstStyle/>
                    <a:p>
                      <a:pPr marL="0" indent="0">
                        <a:buFont typeface="Arial"/>
                        <a:buNone/>
                      </a:pPr>
                      <a:endParaRPr lang="en-US" sz="1500" dirty="0"/>
                    </a:p>
                  </a:txBody>
                  <a:tcPr/>
                </a:tc>
                <a:extLst>
                  <a:ext uri="{0D108BD9-81ED-4DB2-BD59-A6C34878D82A}">
                    <a16:rowId xmlns:a16="http://schemas.microsoft.com/office/drawing/2014/main" val="10001"/>
                  </a:ext>
                </a:extLst>
              </a:tr>
              <a:tr h="1108089">
                <a:tc>
                  <a:txBody>
                    <a:bodyPr/>
                    <a:lstStyle/>
                    <a:p>
                      <a:r>
                        <a:rPr lang="en-US" sz="1500" b="1" dirty="0" err="1">
                          <a:solidFill>
                            <a:srgbClr val="FF00FF"/>
                          </a:solidFill>
                        </a:rPr>
                        <a:t>Colour</a:t>
                      </a:r>
                      <a:endParaRPr lang="en-US" sz="1500" b="1" dirty="0">
                        <a:solidFill>
                          <a:srgbClr val="FF00FF"/>
                        </a:solidFill>
                      </a:endParaRPr>
                    </a:p>
                  </a:txBody>
                  <a:tcPr/>
                </a:tc>
                <a:tc>
                  <a:txBody>
                    <a:bodyPr/>
                    <a:lstStyle/>
                    <a:p>
                      <a:endParaRPr lang="en-US" sz="1500" dirty="0"/>
                    </a:p>
                  </a:txBody>
                  <a:tcPr/>
                </a:tc>
                <a:tc>
                  <a:txBody>
                    <a:bodyPr/>
                    <a:lstStyle/>
                    <a:p>
                      <a:r>
                        <a:rPr lang="en-US" sz="1500" b="1" dirty="0">
                          <a:solidFill>
                            <a:srgbClr val="FF00FF"/>
                          </a:solidFill>
                        </a:rPr>
                        <a:t>Non-diegetic</a:t>
                      </a:r>
                      <a:r>
                        <a:rPr lang="en-US" sz="1500" b="1" baseline="0" dirty="0">
                          <a:solidFill>
                            <a:srgbClr val="FF00FF"/>
                          </a:solidFill>
                        </a:rPr>
                        <a:t> sound effects</a:t>
                      </a:r>
                      <a:endParaRPr lang="en-US" sz="1500" b="1" dirty="0">
                        <a:solidFill>
                          <a:srgbClr val="FF00FF"/>
                        </a:solidFill>
                      </a:endParaRPr>
                    </a:p>
                  </a:txBody>
                  <a:tcPr/>
                </a:tc>
                <a:tc>
                  <a:txBody>
                    <a:bodyPr/>
                    <a:lstStyle/>
                    <a:p>
                      <a:endParaRPr lang="en-US" sz="1500" dirty="0"/>
                    </a:p>
                  </a:txBody>
                  <a:tcPr/>
                </a:tc>
                <a:extLst>
                  <a:ext uri="{0D108BD9-81ED-4DB2-BD59-A6C34878D82A}">
                    <a16:rowId xmlns:a16="http://schemas.microsoft.com/office/drawing/2014/main" val="10002"/>
                  </a:ext>
                </a:extLst>
              </a:tr>
              <a:tr h="275659">
                <a:tc>
                  <a:txBody>
                    <a:bodyPr/>
                    <a:lstStyle/>
                    <a:p>
                      <a:r>
                        <a:rPr lang="en-US" sz="1500" b="1" dirty="0">
                          <a:solidFill>
                            <a:srgbClr val="FF00FF"/>
                          </a:solidFill>
                        </a:rPr>
                        <a:t>Setting</a:t>
                      </a:r>
                    </a:p>
                  </a:txBody>
                  <a:tcPr/>
                </a:tc>
                <a:tc>
                  <a:txBody>
                    <a:bodyPr/>
                    <a:lstStyle/>
                    <a:p>
                      <a:endParaRPr lang="en-US" sz="1500" dirty="0"/>
                    </a:p>
                  </a:txBody>
                  <a:tcPr/>
                </a:tc>
                <a:tc>
                  <a:txBody>
                    <a:bodyPr/>
                    <a:lstStyle/>
                    <a:p>
                      <a:r>
                        <a:rPr lang="en-US" sz="1500" b="1" dirty="0">
                          <a:solidFill>
                            <a:srgbClr val="FF00FF"/>
                          </a:solidFill>
                        </a:rPr>
                        <a:t>Captions</a:t>
                      </a:r>
                    </a:p>
                  </a:txBody>
                  <a:tcPr/>
                </a:tc>
                <a:tc>
                  <a:txBody>
                    <a:bodyPr/>
                    <a:lstStyle/>
                    <a:p>
                      <a:endParaRPr lang="en-US" sz="1500" dirty="0"/>
                    </a:p>
                    <a:p>
                      <a:endParaRPr lang="en-US" sz="1500" dirty="0"/>
                    </a:p>
                    <a:p>
                      <a:endParaRPr lang="en-US" sz="1500" dirty="0"/>
                    </a:p>
                  </a:txBody>
                  <a:tcPr/>
                </a:tc>
                <a:extLst>
                  <a:ext uri="{0D108BD9-81ED-4DB2-BD59-A6C34878D82A}">
                    <a16:rowId xmlns:a16="http://schemas.microsoft.com/office/drawing/2014/main" val="10003"/>
                  </a:ext>
                </a:extLst>
              </a:tr>
              <a:tr h="531818">
                <a:tc>
                  <a:txBody>
                    <a:bodyPr/>
                    <a:lstStyle/>
                    <a:p>
                      <a:r>
                        <a:rPr lang="en-US" sz="1500" b="1" dirty="0">
                          <a:solidFill>
                            <a:srgbClr val="FF00FF"/>
                          </a:solidFill>
                        </a:rPr>
                        <a:t>Dialogue</a:t>
                      </a:r>
                    </a:p>
                  </a:txBody>
                  <a:tcPr/>
                </a:tc>
                <a:tc>
                  <a:txBody>
                    <a:bodyPr/>
                    <a:lstStyle/>
                    <a:p>
                      <a:endParaRPr lang="en-US" sz="1500" dirty="0"/>
                    </a:p>
                  </a:txBody>
                  <a:tcPr/>
                </a:tc>
                <a:tc>
                  <a:txBody>
                    <a:bodyPr/>
                    <a:lstStyle/>
                    <a:p>
                      <a:r>
                        <a:rPr lang="en-US" sz="1500"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a:tc>
                <a:extLst>
                  <a:ext uri="{0D108BD9-81ED-4DB2-BD59-A6C34878D82A}">
                    <a16:rowId xmlns:a16="http://schemas.microsoft.com/office/drawing/2014/main" val="10004"/>
                  </a:ext>
                </a:extLst>
              </a:tr>
              <a:tr h="531818">
                <a:tc>
                  <a:txBody>
                    <a:bodyPr/>
                    <a:lstStyle/>
                    <a:p>
                      <a:r>
                        <a:rPr lang="en-US" sz="1500" b="1" dirty="0">
                          <a:solidFill>
                            <a:srgbClr val="FF00FF"/>
                          </a:solidFill>
                        </a:rPr>
                        <a:t>Behaviour</a:t>
                      </a:r>
                    </a:p>
                  </a:txBody>
                  <a:tcPr/>
                </a:tc>
                <a:tc>
                  <a:txBody>
                    <a:bodyPr/>
                    <a:lstStyle/>
                    <a:p>
                      <a:endParaRPr lang="en-US" sz="1500" dirty="0"/>
                    </a:p>
                  </a:txBody>
                  <a:tcPr/>
                </a:tc>
                <a:tc>
                  <a:txBody>
                    <a:bodyPr/>
                    <a:lstStyle/>
                    <a:p>
                      <a:r>
                        <a:rPr lang="en-US" sz="1500" b="1" dirty="0">
                          <a:solidFill>
                            <a:srgbClr val="FF00FF"/>
                          </a:solidFill>
                        </a:rPr>
                        <a:t>Editing</a:t>
                      </a:r>
                    </a:p>
                  </a:txBody>
                  <a:tcPr/>
                </a:tc>
                <a:tc>
                  <a:txBody>
                    <a:bodyPr/>
                    <a:lstStyle/>
                    <a:p>
                      <a:endParaRPr lang="en-US" sz="15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84009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252728"/>
          </a:xfrm>
        </p:spPr>
        <p:txBody>
          <a:bodyPr>
            <a:normAutofit/>
          </a:bodyPr>
          <a:lstStyle/>
          <a:p>
            <a:pPr algn="ctr"/>
            <a:r>
              <a:rPr lang="en-GB" b="1" dirty="0">
                <a:latin typeface="+mn-lt"/>
              </a:rPr>
              <a:t>“The Smoking Kid”</a:t>
            </a:r>
            <a:br>
              <a:rPr lang="en-GB" b="1" dirty="0">
                <a:latin typeface="+mn-lt"/>
              </a:rPr>
            </a:br>
            <a:r>
              <a:rPr lang="en-GB" sz="2000" b="1" dirty="0">
                <a:hlinkClick r:id="rId2"/>
              </a:rPr>
              <a:t>https://www.youtube.com/watch?v=aHrdy6qcumg</a:t>
            </a:r>
            <a:endParaRPr lang="en-GB" b="1" dirty="0">
              <a:latin typeface="+mn-lt"/>
            </a:endParaRPr>
          </a:p>
        </p:txBody>
      </p:sp>
      <p:sp>
        <p:nvSpPr>
          <p:cNvPr id="2" name="Content Placeholder 1"/>
          <p:cNvSpPr>
            <a:spLocks noGrp="1"/>
          </p:cNvSpPr>
          <p:nvPr>
            <p:ph idx="1"/>
          </p:nvPr>
        </p:nvSpPr>
        <p:spPr>
          <a:xfrm>
            <a:off x="457200" y="1432759"/>
            <a:ext cx="8229600" cy="3992481"/>
          </a:xfrm>
        </p:spPr>
        <p:txBody>
          <a:bodyPr>
            <a:normAutofit/>
          </a:bodyPr>
          <a:lstStyle/>
          <a:p>
            <a:r>
              <a:rPr lang="en-GB" sz="2700" dirty="0"/>
              <a:t>made for Thai Health Promotion Foundation</a:t>
            </a:r>
          </a:p>
          <a:p>
            <a:r>
              <a:rPr lang="en-GB" sz="2700" dirty="0"/>
              <a:t>ad agency: Ogilvy Thailand</a:t>
            </a:r>
          </a:p>
          <a:p>
            <a:r>
              <a:rPr lang="en-US" sz="2700" dirty="0"/>
              <a:t>production costs: $5000</a:t>
            </a:r>
          </a:p>
          <a:p>
            <a:r>
              <a:rPr lang="en-US" sz="2700" dirty="0"/>
              <a:t>uploaded to YouTube: 5 million views within 10 days</a:t>
            </a:r>
          </a:p>
          <a:p>
            <a:r>
              <a:rPr lang="en-US" sz="2700" dirty="0"/>
              <a:t>no social media spend</a:t>
            </a:r>
          </a:p>
          <a:p>
            <a:endParaRPr lang="en-GB" sz="27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800" y="3561798"/>
            <a:ext cx="4826000" cy="3098800"/>
          </a:xfrm>
          <a:prstGeom prst="rect">
            <a:avLst/>
          </a:prstGeom>
        </p:spPr>
      </p:pic>
    </p:spTree>
    <p:extLst>
      <p:ext uri="{BB962C8B-B14F-4D97-AF65-F5344CB8AC3E}">
        <p14:creationId xmlns:p14="http://schemas.microsoft.com/office/powerpoint/2010/main" val="72140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Why was this PSA made?</a:t>
            </a:r>
          </a:p>
        </p:txBody>
      </p:sp>
      <p:sp>
        <p:nvSpPr>
          <p:cNvPr id="2" name="Content Placeholder 1"/>
          <p:cNvSpPr>
            <a:spLocks noGrp="1"/>
          </p:cNvSpPr>
          <p:nvPr>
            <p:ph idx="1"/>
          </p:nvPr>
        </p:nvSpPr>
        <p:spPr>
          <a:xfrm>
            <a:off x="125594" y="1909693"/>
            <a:ext cx="9143999" cy="4331828"/>
          </a:xfrm>
        </p:spPr>
        <p:txBody>
          <a:bodyPr>
            <a:noAutofit/>
          </a:bodyPr>
          <a:lstStyle/>
          <a:p>
            <a:r>
              <a:rPr lang="en-US" sz="2200" dirty="0"/>
              <a:t>Thai Health Promotion Foundation (THPF) wanted to combat the scourge of smoking</a:t>
            </a:r>
          </a:p>
          <a:p>
            <a:r>
              <a:rPr lang="en-US" sz="2200" dirty="0"/>
              <a:t>Up until the release of ‘Smoking Kid’ calls to the “1600 </a:t>
            </a:r>
            <a:r>
              <a:rPr lang="en-US" sz="2200" dirty="0" err="1"/>
              <a:t>Quitline</a:t>
            </a:r>
            <a:r>
              <a:rPr lang="en-US" sz="2200" dirty="0"/>
              <a:t>” were considerably low</a:t>
            </a:r>
          </a:p>
          <a:p>
            <a:r>
              <a:rPr lang="en-US" sz="2200" dirty="0"/>
              <a:t>THPF wanted to avoid shock tactics and emotional cues as these had not been effective in the past, sometimes the most powerful voice can be your own</a:t>
            </a:r>
          </a:p>
          <a:p>
            <a:r>
              <a:rPr lang="en-GB" dirty="0"/>
              <a:t>The voice of smokers served as the warning thus creating a "self-awakening” moment</a:t>
            </a:r>
          </a:p>
          <a:p>
            <a:endParaRPr lang="en-GB" dirty="0"/>
          </a:p>
          <a:p>
            <a:pPr marL="0" indent="0" algn="ctr">
              <a:buNone/>
            </a:pPr>
            <a:r>
              <a:rPr lang="en-GB" dirty="0">
                <a:hlinkClick r:id="rId2"/>
              </a:rPr>
              <a:t>https://www.youtube.com/watch?v=aHrdy6qcumg</a:t>
            </a:r>
            <a:endParaRPr lang="en-GB" dirty="0"/>
          </a:p>
          <a:p>
            <a:endParaRPr lang="en-US" sz="2200" dirty="0"/>
          </a:p>
          <a:p>
            <a:endParaRPr lang="en-US" sz="2200" dirty="0"/>
          </a:p>
        </p:txBody>
      </p:sp>
    </p:spTree>
    <p:extLst>
      <p:ext uri="{BB962C8B-B14F-4D97-AF65-F5344CB8AC3E}">
        <p14:creationId xmlns:p14="http://schemas.microsoft.com/office/powerpoint/2010/main" val="234820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91645"/>
            <a:ext cx="8229600" cy="1252728"/>
          </a:xfrm>
        </p:spPr>
        <p:txBody>
          <a:bodyPr/>
          <a:lstStyle/>
          <a:p>
            <a:pPr algn="ctr"/>
            <a:r>
              <a:rPr lang="en-US" b="1" dirty="0">
                <a:latin typeface="+mn-lt"/>
              </a:rPr>
              <a:t> </a:t>
            </a:r>
            <a:r>
              <a:rPr lang="en-US" sz="3200" b="1" dirty="0">
                <a:latin typeface="+mn-lt"/>
              </a:rPr>
              <a:t>Film language</a:t>
            </a:r>
            <a:endParaRPr lang="en-US" b="1" dirty="0">
              <a:latin typeface="+mn-lt"/>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762482246"/>
              </p:ext>
            </p:extLst>
          </p:nvPr>
        </p:nvGraphicFramePr>
        <p:xfrm>
          <a:off x="99455" y="488571"/>
          <a:ext cx="8679997" cy="6369429"/>
        </p:xfrm>
        <a:graphic>
          <a:graphicData uri="http://schemas.openxmlformats.org/drawingml/2006/table">
            <a:tbl>
              <a:tblPr firstRow="1" bandRow="1">
                <a:tableStyleId>{775DCB02-9BB8-47FD-8907-85C794F793BA}</a:tableStyleId>
              </a:tblPr>
              <a:tblGrid>
                <a:gridCol w="1043545">
                  <a:extLst>
                    <a:ext uri="{9D8B030D-6E8A-4147-A177-3AD203B41FA5}">
                      <a16:colId xmlns:a16="http://schemas.microsoft.com/office/drawing/2014/main" val="20000"/>
                    </a:ext>
                  </a:extLst>
                </a:gridCol>
                <a:gridCol w="3296453">
                  <a:extLst>
                    <a:ext uri="{9D8B030D-6E8A-4147-A177-3AD203B41FA5}">
                      <a16:colId xmlns:a16="http://schemas.microsoft.com/office/drawing/2014/main" val="20001"/>
                    </a:ext>
                  </a:extLst>
                </a:gridCol>
                <a:gridCol w="961222">
                  <a:extLst>
                    <a:ext uri="{9D8B030D-6E8A-4147-A177-3AD203B41FA5}">
                      <a16:colId xmlns:a16="http://schemas.microsoft.com/office/drawing/2014/main" val="20002"/>
                    </a:ext>
                  </a:extLst>
                </a:gridCol>
                <a:gridCol w="3378777">
                  <a:extLst>
                    <a:ext uri="{9D8B030D-6E8A-4147-A177-3AD203B41FA5}">
                      <a16:colId xmlns:a16="http://schemas.microsoft.com/office/drawing/2014/main" val="20003"/>
                    </a:ext>
                  </a:extLst>
                </a:gridCol>
              </a:tblGrid>
              <a:tr h="575040">
                <a:tc>
                  <a:txBody>
                    <a:bodyPr/>
                    <a:lstStyle/>
                    <a:p>
                      <a:r>
                        <a:rPr lang="en-US" dirty="0"/>
                        <a:t> Cultural</a:t>
                      </a:r>
                    </a:p>
                  </a:txBody>
                  <a:tcPr/>
                </a:tc>
                <a:tc>
                  <a:txBody>
                    <a:bodyPr/>
                    <a:lstStyle/>
                    <a:p>
                      <a:r>
                        <a:rPr lang="en-US" dirty="0"/>
                        <a:t>Den/Con</a:t>
                      </a:r>
                    </a:p>
                  </a:txBody>
                  <a:tcPr/>
                </a:tc>
                <a:tc>
                  <a:txBody>
                    <a:bodyPr/>
                    <a:lstStyle/>
                    <a:p>
                      <a:r>
                        <a:rPr lang="en-US" dirty="0"/>
                        <a:t>Technical </a:t>
                      </a:r>
                    </a:p>
                  </a:txBody>
                  <a:tcPr/>
                </a:tc>
                <a:tc>
                  <a:txBody>
                    <a:bodyPr/>
                    <a:lstStyle/>
                    <a:p>
                      <a:r>
                        <a:rPr lang="en-US" dirty="0"/>
                        <a:t>Den/Con</a:t>
                      </a:r>
                    </a:p>
                  </a:txBody>
                  <a:tcPr/>
                </a:tc>
                <a:extLst>
                  <a:ext uri="{0D108BD9-81ED-4DB2-BD59-A6C34878D82A}">
                    <a16:rowId xmlns:a16="http://schemas.microsoft.com/office/drawing/2014/main" val="10000"/>
                  </a:ext>
                </a:extLst>
              </a:tr>
              <a:tr h="1105311">
                <a:tc>
                  <a:txBody>
                    <a:bodyPr/>
                    <a:lstStyle/>
                    <a:p>
                      <a:r>
                        <a:rPr lang="en-US" b="1" dirty="0">
                          <a:solidFill>
                            <a:srgbClr val="FF00FF"/>
                          </a:solidFill>
                        </a:rPr>
                        <a:t>Facial</a:t>
                      </a:r>
                      <a:r>
                        <a:rPr lang="en-US" b="1" baseline="0" dirty="0">
                          <a:solidFill>
                            <a:srgbClr val="FF00FF"/>
                          </a:solidFill>
                        </a:rPr>
                        <a:t> Expression</a:t>
                      </a:r>
                      <a:endParaRPr lang="en-US" b="1" dirty="0">
                        <a:solidFill>
                          <a:srgbClr val="FF00FF"/>
                        </a:solidFill>
                      </a:endParaRPr>
                    </a:p>
                  </a:txBody>
                  <a:tcPr/>
                </a:tc>
                <a:tc>
                  <a:txBody>
                    <a:bodyPr/>
                    <a:lstStyle/>
                    <a:p>
                      <a:pPr marL="285750" indent="-285750">
                        <a:buFont typeface="Arial" panose="020B0604020202020204" pitchFamily="34" charset="0"/>
                        <a:buChar char="•"/>
                      </a:pPr>
                      <a:r>
                        <a:rPr lang="en-US" dirty="0"/>
                        <a:t>All</a:t>
                      </a:r>
                      <a:r>
                        <a:rPr lang="en-US" baseline="0" dirty="0"/>
                        <a:t> the smokers’ faces are blurred out</a:t>
                      </a:r>
                    </a:p>
                    <a:p>
                      <a:pPr marL="285750" indent="-285750">
                        <a:buFont typeface="Arial" panose="020B0604020202020204" pitchFamily="34" charset="0"/>
                        <a:buChar char="•"/>
                      </a:pPr>
                      <a:r>
                        <a:rPr lang="en-US" baseline="0" dirty="0" err="1"/>
                        <a:t>dehumanises</a:t>
                      </a:r>
                      <a:r>
                        <a:rPr lang="en-US" baseline="0" dirty="0"/>
                        <a:t> the smoker so that the audience can project themselves on to the character and put themselves in that situation. </a:t>
                      </a:r>
                      <a:endParaRPr lang="en-US" dirty="0"/>
                    </a:p>
                  </a:txBody>
                  <a:tcPr/>
                </a:tc>
                <a:tc>
                  <a:txBody>
                    <a:bodyPr/>
                    <a:lstStyle/>
                    <a:p>
                      <a:r>
                        <a:rPr lang="en-US" b="1" dirty="0">
                          <a:solidFill>
                            <a:srgbClr val="FF00FF"/>
                          </a:solidFill>
                        </a:rPr>
                        <a:t>Camera work</a:t>
                      </a:r>
                    </a:p>
                  </a:txBody>
                  <a:tcPr/>
                </a:tc>
                <a:tc>
                  <a:txBody>
                    <a:bodyPr/>
                    <a:lstStyle/>
                    <a:p>
                      <a:pPr marL="0" indent="0">
                        <a:buFont typeface="Arial"/>
                        <a:buNone/>
                      </a:pPr>
                      <a:r>
                        <a:rPr lang="en-US" dirty="0"/>
                        <a:t>POV shot – </a:t>
                      </a:r>
                    </a:p>
                    <a:p>
                      <a:pPr marL="285750" indent="-285750">
                        <a:buFont typeface="Arial" panose="020B0604020202020204" pitchFamily="34" charset="0"/>
                        <a:buChar char="•"/>
                      </a:pPr>
                      <a:r>
                        <a:rPr lang="en-US" dirty="0"/>
                        <a:t>smoker looking down at info sheet with QUITSMOKING</a:t>
                      </a:r>
                      <a:r>
                        <a:rPr lang="en-US" baseline="0" dirty="0"/>
                        <a:t> number</a:t>
                      </a:r>
                    </a:p>
                    <a:p>
                      <a:pPr marL="285750" indent="-285750">
                        <a:buFont typeface="Arial" panose="020B0604020202020204" pitchFamily="34" charset="0"/>
                        <a:buChar char="•"/>
                      </a:pPr>
                      <a:r>
                        <a:rPr lang="en-US" baseline="0" dirty="0"/>
                        <a:t>creates connection between audience and message, feels personal – a note written just for “you” the smoker</a:t>
                      </a:r>
                      <a:endParaRPr lang="en-US" dirty="0"/>
                    </a:p>
                  </a:txBody>
                  <a:tcPr/>
                </a:tc>
                <a:extLst>
                  <a:ext uri="{0D108BD9-81ED-4DB2-BD59-A6C34878D82A}">
                    <a16:rowId xmlns:a16="http://schemas.microsoft.com/office/drawing/2014/main" val="10001"/>
                  </a:ext>
                </a:extLst>
              </a:tr>
              <a:tr h="1108089">
                <a:tc>
                  <a:txBody>
                    <a:bodyPr/>
                    <a:lstStyle/>
                    <a:p>
                      <a:r>
                        <a:rPr lang="en-US" b="1" dirty="0" err="1">
                          <a:solidFill>
                            <a:srgbClr val="FF00FF"/>
                          </a:solidFill>
                        </a:rPr>
                        <a:t>Colour</a:t>
                      </a:r>
                      <a:endParaRPr lang="en-US" b="1" dirty="0">
                        <a:solidFill>
                          <a:srgbClr val="FF00FF"/>
                        </a:solidFill>
                      </a:endParaRPr>
                    </a:p>
                  </a:txBody>
                  <a:tcPr/>
                </a:tc>
                <a:tc>
                  <a:txBody>
                    <a:bodyPr/>
                    <a:lstStyle/>
                    <a:p>
                      <a:pPr marL="285750" indent="-285750">
                        <a:buFont typeface="Arial" panose="020B0604020202020204" pitchFamily="34" charset="0"/>
                        <a:buChar char="•"/>
                      </a:pPr>
                      <a:r>
                        <a:rPr lang="en-US" dirty="0"/>
                        <a:t>Grey filter creates</a:t>
                      </a:r>
                      <a:r>
                        <a:rPr lang="en-US" baseline="0" dirty="0"/>
                        <a:t> a depressing mood</a:t>
                      </a:r>
                    </a:p>
                    <a:p>
                      <a:pPr marL="285750" indent="-285750">
                        <a:buFont typeface="Arial" panose="020B0604020202020204" pitchFamily="34" charset="0"/>
                        <a:buChar char="•"/>
                      </a:pPr>
                      <a:r>
                        <a:rPr lang="en-US" baseline="0" dirty="0"/>
                        <a:t>suggests that life is being drained out of smokers/Thailand</a:t>
                      </a:r>
                      <a:endParaRPr lang="en-US" dirty="0"/>
                    </a:p>
                  </a:txBody>
                  <a:tcPr/>
                </a:tc>
                <a:tc>
                  <a:txBody>
                    <a:bodyPr/>
                    <a:lstStyle/>
                    <a:p>
                      <a:r>
                        <a:rPr lang="en-US" b="1" dirty="0">
                          <a:solidFill>
                            <a:srgbClr val="FF00FF"/>
                          </a:solidFill>
                        </a:rPr>
                        <a:t>Non-diegetic</a:t>
                      </a:r>
                      <a:r>
                        <a:rPr lang="en-US" b="1" baseline="0" dirty="0">
                          <a:solidFill>
                            <a:srgbClr val="FF00FF"/>
                          </a:solidFill>
                        </a:rPr>
                        <a:t> sound effects</a:t>
                      </a:r>
                      <a:endParaRPr lang="en-US" b="1" dirty="0">
                        <a:solidFill>
                          <a:srgbClr val="FF00FF"/>
                        </a:solidFill>
                      </a:endParaRPr>
                    </a:p>
                  </a:txBody>
                  <a:tcPr/>
                </a:tc>
                <a:tc>
                  <a:txBody>
                    <a:bodyPr/>
                    <a:lstStyle/>
                    <a:p>
                      <a:pPr marL="285750" indent="-285750">
                        <a:buFont typeface="Arial" panose="020B0604020202020204" pitchFamily="34" charset="0"/>
                        <a:buChar char="•"/>
                      </a:pPr>
                      <a:r>
                        <a:rPr lang="en-US" dirty="0"/>
                        <a:t>Drums kick in as message displayed on screen</a:t>
                      </a:r>
                    </a:p>
                    <a:p>
                      <a:pPr marL="285750" indent="-285750">
                        <a:buFont typeface="Arial" panose="020B0604020202020204" pitchFamily="34" charset="0"/>
                        <a:buChar char="•"/>
                      </a:pPr>
                      <a:r>
                        <a:rPr lang="en-US" dirty="0"/>
                        <a:t>suggests that the message is having an emotional impact on the smokers, and the audience. Highlights</a:t>
                      </a:r>
                      <a:r>
                        <a:rPr lang="en-US" baseline="0" dirty="0"/>
                        <a:t> how serious the issue is.</a:t>
                      </a:r>
                      <a:endParaRPr lang="en-US" dirty="0"/>
                    </a:p>
                  </a:txBody>
                  <a:tcPr/>
                </a:tc>
                <a:extLst>
                  <a:ext uri="{0D108BD9-81ED-4DB2-BD59-A6C34878D82A}">
                    <a16:rowId xmlns:a16="http://schemas.microsoft.com/office/drawing/2014/main" val="10002"/>
                  </a:ext>
                </a:extLst>
              </a:tr>
              <a:tr h="1108089">
                <a:tc>
                  <a:txBody>
                    <a:bodyPr/>
                    <a:lstStyle/>
                    <a:p>
                      <a:r>
                        <a:rPr lang="en-US" b="1" dirty="0">
                          <a:solidFill>
                            <a:srgbClr val="FF00FF"/>
                          </a:solidFill>
                        </a:rPr>
                        <a:t>Setting</a:t>
                      </a:r>
                    </a:p>
                  </a:txBody>
                  <a:tcPr/>
                </a:tc>
                <a:tc>
                  <a:txBody>
                    <a:bodyPr/>
                    <a:lstStyle/>
                    <a:p>
                      <a:endParaRPr lang="en-US" dirty="0"/>
                    </a:p>
                  </a:txBody>
                  <a:tcPr/>
                </a:tc>
                <a:tc>
                  <a:txBody>
                    <a:bodyPr/>
                    <a:lstStyle/>
                    <a:p>
                      <a:r>
                        <a:rPr lang="en-US" b="1" dirty="0">
                          <a:solidFill>
                            <a:srgbClr val="FF00FF"/>
                          </a:solidFill>
                        </a:rPr>
                        <a:t>Captions</a:t>
                      </a:r>
                    </a:p>
                  </a:txBody>
                  <a:tcPr/>
                </a:tc>
                <a:tc>
                  <a:txBody>
                    <a:bodyPr/>
                    <a:lstStyle/>
                    <a:p>
                      <a:endParaRPr lang="en-US" dirty="0"/>
                    </a:p>
                    <a:p>
                      <a:endParaRPr lang="en-US" dirty="0"/>
                    </a:p>
                    <a:p>
                      <a:endParaRPr lang="en-US" dirty="0"/>
                    </a:p>
                  </a:txBody>
                  <a:tcPr/>
                </a:tc>
                <a:extLst>
                  <a:ext uri="{0D108BD9-81ED-4DB2-BD59-A6C34878D82A}">
                    <a16:rowId xmlns:a16="http://schemas.microsoft.com/office/drawing/2014/main" val="10003"/>
                  </a:ext>
                </a:extLst>
              </a:tr>
              <a:tr h="318796">
                <a:tc>
                  <a:txBody>
                    <a:bodyPr/>
                    <a:lstStyle/>
                    <a:p>
                      <a:r>
                        <a:rPr lang="en-US" b="1" dirty="0">
                          <a:solidFill>
                            <a:srgbClr val="FF00FF"/>
                          </a:solidFill>
                        </a:rPr>
                        <a:t>Dialogue</a:t>
                      </a:r>
                    </a:p>
                  </a:txBody>
                  <a:tcPr/>
                </a:tc>
                <a:tc>
                  <a:txBody>
                    <a:bodyPr/>
                    <a:lstStyle/>
                    <a:p>
                      <a:pPr marL="285750" indent="-285750">
                        <a:buFont typeface="Arial" panose="020B0604020202020204" pitchFamily="34" charset="0"/>
                        <a:buChar char="•"/>
                      </a:pPr>
                      <a:r>
                        <a:rPr lang="en-US" dirty="0"/>
                        <a:t>Smokers</a:t>
                      </a:r>
                      <a:r>
                        <a:rPr lang="en-US" baseline="0" dirty="0"/>
                        <a:t> list off negative effects of smoking to kids</a:t>
                      </a:r>
                    </a:p>
                    <a:p>
                      <a:pPr marL="285750" indent="-285750">
                        <a:buFont typeface="Arial" panose="020B0604020202020204" pitchFamily="34" charset="0"/>
                        <a:buChar char="•"/>
                      </a:pPr>
                      <a:r>
                        <a:rPr lang="en-US" baseline="0" dirty="0"/>
                        <a:t>coming from smokers themselves; more likely to listen to ourselves, avoids being hard hitting</a:t>
                      </a:r>
                      <a:endParaRPr lang="en-US" dirty="0"/>
                    </a:p>
                  </a:txBody>
                  <a:tcPr/>
                </a:tc>
                <a:tc>
                  <a:txBody>
                    <a:bodyPr/>
                    <a:lstStyle/>
                    <a:p>
                      <a:r>
                        <a:rPr lang="en-US"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4"/>
                  </a:ext>
                </a:extLst>
              </a:tr>
              <a:tr h="531818">
                <a:tc>
                  <a:txBody>
                    <a:bodyPr/>
                    <a:lstStyle/>
                    <a:p>
                      <a:r>
                        <a:rPr lang="en-US" b="1" dirty="0">
                          <a:solidFill>
                            <a:srgbClr val="FF00FF"/>
                          </a:solidFill>
                        </a:rPr>
                        <a:t>Behaviour</a:t>
                      </a:r>
                    </a:p>
                  </a:txBody>
                  <a:tcPr/>
                </a:tc>
                <a:tc>
                  <a:txBody>
                    <a:bodyPr/>
                    <a:lstStyle/>
                    <a:p>
                      <a:endParaRPr lang="en-US" dirty="0"/>
                    </a:p>
                  </a:txBody>
                  <a:tcPr/>
                </a:tc>
                <a:tc>
                  <a:txBody>
                    <a:bodyPr/>
                    <a:lstStyle/>
                    <a:p>
                      <a:r>
                        <a:rPr lang="en-US" dirty="0">
                          <a:solidFill>
                            <a:srgbClr val="FF0000"/>
                          </a:solidFill>
                        </a:rPr>
                        <a:t>Editing</a:t>
                      </a:r>
                    </a:p>
                  </a:txBody>
                  <a:tcPr/>
                </a:tc>
                <a:tc>
                  <a:txBody>
                    <a:bodyPr/>
                    <a:lstStyle/>
                    <a:p>
                      <a:pPr marL="285750" indent="-285750">
                        <a:buFont typeface="Arial" panose="020B0604020202020204" pitchFamily="34" charset="0"/>
                        <a:buChar char="•"/>
                      </a:pPr>
                      <a:r>
                        <a:rPr lang="en-US" dirty="0"/>
                        <a:t>Montage shows</a:t>
                      </a:r>
                      <a:r>
                        <a:rPr lang="en-US" baseline="0" dirty="0"/>
                        <a:t> a series of Thai people smoking to anchor the scale of the smoking problem in Thailand = many shots = many smokers</a:t>
                      </a:r>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03397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mn-lt"/>
              </a:rPr>
              <a:t>Past paper question 2016</a:t>
            </a:r>
          </a:p>
        </p:txBody>
      </p:sp>
      <p:sp>
        <p:nvSpPr>
          <p:cNvPr id="2" name="Content Placeholder 1"/>
          <p:cNvSpPr>
            <a:spLocks noGrp="1"/>
          </p:cNvSpPr>
          <p:nvPr>
            <p:ph idx="1"/>
          </p:nvPr>
        </p:nvSpPr>
        <p:spPr>
          <a:xfrm>
            <a:off x="276225" y="1695635"/>
            <a:ext cx="8543925" cy="4430528"/>
          </a:xfrm>
        </p:spPr>
        <p:txBody>
          <a:bodyPr>
            <a:normAutofit/>
          </a:bodyPr>
          <a:lstStyle/>
          <a:p>
            <a:pPr marL="0" indent="0">
              <a:buNone/>
            </a:pPr>
            <a:r>
              <a:rPr lang="en-GB" dirty="0"/>
              <a:t>Some media content is intended to perform a public service.</a:t>
            </a:r>
          </a:p>
          <a:p>
            <a:pPr marL="0" indent="0">
              <a:buNone/>
            </a:pPr>
            <a:r>
              <a:rPr lang="en-GB" dirty="0"/>
              <a:t>(a) </a:t>
            </a:r>
            <a:r>
              <a:rPr lang="en-GB" b="1" dirty="0"/>
              <a:t>Describe</a:t>
            </a:r>
            <a:r>
              <a:rPr lang="en-GB" dirty="0"/>
              <a:t> how media content you have studied is intended to perform a public service. 									</a:t>
            </a:r>
            <a:r>
              <a:rPr lang="en-GB" b="1" dirty="0"/>
              <a:t>(4)</a:t>
            </a:r>
          </a:p>
          <a:p>
            <a:pPr marL="0" indent="0">
              <a:buNone/>
            </a:pPr>
            <a:r>
              <a:rPr lang="en-GB" dirty="0"/>
              <a:t>(b) </a:t>
            </a:r>
            <a:r>
              <a:rPr lang="en-GB" b="1" dirty="0"/>
              <a:t>Explain</a:t>
            </a:r>
            <a:r>
              <a:rPr lang="en-GB" dirty="0"/>
              <a:t> how at least one key aspect is used to achieve this public service. You should refer to at least one of: language, narrative, representation, categories, institutions, audience. 						</a:t>
            </a:r>
            <a:r>
              <a:rPr lang="en-GB" b="1" dirty="0"/>
              <a:t>(6)</a:t>
            </a:r>
          </a:p>
          <a:p>
            <a:endParaRPr lang="en-GB" dirty="0"/>
          </a:p>
        </p:txBody>
      </p:sp>
    </p:spTree>
    <p:extLst>
      <p:ext uri="{BB962C8B-B14F-4D97-AF65-F5344CB8AC3E}">
        <p14:creationId xmlns:p14="http://schemas.microsoft.com/office/powerpoint/2010/main" val="1710514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252728"/>
          </a:xfrm>
        </p:spPr>
        <p:txBody>
          <a:bodyPr>
            <a:normAutofit/>
          </a:bodyPr>
          <a:lstStyle/>
          <a:p>
            <a:pPr algn="ctr"/>
            <a:r>
              <a:rPr lang="en-GB" b="1" dirty="0">
                <a:latin typeface="+mn-lt"/>
              </a:rPr>
              <a:t>“Drug Driving: Blazed in </a:t>
            </a:r>
            <a:r>
              <a:rPr lang="en-US" b="1" dirty="0" err="1">
                <a:latin typeface="+mn-lt"/>
              </a:rPr>
              <a:t>Aotearoa</a:t>
            </a:r>
            <a:r>
              <a:rPr lang="en-GB" b="1" dirty="0">
                <a:latin typeface="+mn-lt"/>
              </a:rPr>
              <a:t>”</a:t>
            </a:r>
          </a:p>
        </p:txBody>
      </p:sp>
      <p:sp>
        <p:nvSpPr>
          <p:cNvPr id="2" name="Content Placeholder 1"/>
          <p:cNvSpPr>
            <a:spLocks noGrp="1"/>
          </p:cNvSpPr>
          <p:nvPr>
            <p:ph idx="1"/>
          </p:nvPr>
        </p:nvSpPr>
        <p:spPr>
          <a:xfrm>
            <a:off x="457200" y="2578510"/>
            <a:ext cx="8229600" cy="3992481"/>
          </a:xfrm>
        </p:spPr>
        <p:txBody>
          <a:bodyPr>
            <a:normAutofit lnSpcReduction="10000"/>
          </a:bodyPr>
          <a:lstStyle/>
          <a:p>
            <a:r>
              <a:rPr lang="en-GB" sz="2700" dirty="0"/>
              <a:t>made for the New Zealand Transport Agency (NZTA)</a:t>
            </a:r>
          </a:p>
          <a:p>
            <a:r>
              <a:rPr lang="en-GB" sz="2700" dirty="0"/>
              <a:t>ad agency: Clemenger BBDO</a:t>
            </a:r>
          </a:p>
          <a:p>
            <a:r>
              <a:rPr lang="en-GB" sz="2700" dirty="0"/>
              <a:t>director: Oscar-nominated </a:t>
            </a:r>
            <a:r>
              <a:rPr lang="en-GB" sz="2700" dirty="0" err="1"/>
              <a:t>Taika</a:t>
            </a:r>
            <a:r>
              <a:rPr lang="en-GB" sz="2700" dirty="0"/>
              <a:t> </a:t>
            </a:r>
            <a:r>
              <a:rPr lang="en-US" sz="2700" dirty="0" err="1"/>
              <a:t>Waititi</a:t>
            </a:r>
            <a:endParaRPr lang="en-US" sz="2700" dirty="0"/>
          </a:p>
          <a:p>
            <a:r>
              <a:rPr lang="en-US" sz="2700" dirty="0"/>
              <a:t>production costs: $250,000</a:t>
            </a:r>
          </a:p>
          <a:p>
            <a:r>
              <a:rPr lang="en-US" sz="2700" dirty="0"/>
              <a:t>aired on the Maori television stations and placed on many of New Z’s popular websites.</a:t>
            </a:r>
          </a:p>
          <a:p>
            <a:r>
              <a:rPr lang="en-US" sz="2700" dirty="0"/>
              <a:t>uploaded to YouTube: viewed over 2.3 million times since Sept 13</a:t>
            </a:r>
          </a:p>
          <a:p>
            <a:r>
              <a:rPr lang="en-US" sz="2700" dirty="0"/>
              <a:t>no social media spend</a:t>
            </a:r>
          </a:p>
          <a:p>
            <a:endParaRPr lang="en-GB" sz="2700" dirty="0"/>
          </a:p>
        </p:txBody>
      </p:sp>
      <p:pic>
        <p:nvPicPr>
          <p:cNvPr id="4" name="Picture 3"/>
          <p:cNvPicPr>
            <a:picLocks noChangeAspect="1"/>
          </p:cNvPicPr>
          <p:nvPr/>
        </p:nvPicPr>
        <p:blipFill>
          <a:blip r:embed="rId2"/>
          <a:stretch>
            <a:fillRect/>
          </a:stretch>
        </p:blipFill>
        <p:spPr>
          <a:xfrm>
            <a:off x="3345882" y="1034607"/>
            <a:ext cx="2658248" cy="1496799"/>
          </a:xfrm>
          <a:prstGeom prst="rect">
            <a:avLst/>
          </a:prstGeom>
        </p:spPr>
      </p:pic>
    </p:spTree>
    <p:extLst>
      <p:ext uri="{BB962C8B-B14F-4D97-AF65-F5344CB8AC3E}">
        <p14:creationId xmlns:p14="http://schemas.microsoft.com/office/powerpoint/2010/main" val="244377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Why was this PSA made?</a:t>
            </a:r>
          </a:p>
        </p:txBody>
      </p:sp>
      <p:sp>
        <p:nvSpPr>
          <p:cNvPr id="2" name="Content Placeholder 1"/>
          <p:cNvSpPr>
            <a:spLocks noGrp="1"/>
          </p:cNvSpPr>
          <p:nvPr>
            <p:ph idx="1"/>
          </p:nvPr>
        </p:nvSpPr>
        <p:spPr>
          <a:xfrm>
            <a:off x="125594" y="1690689"/>
            <a:ext cx="9143999" cy="4331828"/>
          </a:xfrm>
        </p:spPr>
        <p:txBody>
          <a:bodyPr>
            <a:noAutofit/>
          </a:bodyPr>
          <a:lstStyle/>
          <a:p>
            <a:r>
              <a:rPr lang="en-US" sz="2200" dirty="0"/>
              <a:t>NZTA found that Maori men and women were 50% more likely to smoke cannabis than New Zealand’s general population</a:t>
            </a:r>
          </a:p>
          <a:p>
            <a:r>
              <a:rPr lang="en-US" sz="2200" dirty="0"/>
              <a:t>The NZTA wanted to combat the idea so-called ‘sensible stoners’ have that smoking cannabis does not affect one’s driving skills</a:t>
            </a:r>
          </a:p>
          <a:p>
            <a:r>
              <a:rPr lang="en-US" sz="2200" dirty="0"/>
              <a:t>National poll: 1/3 of NZ citizens thought drug driving safe. Many thought that they were in fact better drivers while high on Cannabis</a:t>
            </a:r>
          </a:p>
          <a:p>
            <a:r>
              <a:rPr lang="en-US" sz="2200" dirty="0"/>
              <a:t>NZTA wanted to Avoid the classic road-safety, hard-hitting consequences PSA since there is not a lot of hard evidence on drug driving in NZ</a:t>
            </a:r>
          </a:p>
          <a:p>
            <a:r>
              <a:rPr lang="en-US" sz="2200" dirty="0"/>
              <a:t>Instead, the </a:t>
            </a:r>
            <a:r>
              <a:rPr lang="en-US" sz="2200" dirty="0">
                <a:solidFill>
                  <a:srgbClr val="0000FF"/>
                </a:solidFill>
              </a:rPr>
              <a:t>aim of this PSA is to unsettle people’s confidence about drug driving and seed some doubt about whether they are really as safe as they think they are while driving on cannabis</a:t>
            </a:r>
          </a:p>
          <a:p>
            <a:endParaRPr lang="en-US" sz="2200" dirty="0"/>
          </a:p>
          <a:p>
            <a:endParaRPr lang="en-US" sz="2200" dirty="0"/>
          </a:p>
        </p:txBody>
      </p:sp>
    </p:spTree>
    <p:extLst>
      <p:ext uri="{BB962C8B-B14F-4D97-AF65-F5344CB8AC3E}">
        <p14:creationId xmlns:p14="http://schemas.microsoft.com/office/powerpoint/2010/main" val="17338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b="1" dirty="0">
                <a:latin typeface="+mn-lt"/>
              </a:rPr>
              <a:t>“Drug Driving: Blazed in </a:t>
            </a:r>
            <a:r>
              <a:rPr lang="en-US" b="1" dirty="0" err="1">
                <a:latin typeface="+mn-lt"/>
              </a:rPr>
              <a:t>Aotearoa</a:t>
            </a:r>
            <a:r>
              <a:rPr lang="en-GB" b="1" dirty="0">
                <a:latin typeface="+mn-lt"/>
              </a:rPr>
              <a:t>”</a:t>
            </a:r>
          </a:p>
        </p:txBody>
      </p:sp>
      <p:sp>
        <p:nvSpPr>
          <p:cNvPr id="2" name="Content Placeholder 1"/>
          <p:cNvSpPr>
            <a:spLocks noGrp="1"/>
          </p:cNvSpPr>
          <p:nvPr>
            <p:ph idx="1"/>
          </p:nvPr>
        </p:nvSpPr>
        <p:spPr>
          <a:xfrm>
            <a:off x="774790" y="1686794"/>
            <a:ext cx="7408333" cy="3450696"/>
          </a:xfrm>
        </p:spPr>
        <p:txBody>
          <a:bodyPr/>
          <a:lstStyle/>
          <a:p>
            <a:r>
              <a:rPr lang="en-GB" dirty="0">
                <a:hlinkClick r:id="rId2"/>
              </a:rPr>
              <a:t>"Blazed" New Zealand Transport Agency for Maori television</a:t>
            </a:r>
            <a:endParaRPr lang="en-GB" dirty="0"/>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27242" y="2523582"/>
            <a:ext cx="6089515" cy="3426367"/>
          </a:xfrm>
          <a:prstGeom prst="rect">
            <a:avLst/>
          </a:prstGeom>
        </p:spPr>
      </p:pic>
    </p:spTree>
    <p:extLst>
      <p:ext uri="{BB962C8B-B14F-4D97-AF65-F5344CB8AC3E}">
        <p14:creationId xmlns:p14="http://schemas.microsoft.com/office/powerpoint/2010/main" val="432204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Questions</a:t>
            </a:r>
          </a:p>
        </p:txBody>
      </p:sp>
      <p:sp>
        <p:nvSpPr>
          <p:cNvPr id="2" name="Content Placeholder 1"/>
          <p:cNvSpPr>
            <a:spLocks noGrp="1"/>
          </p:cNvSpPr>
          <p:nvPr>
            <p:ph idx="1"/>
          </p:nvPr>
        </p:nvSpPr>
        <p:spPr>
          <a:xfrm>
            <a:off x="265145" y="1879537"/>
            <a:ext cx="8638132" cy="4182533"/>
          </a:xfrm>
        </p:spPr>
        <p:txBody>
          <a:bodyPr>
            <a:normAutofit/>
          </a:bodyPr>
          <a:lstStyle/>
          <a:p>
            <a:pPr marL="457200" indent="-457200">
              <a:buFont typeface="+mj-lt"/>
              <a:buAutoNum type="arabicPeriod"/>
            </a:pPr>
            <a:r>
              <a:rPr lang="en-US" dirty="0"/>
              <a:t>Summarise the </a:t>
            </a:r>
            <a:r>
              <a:rPr lang="en-US" b="1" dirty="0"/>
              <a:t>narrative</a:t>
            </a:r>
            <a:r>
              <a:rPr lang="en-US" dirty="0"/>
              <a:t> (what happens) in 3-5 points</a:t>
            </a:r>
          </a:p>
          <a:p>
            <a:pPr marL="457200" indent="-457200">
              <a:buFont typeface="+mj-lt"/>
              <a:buAutoNum type="arabicPeriod"/>
            </a:pPr>
            <a:r>
              <a:rPr lang="en-US" dirty="0"/>
              <a:t>What is the </a:t>
            </a:r>
            <a:r>
              <a:rPr lang="en-US" b="1" dirty="0"/>
              <a:t>purpose </a:t>
            </a:r>
            <a:r>
              <a:rPr lang="en-US" dirty="0"/>
              <a:t>of this ad? Give evidence</a:t>
            </a:r>
          </a:p>
          <a:p>
            <a:pPr marL="457200" indent="-457200">
              <a:buFont typeface="+mj-lt"/>
              <a:buAutoNum type="arabicPeriod"/>
            </a:pPr>
            <a:r>
              <a:rPr lang="en-US" dirty="0"/>
              <a:t>Who is the </a:t>
            </a:r>
            <a:r>
              <a:rPr lang="en-US" b="1" dirty="0"/>
              <a:t>target audience </a:t>
            </a:r>
            <a:r>
              <a:rPr lang="en-US" dirty="0"/>
              <a:t>for this ad? How have they been specifically targeted?</a:t>
            </a:r>
          </a:p>
          <a:p>
            <a:pPr marL="457200" indent="-457200">
              <a:buFont typeface="+mj-lt"/>
              <a:buAutoNum type="arabicPeriod"/>
            </a:pPr>
            <a:r>
              <a:rPr lang="en-US" dirty="0"/>
              <a:t>What </a:t>
            </a:r>
            <a:r>
              <a:rPr lang="en-US" i="1" u="sng" dirty="0"/>
              <a:t>two</a:t>
            </a:r>
            <a:r>
              <a:rPr lang="en-US" i="1" dirty="0"/>
              <a:t> different </a:t>
            </a:r>
            <a:r>
              <a:rPr lang="en-US" b="1" dirty="0"/>
              <a:t>tones </a:t>
            </a:r>
            <a:r>
              <a:rPr lang="en-US" dirty="0"/>
              <a:t>are found in this ad?</a:t>
            </a:r>
          </a:p>
          <a:p>
            <a:pPr marL="457200" indent="-457200">
              <a:buFont typeface="+mj-lt"/>
              <a:buAutoNum type="arabicPeriod"/>
            </a:pPr>
            <a:r>
              <a:rPr lang="en-US" dirty="0"/>
              <a:t>This ad is very creative.  How has </a:t>
            </a:r>
            <a:r>
              <a:rPr lang="en-GB" dirty="0" err="1"/>
              <a:t>Taika</a:t>
            </a:r>
            <a:r>
              <a:rPr lang="en-GB" dirty="0"/>
              <a:t> </a:t>
            </a:r>
            <a:r>
              <a:rPr lang="en-US" dirty="0" err="1"/>
              <a:t>Waititi</a:t>
            </a:r>
            <a:r>
              <a:rPr lang="en-US" dirty="0"/>
              <a:t> used </a:t>
            </a:r>
            <a:r>
              <a:rPr lang="en-US" b="1" dirty="0"/>
              <a:t>technical and cultural codes </a:t>
            </a:r>
            <a:r>
              <a:rPr lang="en-US" dirty="0"/>
              <a:t>to anchor each tone? (Give at least two codes for each tone)</a:t>
            </a:r>
          </a:p>
          <a:p>
            <a:pPr marL="457200" indent="-457200">
              <a:buFont typeface="+mj-lt"/>
              <a:buAutoNum type="arabicPeriod"/>
            </a:pPr>
            <a:r>
              <a:rPr lang="en-US" dirty="0"/>
              <a:t>(HIGHER ONLY) This ad has been filmed in a </a:t>
            </a:r>
            <a:r>
              <a:rPr lang="en-US" b="1" dirty="0"/>
              <a:t>cinematic style </a:t>
            </a:r>
            <a:r>
              <a:rPr lang="en-US" dirty="0"/>
              <a:t>.  In what way is this ad cinematic in style and why has this style been used?</a:t>
            </a:r>
            <a:endParaRPr lang="en-US" b="1"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18109015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1. Summary of ‘Blazed’ PSA</a:t>
            </a:r>
          </a:p>
        </p:txBody>
      </p:sp>
      <p:sp>
        <p:nvSpPr>
          <p:cNvPr id="2" name="Content Placeholder 1"/>
          <p:cNvSpPr>
            <a:spLocks noGrp="1"/>
          </p:cNvSpPr>
          <p:nvPr>
            <p:ph idx="1"/>
          </p:nvPr>
        </p:nvSpPr>
        <p:spPr>
          <a:xfrm>
            <a:off x="348875" y="2675466"/>
            <a:ext cx="8610222" cy="4065645"/>
          </a:xfrm>
        </p:spPr>
        <p:txBody>
          <a:bodyPr>
            <a:normAutofit/>
          </a:bodyPr>
          <a:lstStyle/>
          <a:p>
            <a:r>
              <a:rPr lang="en-US" dirty="0"/>
              <a:t>The ad shows three young boys waiting outside a house for their fathers to finish ‘blazing’</a:t>
            </a:r>
          </a:p>
          <a:p>
            <a:r>
              <a:rPr lang="en-US" dirty="0"/>
              <a:t>They begin comparing whose father is best at driving whilst high</a:t>
            </a:r>
          </a:p>
          <a:p>
            <a:r>
              <a:rPr lang="en-US" dirty="0"/>
              <a:t>The children provide observational insights by acting out humorous scenarios of their dads behaviour while drug driving</a:t>
            </a:r>
          </a:p>
          <a:p>
            <a:r>
              <a:rPr lang="en-US" dirty="0"/>
              <a:t>At the end, we see the tone shift from comical to contemplative as the tagline appears: “Drug driving.  Is it really that safe?”</a:t>
            </a:r>
          </a:p>
          <a:p>
            <a:endParaRPr lang="en-US" dirty="0"/>
          </a:p>
        </p:txBody>
      </p:sp>
    </p:spTree>
    <p:extLst>
      <p:ext uri="{BB962C8B-B14F-4D97-AF65-F5344CB8AC3E}">
        <p14:creationId xmlns:p14="http://schemas.microsoft.com/office/powerpoint/2010/main" val="49202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2.  Purpose (Role of Media)</a:t>
            </a:r>
          </a:p>
        </p:txBody>
      </p:sp>
      <p:sp>
        <p:nvSpPr>
          <p:cNvPr id="2" name="Content Placeholder 1"/>
          <p:cNvSpPr>
            <a:spLocks noGrp="1"/>
          </p:cNvSpPr>
          <p:nvPr>
            <p:ph idx="1"/>
          </p:nvPr>
        </p:nvSpPr>
        <p:spPr>
          <a:xfrm>
            <a:off x="279101" y="1806144"/>
            <a:ext cx="8864899" cy="4267115"/>
          </a:xfrm>
        </p:spPr>
        <p:txBody>
          <a:bodyPr/>
          <a:lstStyle/>
          <a:p>
            <a:r>
              <a:rPr lang="en-US" b="1" u="sng" dirty="0"/>
              <a:t>To influence attitudes and </a:t>
            </a:r>
            <a:r>
              <a:rPr lang="en-US" b="1" u="sng" dirty="0" err="1"/>
              <a:t>behaviours</a:t>
            </a:r>
            <a:r>
              <a:rPr lang="en-US" b="1" u="sng" dirty="0"/>
              <a:t>: convince viewers to </a:t>
            </a:r>
            <a:br>
              <a:rPr lang="en-US" b="1" u="sng" dirty="0"/>
            </a:br>
            <a:r>
              <a:rPr lang="en-US" b="1" u="sng" dirty="0"/>
              <a:t>think twice about their ability to drive after smoking cannabis</a:t>
            </a:r>
          </a:p>
          <a:p>
            <a:r>
              <a:rPr lang="en-US" b="1" dirty="0"/>
              <a:t>To promote</a:t>
            </a:r>
            <a:r>
              <a:rPr lang="en-US" dirty="0"/>
              <a:t>: the idea that drug driving is dangerous</a:t>
            </a:r>
          </a:p>
          <a:p>
            <a:r>
              <a:rPr lang="en-US" b="1" dirty="0"/>
              <a:t>To provide a public service</a:t>
            </a:r>
            <a:r>
              <a:rPr lang="en-US" dirty="0"/>
              <a:t>: send a </a:t>
            </a:r>
            <a:br>
              <a:rPr lang="en-US" dirty="0"/>
            </a:br>
            <a:r>
              <a:rPr lang="en-US" dirty="0"/>
              <a:t>pro-social message deterring drug</a:t>
            </a:r>
            <a:br>
              <a:rPr lang="en-US" dirty="0"/>
            </a:br>
            <a:r>
              <a:rPr lang="en-US" dirty="0"/>
              <a:t>driving and thus keeping roads </a:t>
            </a:r>
            <a:br>
              <a:rPr lang="en-US" dirty="0"/>
            </a:br>
            <a:r>
              <a:rPr lang="en-US" dirty="0"/>
              <a:t>safer for all New Zealanders</a:t>
            </a:r>
          </a:p>
          <a:p>
            <a:r>
              <a:rPr lang="en-US" b="1" dirty="0"/>
              <a:t>To inform:</a:t>
            </a:r>
            <a:r>
              <a:rPr lang="en-US" dirty="0"/>
              <a:t> dangers and risks </a:t>
            </a:r>
            <a:br>
              <a:rPr lang="en-US" dirty="0"/>
            </a:br>
            <a:r>
              <a:rPr lang="en-US" dirty="0"/>
              <a:t>involved in drug driving</a:t>
            </a:r>
          </a:p>
        </p:txBody>
      </p:sp>
      <p:pic>
        <p:nvPicPr>
          <p:cNvPr id="4" name="Picture 3"/>
          <p:cNvPicPr>
            <a:picLocks noChangeAspect="1"/>
          </p:cNvPicPr>
          <p:nvPr/>
        </p:nvPicPr>
        <p:blipFill>
          <a:blip r:embed="rId2"/>
          <a:stretch>
            <a:fillRect/>
          </a:stretch>
        </p:blipFill>
        <p:spPr>
          <a:xfrm>
            <a:off x="4711550" y="3589425"/>
            <a:ext cx="3898935" cy="2599289"/>
          </a:xfrm>
          <a:prstGeom prst="rect">
            <a:avLst/>
          </a:prstGeom>
        </p:spPr>
      </p:pic>
    </p:spTree>
    <p:extLst>
      <p:ext uri="{BB962C8B-B14F-4D97-AF65-F5344CB8AC3E}">
        <p14:creationId xmlns:p14="http://schemas.microsoft.com/office/powerpoint/2010/main" val="407922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3. Target Audience</a:t>
            </a:r>
          </a:p>
        </p:txBody>
      </p:sp>
      <p:sp>
        <p:nvSpPr>
          <p:cNvPr id="2" name="Content Placeholder 1"/>
          <p:cNvSpPr>
            <a:spLocks noGrp="1"/>
          </p:cNvSpPr>
          <p:nvPr>
            <p:ph idx="1"/>
          </p:nvPr>
        </p:nvSpPr>
        <p:spPr>
          <a:xfrm>
            <a:off x="716424" y="2028533"/>
            <a:ext cx="8203840" cy="3450696"/>
          </a:xfrm>
        </p:spPr>
        <p:txBody>
          <a:bodyPr>
            <a:normAutofit/>
          </a:bodyPr>
          <a:lstStyle/>
          <a:p>
            <a:r>
              <a:rPr lang="en-US" sz="3200" u="sng" dirty="0">
                <a:solidFill>
                  <a:srgbClr val="FF00FF"/>
                </a:solidFill>
              </a:rPr>
              <a:t>Maori men</a:t>
            </a:r>
          </a:p>
          <a:p>
            <a:r>
              <a:rPr lang="en-US" sz="3200" dirty="0"/>
              <a:t>Maori women</a:t>
            </a:r>
          </a:p>
          <a:p>
            <a:r>
              <a:rPr lang="en-US" sz="3200" dirty="0"/>
              <a:t>Maori boys</a:t>
            </a:r>
          </a:p>
          <a:p>
            <a:r>
              <a:rPr lang="en-US" sz="3200" dirty="0"/>
              <a:t>International audience (social media)</a:t>
            </a:r>
          </a:p>
        </p:txBody>
      </p:sp>
    </p:spTree>
    <p:extLst>
      <p:ext uri="{BB962C8B-B14F-4D97-AF65-F5344CB8AC3E}">
        <p14:creationId xmlns:p14="http://schemas.microsoft.com/office/powerpoint/2010/main" val="32238436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4.  Tone</a:t>
            </a:r>
          </a:p>
        </p:txBody>
      </p:sp>
      <p:sp>
        <p:nvSpPr>
          <p:cNvPr id="2" name="Content Placeholder 1"/>
          <p:cNvSpPr>
            <a:spLocks noGrp="1"/>
          </p:cNvSpPr>
          <p:nvPr>
            <p:ph idx="1"/>
          </p:nvPr>
        </p:nvSpPr>
        <p:spPr>
          <a:xfrm>
            <a:off x="530221" y="1917993"/>
            <a:ext cx="7408333" cy="3450696"/>
          </a:xfrm>
        </p:spPr>
        <p:txBody>
          <a:bodyPr>
            <a:normAutofit/>
          </a:bodyPr>
          <a:lstStyle/>
          <a:p>
            <a:r>
              <a:rPr lang="en-US" sz="3000" dirty="0"/>
              <a:t>Comical/humorous </a:t>
            </a:r>
          </a:p>
          <a:p>
            <a:r>
              <a:rPr lang="en-US" sz="3000" dirty="0"/>
              <a:t>Nostalgic</a:t>
            </a:r>
          </a:p>
          <a:p>
            <a:r>
              <a:rPr lang="en-US" sz="3000" dirty="0"/>
              <a:t>Serious</a:t>
            </a:r>
          </a:p>
          <a:p>
            <a:r>
              <a:rPr lang="en-US" sz="3000" dirty="0"/>
              <a:t>Reflective/contemplative</a:t>
            </a:r>
          </a:p>
        </p:txBody>
      </p:sp>
      <p:pic>
        <p:nvPicPr>
          <p:cNvPr id="4" name="Picture 3"/>
          <p:cNvPicPr>
            <a:picLocks noChangeAspect="1"/>
          </p:cNvPicPr>
          <p:nvPr/>
        </p:nvPicPr>
        <p:blipFill>
          <a:blip r:embed="rId2"/>
          <a:stretch>
            <a:fillRect/>
          </a:stretch>
        </p:blipFill>
        <p:spPr>
          <a:xfrm>
            <a:off x="0" y="4255069"/>
            <a:ext cx="4627432" cy="2602931"/>
          </a:xfrm>
          <a:prstGeom prst="rect">
            <a:avLst/>
          </a:prstGeom>
        </p:spPr>
      </p:pic>
      <p:pic>
        <p:nvPicPr>
          <p:cNvPr id="5" name="Picture 4"/>
          <p:cNvPicPr>
            <a:picLocks noChangeAspect="1"/>
          </p:cNvPicPr>
          <p:nvPr/>
        </p:nvPicPr>
        <p:blipFill>
          <a:blip r:embed="rId3"/>
          <a:stretch>
            <a:fillRect/>
          </a:stretch>
        </p:blipFill>
        <p:spPr>
          <a:xfrm>
            <a:off x="5171676" y="4209785"/>
            <a:ext cx="3972323" cy="2648216"/>
          </a:xfrm>
          <a:prstGeom prst="rect">
            <a:avLst/>
          </a:prstGeom>
        </p:spPr>
      </p:pic>
    </p:spTree>
    <p:extLst>
      <p:ext uri="{BB962C8B-B14F-4D97-AF65-F5344CB8AC3E}">
        <p14:creationId xmlns:p14="http://schemas.microsoft.com/office/powerpoint/2010/main" val="2032736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0158" y="727435"/>
            <a:ext cx="8229600" cy="1252728"/>
          </a:xfrm>
        </p:spPr>
        <p:txBody>
          <a:bodyPr>
            <a:normAutofit/>
          </a:bodyPr>
          <a:lstStyle/>
          <a:p>
            <a:r>
              <a:rPr lang="en-GB" b="1" dirty="0">
                <a:ln w="11430"/>
                <a:solidFill>
                  <a:srgbClr val="FF00FF"/>
                </a:solidFill>
                <a:latin typeface="+mn-lt"/>
              </a:rPr>
              <a:t>Why did </a:t>
            </a:r>
            <a:r>
              <a:rPr lang="en-GB" b="1" dirty="0" err="1">
                <a:ln w="11430"/>
                <a:solidFill>
                  <a:srgbClr val="FF00FF"/>
                </a:solidFill>
                <a:latin typeface="+mn-lt"/>
              </a:rPr>
              <a:t>Waititi</a:t>
            </a:r>
            <a:r>
              <a:rPr lang="en-GB" b="1" dirty="0">
                <a:ln w="11430"/>
                <a:solidFill>
                  <a:srgbClr val="FF00FF"/>
                </a:solidFill>
                <a:latin typeface="+mn-lt"/>
              </a:rPr>
              <a:t> take a humorous approach?</a:t>
            </a:r>
            <a:br>
              <a:rPr lang="en-GB" b="1" dirty="0">
                <a:ln w="11430"/>
                <a:solidFill>
                  <a:srgbClr val="FF00FF"/>
                </a:solidFill>
                <a:latin typeface="+mn-lt"/>
              </a:rPr>
            </a:br>
            <a:endParaRPr lang="en-GB" dirty="0">
              <a:solidFill>
                <a:srgbClr val="FF00FF"/>
              </a:solidFill>
              <a:latin typeface="+mn-lt"/>
            </a:endParaRPr>
          </a:p>
        </p:txBody>
      </p:sp>
      <p:sp>
        <p:nvSpPr>
          <p:cNvPr id="2" name="Content Placeholder 1"/>
          <p:cNvSpPr>
            <a:spLocks noGrp="1"/>
          </p:cNvSpPr>
          <p:nvPr>
            <p:ph idx="1"/>
          </p:nvPr>
        </p:nvSpPr>
        <p:spPr>
          <a:xfrm>
            <a:off x="72958" y="2000024"/>
            <a:ext cx="9144000" cy="4289898"/>
          </a:xfrm>
        </p:spPr>
        <p:txBody>
          <a:bodyPr>
            <a:normAutofit/>
          </a:bodyPr>
          <a:lstStyle/>
          <a:p>
            <a:r>
              <a:rPr lang="en-GB" sz="2600" dirty="0"/>
              <a:t>The Maori’s relaxed view on driving under the influence is key</a:t>
            </a:r>
          </a:p>
          <a:p>
            <a:r>
              <a:rPr lang="en-GB" sz="2600" dirty="0"/>
              <a:t>Shock and scare tactics would be too aggressive for this target audience</a:t>
            </a:r>
          </a:p>
          <a:p>
            <a:r>
              <a:rPr lang="en-GB" sz="2600" dirty="0"/>
              <a:t>The humour is </a:t>
            </a:r>
            <a:r>
              <a:rPr lang="en-GB" sz="2600" u="sng" dirty="0"/>
              <a:t>engaging and disarming</a:t>
            </a:r>
          </a:p>
          <a:p>
            <a:r>
              <a:rPr lang="en-GB" sz="2600" dirty="0"/>
              <a:t>Allows for the effective rhetorical question which plants seeds of doubt</a:t>
            </a:r>
          </a:p>
          <a:p>
            <a:r>
              <a:rPr lang="en-GB" sz="2600" dirty="0"/>
              <a:t>They (NZTA) lacked concrete drug driving statistics and needed to consider alternative approaches</a:t>
            </a:r>
          </a:p>
        </p:txBody>
      </p:sp>
    </p:spTree>
    <p:extLst>
      <p:ext uri="{BB962C8B-B14F-4D97-AF65-F5344CB8AC3E}">
        <p14:creationId xmlns:p14="http://schemas.microsoft.com/office/powerpoint/2010/main" val="162279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3520"/>
            <a:ext cx="8229600" cy="1252728"/>
          </a:xfrm>
        </p:spPr>
        <p:txBody>
          <a:bodyPr/>
          <a:lstStyle/>
          <a:p>
            <a:pPr algn="ctr"/>
            <a:r>
              <a:rPr lang="en-US" b="1" dirty="0">
                <a:latin typeface="+mn-lt"/>
              </a:rPr>
              <a:t>5.  Film language</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0510965"/>
              </p:ext>
            </p:extLst>
          </p:nvPr>
        </p:nvGraphicFramePr>
        <p:xfrm>
          <a:off x="223280" y="893236"/>
          <a:ext cx="8679997" cy="5008505"/>
        </p:xfrm>
        <a:graphic>
          <a:graphicData uri="http://schemas.openxmlformats.org/drawingml/2006/table">
            <a:tbl>
              <a:tblPr firstRow="1" bandRow="1">
                <a:tableStyleId>{775DCB02-9BB8-47FD-8907-85C794F793BA}</a:tableStyleId>
              </a:tblPr>
              <a:tblGrid>
                <a:gridCol w="1594809">
                  <a:extLst>
                    <a:ext uri="{9D8B030D-6E8A-4147-A177-3AD203B41FA5}">
                      <a16:colId xmlns:a16="http://schemas.microsoft.com/office/drawing/2014/main" val="20000"/>
                    </a:ext>
                  </a:extLst>
                </a:gridCol>
                <a:gridCol w="2745189">
                  <a:extLst>
                    <a:ext uri="{9D8B030D-6E8A-4147-A177-3AD203B41FA5}">
                      <a16:colId xmlns:a16="http://schemas.microsoft.com/office/drawing/2014/main" val="20001"/>
                    </a:ext>
                  </a:extLst>
                </a:gridCol>
                <a:gridCol w="1489259">
                  <a:extLst>
                    <a:ext uri="{9D8B030D-6E8A-4147-A177-3AD203B41FA5}">
                      <a16:colId xmlns:a16="http://schemas.microsoft.com/office/drawing/2014/main" val="20002"/>
                    </a:ext>
                  </a:extLst>
                </a:gridCol>
                <a:gridCol w="2850740">
                  <a:extLst>
                    <a:ext uri="{9D8B030D-6E8A-4147-A177-3AD203B41FA5}">
                      <a16:colId xmlns:a16="http://schemas.microsoft.com/office/drawing/2014/main" val="20003"/>
                    </a:ext>
                  </a:extLst>
                </a:gridCol>
              </a:tblGrid>
              <a:tr h="474526">
                <a:tc>
                  <a:txBody>
                    <a:bodyPr/>
                    <a:lstStyle/>
                    <a:p>
                      <a:r>
                        <a:rPr lang="en-US" dirty="0"/>
                        <a:t> Cultural</a:t>
                      </a:r>
                    </a:p>
                  </a:txBody>
                  <a:tcPr/>
                </a:tc>
                <a:tc>
                  <a:txBody>
                    <a:bodyPr/>
                    <a:lstStyle/>
                    <a:p>
                      <a:r>
                        <a:rPr lang="en-US" dirty="0"/>
                        <a:t>Den/Con</a:t>
                      </a:r>
                    </a:p>
                  </a:txBody>
                  <a:tcPr/>
                </a:tc>
                <a:tc>
                  <a:txBody>
                    <a:bodyPr/>
                    <a:lstStyle/>
                    <a:p>
                      <a:r>
                        <a:rPr lang="en-US" dirty="0"/>
                        <a:t>Technical </a:t>
                      </a:r>
                    </a:p>
                  </a:txBody>
                  <a:tcPr/>
                </a:tc>
                <a:tc>
                  <a:txBody>
                    <a:bodyPr/>
                    <a:lstStyle/>
                    <a:p>
                      <a:r>
                        <a:rPr lang="en-US" dirty="0"/>
                        <a:t>Den/Con</a:t>
                      </a:r>
                    </a:p>
                  </a:txBody>
                  <a:tcPr/>
                </a:tc>
                <a:extLst>
                  <a:ext uri="{0D108BD9-81ED-4DB2-BD59-A6C34878D82A}">
                    <a16:rowId xmlns:a16="http://schemas.microsoft.com/office/drawing/2014/main" val="10000"/>
                  </a:ext>
                </a:extLst>
              </a:tr>
              <a:tr h="1082119">
                <a:tc>
                  <a:txBody>
                    <a:bodyPr/>
                    <a:lstStyle/>
                    <a:p>
                      <a:r>
                        <a:rPr lang="en-US" b="1" dirty="0">
                          <a:solidFill>
                            <a:srgbClr val="FF00FF"/>
                          </a:solidFill>
                        </a:rPr>
                        <a:t>Facial</a:t>
                      </a:r>
                      <a:r>
                        <a:rPr lang="en-US" b="1" baseline="0" dirty="0">
                          <a:solidFill>
                            <a:srgbClr val="FF00FF"/>
                          </a:solidFill>
                        </a:rPr>
                        <a:t> Expression</a:t>
                      </a:r>
                      <a:endParaRPr lang="en-US" b="1" dirty="0">
                        <a:solidFill>
                          <a:srgbClr val="FF00FF"/>
                        </a:solidFill>
                      </a:endParaRPr>
                    </a:p>
                  </a:txBody>
                  <a:tcPr/>
                </a:tc>
                <a:tc>
                  <a:txBody>
                    <a:bodyPr/>
                    <a:lstStyle/>
                    <a:p>
                      <a:r>
                        <a:rPr lang="en-US" dirty="0"/>
                        <a:t>From comical to thoughtful/serious</a:t>
                      </a:r>
                    </a:p>
                  </a:txBody>
                  <a:tcPr/>
                </a:tc>
                <a:tc>
                  <a:txBody>
                    <a:bodyPr/>
                    <a:lstStyle/>
                    <a:p>
                      <a:r>
                        <a:rPr lang="en-US" b="1" dirty="0">
                          <a:solidFill>
                            <a:srgbClr val="FF00FF"/>
                          </a:solidFill>
                        </a:rPr>
                        <a:t>Camera work</a:t>
                      </a:r>
                    </a:p>
                  </a:txBody>
                  <a:tcPr/>
                </a:tc>
                <a:tc>
                  <a:txBody>
                    <a:bodyPr/>
                    <a:lstStyle/>
                    <a:p>
                      <a:pPr marL="285750" indent="-285750">
                        <a:buFont typeface="Arial"/>
                        <a:buChar char="•"/>
                      </a:pPr>
                      <a:r>
                        <a:rPr lang="en-US" dirty="0"/>
                        <a:t>Close up on facial </a:t>
                      </a:r>
                      <a:r>
                        <a:rPr lang="en-US" dirty="0" err="1"/>
                        <a:t>exp</a:t>
                      </a:r>
                      <a:r>
                        <a:rPr lang="en-US" dirty="0"/>
                        <a:t> to </a:t>
                      </a:r>
                      <a:r>
                        <a:rPr lang="en-US" dirty="0" err="1"/>
                        <a:t>emphasise</a:t>
                      </a:r>
                      <a:r>
                        <a:rPr lang="en-US" baseline="0" dirty="0"/>
                        <a:t> doubt and worry</a:t>
                      </a:r>
                    </a:p>
                    <a:p>
                      <a:pPr marL="285750" indent="-285750">
                        <a:buFont typeface="Arial"/>
                        <a:buChar char="•"/>
                      </a:pPr>
                      <a:r>
                        <a:rPr lang="en-US" baseline="0" dirty="0"/>
                        <a:t>Establishing long shot –  to </a:t>
                      </a:r>
                      <a:r>
                        <a:rPr lang="en-US" baseline="0" dirty="0" err="1"/>
                        <a:t>emphasise</a:t>
                      </a:r>
                      <a:r>
                        <a:rPr lang="en-US" baseline="0" dirty="0"/>
                        <a:t> setting</a:t>
                      </a:r>
                      <a:endParaRPr lang="en-US" dirty="0"/>
                    </a:p>
                  </a:txBody>
                  <a:tcPr/>
                </a:tc>
                <a:extLst>
                  <a:ext uri="{0D108BD9-81ED-4DB2-BD59-A6C34878D82A}">
                    <a16:rowId xmlns:a16="http://schemas.microsoft.com/office/drawing/2014/main" val="10001"/>
                  </a:ext>
                </a:extLst>
              </a:tr>
              <a:tr h="438859">
                <a:tc>
                  <a:txBody>
                    <a:bodyPr/>
                    <a:lstStyle/>
                    <a:p>
                      <a:r>
                        <a:rPr lang="en-US" b="1" dirty="0" err="1">
                          <a:solidFill>
                            <a:srgbClr val="FF00FF"/>
                          </a:solidFill>
                        </a:rPr>
                        <a:t>Colour</a:t>
                      </a:r>
                      <a:endParaRPr lang="en-US" b="1" dirty="0">
                        <a:solidFill>
                          <a:srgbClr val="FF00FF"/>
                        </a:solidFill>
                      </a:endParaRPr>
                    </a:p>
                  </a:txBody>
                  <a:tcPr/>
                </a:tc>
                <a:tc>
                  <a:txBody>
                    <a:bodyPr/>
                    <a:lstStyle/>
                    <a:p>
                      <a:r>
                        <a:rPr lang="en-US" dirty="0"/>
                        <a:t>Shot</a:t>
                      </a:r>
                      <a:r>
                        <a:rPr lang="en-US" baseline="0" dirty="0"/>
                        <a:t> in black and white lends gravity to reinforce serious tone and message</a:t>
                      </a:r>
                      <a:endParaRPr lang="en-US" dirty="0"/>
                    </a:p>
                  </a:txBody>
                  <a:tcPr/>
                </a:tc>
                <a:tc>
                  <a:txBody>
                    <a:bodyPr/>
                    <a:lstStyle/>
                    <a:p>
                      <a:r>
                        <a:rPr lang="en-US" b="1" dirty="0">
                          <a:solidFill>
                            <a:srgbClr val="FF00FF"/>
                          </a:solidFill>
                        </a:rPr>
                        <a:t>Diegetic</a:t>
                      </a:r>
                      <a:r>
                        <a:rPr lang="en-US" b="1" baseline="0" dirty="0">
                          <a:solidFill>
                            <a:srgbClr val="FF00FF"/>
                          </a:solidFill>
                        </a:rPr>
                        <a:t> sound effects</a:t>
                      </a:r>
                      <a:endParaRPr lang="en-US" b="1" dirty="0">
                        <a:solidFill>
                          <a:srgbClr val="FF00FF"/>
                        </a:solidFill>
                      </a:endParaRPr>
                    </a:p>
                  </a:txBody>
                  <a:tcPr/>
                </a:tc>
                <a:tc>
                  <a:txBody>
                    <a:bodyPr/>
                    <a:lstStyle/>
                    <a:p>
                      <a:r>
                        <a:rPr lang="en-US" dirty="0"/>
                        <a:t>Laughter</a:t>
                      </a:r>
                      <a:r>
                        <a:rPr lang="en-US" baseline="0" dirty="0"/>
                        <a:t> - </a:t>
                      </a:r>
                      <a:r>
                        <a:rPr lang="en-US" dirty="0"/>
                        <a:t>We hear boys before we see them.  Anchors</a:t>
                      </a:r>
                      <a:r>
                        <a:rPr lang="en-US" baseline="0" dirty="0"/>
                        <a:t> humorous tone</a:t>
                      </a:r>
                      <a:endParaRPr lang="en-US" dirty="0"/>
                    </a:p>
                  </a:txBody>
                  <a:tcPr/>
                </a:tc>
                <a:extLst>
                  <a:ext uri="{0D108BD9-81ED-4DB2-BD59-A6C34878D82A}">
                    <a16:rowId xmlns:a16="http://schemas.microsoft.com/office/drawing/2014/main" val="10002"/>
                  </a:ext>
                </a:extLst>
              </a:tr>
              <a:tr h="438859">
                <a:tc>
                  <a:txBody>
                    <a:bodyPr/>
                    <a:lstStyle/>
                    <a:p>
                      <a:r>
                        <a:rPr lang="en-US" b="1" dirty="0">
                          <a:solidFill>
                            <a:srgbClr val="FF00FF"/>
                          </a:solidFill>
                        </a:rPr>
                        <a:t>Setting</a:t>
                      </a:r>
                    </a:p>
                  </a:txBody>
                  <a:tcPr/>
                </a:tc>
                <a:tc>
                  <a:txBody>
                    <a:bodyPr/>
                    <a:lstStyle/>
                    <a:p>
                      <a:r>
                        <a:rPr lang="en-US" dirty="0"/>
                        <a:t>Suburban</a:t>
                      </a:r>
                      <a:r>
                        <a:rPr lang="en-US" baseline="0" dirty="0"/>
                        <a:t> </a:t>
                      </a:r>
                      <a:r>
                        <a:rPr lang="en-US" baseline="0" dirty="0" err="1"/>
                        <a:t>neighbourhood</a:t>
                      </a:r>
                      <a:r>
                        <a:rPr lang="en-US" baseline="0" dirty="0"/>
                        <a:t>, bungalow house with sedan car to </a:t>
                      </a:r>
                      <a:r>
                        <a:rPr lang="en-US" baseline="0" dirty="0" err="1"/>
                        <a:t>emphasise</a:t>
                      </a:r>
                      <a:r>
                        <a:rPr lang="en-US" baseline="0" dirty="0"/>
                        <a:t> the ‘normal’ lifestyle in Maori communities</a:t>
                      </a:r>
                      <a:endParaRPr lang="en-US" dirty="0"/>
                    </a:p>
                  </a:txBody>
                  <a:tcPr/>
                </a:tc>
                <a:tc>
                  <a:txBody>
                    <a:bodyPr/>
                    <a:lstStyle/>
                    <a:p>
                      <a:r>
                        <a:rPr lang="en-US" b="1" dirty="0">
                          <a:solidFill>
                            <a:srgbClr val="FF00FF"/>
                          </a:solidFill>
                        </a:rPr>
                        <a:t>Logo</a:t>
                      </a:r>
                    </a:p>
                  </a:txBody>
                  <a:tcPr/>
                </a:tc>
                <a:tc>
                  <a:txBody>
                    <a:bodyPr/>
                    <a:lstStyle/>
                    <a:p>
                      <a:r>
                        <a:rPr lang="en-US" dirty="0"/>
                        <a:t>Small and unobtrusive</a:t>
                      </a:r>
                      <a:r>
                        <a:rPr lang="en-US" baseline="0" dirty="0"/>
                        <a:t> logo of NZTA so as not to distract from facial </a:t>
                      </a:r>
                      <a:r>
                        <a:rPr lang="en-US" baseline="0" dirty="0" err="1"/>
                        <a:t>exp</a:t>
                      </a:r>
                      <a:r>
                        <a:rPr lang="en-US" baseline="0" dirty="0"/>
                        <a:t> and understand main message.  </a:t>
                      </a:r>
                      <a:endParaRPr lang="en-US" dirty="0"/>
                    </a:p>
                  </a:txBody>
                  <a:tcPr/>
                </a:tc>
                <a:extLst>
                  <a:ext uri="{0D108BD9-81ED-4DB2-BD59-A6C34878D82A}">
                    <a16:rowId xmlns:a16="http://schemas.microsoft.com/office/drawing/2014/main" val="10003"/>
                  </a:ext>
                </a:extLst>
              </a:tr>
              <a:tr h="438859">
                <a:tc>
                  <a:txBody>
                    <a:bodyPr/>
                    <a:lstStyle/>
                    <a:p>
                      <a:r>
                        <a:rPr lang="en-US" b="1" dirty="0">
                          <a:solidFill>
                            <a:srgbClr val="FF00FF"/>
                          </a:solidFill>
                        </a:rPr>
                        <a:t>Dialogue</a:t>
                      </a:r>
                    </a:p>
                  </a:txBody>
                  <a:tcPr/>
                </a:tc>
                <a:tc>
                  <a:txBody>
                    <a:bodyPr/>
                    <a:lstStyle/>
                    <a:p>
                      <a:r>
                        <a:rPr lang="en-US" dirty="0"/>
                        <a:t>Use of kiwi slang ‘</a:t>
                      </a:r>
                      <a:r>
                        <a:rPr lang="en-US" dirty="0" err="1"/>
                        <a:t>skux</a:t>
                      </a:r>
                      <a:r>
                        <a:rPr lang="en-US" dirty="0"/>
                        <a:t>’ and ‘</a:t>
                      </a:r>
                      <a:r>
                        <a:rPr lang="en-US" dirty="0" err="1"/>
                        <a:t>chur</a:t>
                      </a:r>
                      <a:r>
                        <a:rPr lang="en-US" dirty="0"/>
                        <a:t>’ to anchor</a:t>
                      </a:r>
                      <a:r>
                        <a:rPr lang="en-US" baseline="0" dirty="0"/>
                        <a:t> relaxed tone and</a:t>
                      </a:r>
                      <a:r>
                        <a:rPr lang="en-US" dirty="0"/>
                        <a:t> target Maori audience </a:t>
                      </a:r>
                    </a:p>
                  </a:txBody>
                  <a:tcPr/>
                </a:tc>
                <a:tc>
                  <a:txBody>
                    <a:bodyPr/>
                    <a:lstStyle/>
                    <a:p>
                      <a:r>
                        <a:rPr lang="en-US"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Bold</a:t>
                      </a:r>
                      <a:r>
                        <a:rPr lang="en-US" baseline="0" dirty="0"/>
                        <a:t>, clear, short = to effectively deliver main  message.</a:t>
                      </a:r>
                      <a:endParaRPr lang="en-US" dirty="0"/>
                    </a:p>
                    <a:p>
                      <a:r>
                        <a:rPr lang="en-US" baseline="0" dirty="0"/>
                        <a:t> Rhetorical Q anchors contemplative tone. </a:t>
                      </a:r>
                      <a:endParaRPr lang="en-US" dirty="0"/>
                    </a:p>
                  </a:txBody>
                  <a:tcPr/>
                </a:tc>
                <a:extLst>
                  <a:ext uri="{0D108BD9-81ED-4DB2-BD59-A6C34878D82A}">
                    <a16:rowId xmlns:a16="http://schemas.microsoft.com/office/drawing/2014/main" val="10004"/>
                  </a:ext>
                </a:extLst>
              </a:tr>
              <a:tr h="438859">
                <a:tc>
                  <a:txBody>
                    <a:bodyPr/>
                    <a:lstStyle/>
                    <a:p>
                      <a:r>
                        <a:rPr lang="en-US" b="1" dirty="0">
                          <a:solidFill>
                            <a:srgbClr val="FF00FF"/>
                          </a:solidFill>
                        </a:rPr>
                        <a:t>Behaviour</a:t>
                      </a:r>
                    </a:p>
                  </a:txBody>
                  <a:tcPr/>
                </a:tc>
                <a:tc>
                  <a:txBody>
                    <a:bodyPr/>
                    <a:lstStyle/>
                    <a:p>
                      <a:r>
                        <a:rPr lang="en-US" dirty="0"/>
                        <a:t>Horsing</a:t>
                      </a:r>
                      <a:r>
                        <a:rPr lang="en-US" baseline="0" dirty="0"/>
                        <a:t> around, m</a:t>
                      </a:r>
                      <a:r>
                        <a:rPr lang="en-US" dirty="0"/>
                        <a:t>imicking</a:t>
                      </a:r>
                      <a:r>
                        <a:rPr lang="en-US" baseline="0" dirty="0"/>
                        <a:t> fathers to anchor cheeky and innocent representation. Also shows their impressionable nature.</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9319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3520"/>
            <a:ext cx="8229600" cy="1252728"/>
          </a:xfrm>
        </p:spPr>
        <p:txBody>
          <a:bodyPr/>
          <a:lstStyle/>
          <a:p>
            <a:pPr algn="ctr"/>
            <a:r>
              <a:rPr lang="en-US" b="1" dirty="0">
                <a:latin typeface="+mn-lt"/>
              </a:rPr>
              <a:t> Film language</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906590557"/>
              </p:ext>
            </p:extLst>
          </p:nvPr>
        </p:nvGraphicFramePr>
        <p:xfrm>
          <a:off x="232001" y="893233"/>
          <a:ext cx="8679997" cy="5628590"/>
        </p:xfrm>
        <a:graphic>
          <a:graphicData uri="http://schemas.openxmlformats.org/drawingml/2006/table">
            <a:tbl>
              <a:tblPr firstRow="1" bandRow="1">
                <a:tableStyleId>{775DCB02-9BB8-47FD-8907-85C794F793BA}</a:tableStyleId>
              </a:tblPr>
              <a:tblGrid>
                <a:gridCol w="1594809">
                  <a:extLst>
                    <a:ext uri="{9D8B030D-6E8A-4147-A177-3AD203B41FA5}">
                      <a16:colId xmlns:a16="http://schemas.microsoft.com/office/drawing/2014/main" val="20000"/>
                    </a:ext>
                  </a:extLst>
                </a:gridCol>
                <a:gridCol w="2745189">
                  <a:extLst>
                    <a:ext uri="{9D8B030D-6E8A-4147-A177-3AD203B41FA5}">
                      <a16:colId xmlns:a16="http://schemas.microsoft.com/office/drawing/2014/main" val="20001"/>
                    </a:ext>
                  </a:extLst>
                </a:gridCol>
                <a:gridCol w="1489259">
                  <a:extLst>
                    <a:ext uri="{9D8B030D-6E8A-4147-A177-3AD203B41FA5}">
                      <a16:colId xmlns:a16="http://schemas.microsoft.com/office/drawing/2014/main" val="20002"/>
                    </a:ext>
                  </a:extLst>
                </a:gridCol>
                <a:gridCol w="2850740">
                  <a:extLst>
                    <a:ext uri="{9D8B030D-6E8A-4147-A177-3AD203B41FA5}">
                      <a16:colId xmlns:a16="http://schemas.microsoft.com/office/drawing/2014/main" val="20003"/>
                    </a:ext>
                  </a:extLst>
                </a:gridCol>
              </a:tblGrid>
              <a:tr h="838896">
                <a:tc>
                  <a:txBody>
                    <a:bodyPr/>
                    <a:lstStyle/>
                    <a:p>
                      <a:r>
                        <a:rPr lang="en-US" dirty="0">
                          <a:solidFill>
                            <a:schemeClr val="tx1"/>
                          </a:solidFill>
                        </a:rPr>
                        <a:t> Cultural</a:t>
                      </a:r>
                    </a:p>
                  </a:txBody>
                  <a:tcPr/>
                </a:tc>
                <a:tc>
                  <a:txBody>
                    <a:bodyPr/>
                    <a:lstStyle/>
                    <a:p>
                      <a:r>
                        <a:rPr lang="en-US" dirty="0">
                          <a:solidFill>
                            <a:schemeClr val="tx1"/>
                          </a:solidFill>
                        </a:rPr>
                        <a:t>Denotation/Connotation</a:t>
                      </a:r>
                    </a:p>
                  </a:txBody>
                  <a:tcPr/>
                </a:tc>
                <a:tc>
                  <a:txBody>
                    <a:bodyPr/>
                    <a:lstStyle/>
                    <a:p>
                      <a:r>
                        <a:rPr lang="en-US" dirty="0">
                          <a:solidFill>
                            <a:schemeClr val="tx1"/>
                          </a:solidFill>
                        </a:rPr>
                        <a:t>Technical </a:t>
                      </a:r>
                    </a:p>
                  </a:txBody>
                  <a:tcPr/>
                </a:tc>
                <a:tc>
                  <a:txBody>
                    <a:bodyPr/>
                    <a:lstStyle/>
                    <a:p>
                      <a:r>
                        <a:rPr lang="en-US" dirty="0">
                          <a:solidFill>
                            <a:schemeClr val="tx1"/>
                          </a:solidFill>
                        </a:rPr>
                        <a:t>Denotation/Connotation</a:t>
                      </a:r>
                    </a:p>
                  </a:txBody>
                  <a:tcPr/>
                </a:tc>
                <a:extLst>
                  <a:ext uri="{0D108BD9-81ED-4DB2-BD59-A6C34878D82A}">
                    <a16:rowId xmlns:a16="http://schemas.microsoft.com/office/drawing/2014/main" val="10000"/>
                  </a:ext>
                </a:extLst>
              </a:tr>
              <a:tr h="1290615">
                <a:tc>
                  <a:txBody>
                    <a:bodyPr/>
                    <a:lstStyle/>
                    <a:p>
                      <a:r>
                        <a:rPr lang="en-US" b="1" dirty="0">
                          <a:solidFill>
                            <a:srgbClr val="FF00FF"/>
                          </a:solidFill>
                        </a:rPr>
                        <a:t>Facial</a:t>
                      </a:r>
                      <a:r>
                        <a:rPr lang="en-US" b="1" baseline="0" dirty="0">
                          <a:solidFill>
                            <a:srgbClr val="FF00FF"/>
                          </a:solidFill>
                        </a:rPr>
                        <a:t> Expression</a:t>
                      </a:r>
                      <a:endParaRPr lang="en-US" b="1" dirty="0">
                        <a:solidFill>
                          <a:srgbClr val="FF00FF"/>
                        </a:solidFill>
                      </a:endParaRPr>
                    </a:p>
                  </a:txBody>
                  <a:tcPr/>
                </a:tc>
                <a:tc>
                  <a:txBody>
                    <a:bodyPr/>
                    <a:lstStyle/>
                    <a:p>
                      <a:endParaRPr lang="en-US" dirty="0"/>
                    </a:p>
                  </a:txBody>
                  <a:tcPr/>
                </a:tc>
                <a:tc>
                  <a:txBody>
                    <a:bodyPr/>
                    <a:lstStyle/>
                    <a:p>
                      <a:r>
                        <a:rPr lang="en-US" b="1" dirty="0">
                          <a:solidFill>
                            <a:srgbClr val="FF00FF"/>
                          </a:solidFill>
                        </a:rPr>
                        <a:t>Camera work</a:t>
                      </a:r>
                    </a:p>
                  </a:txBody>
                  <a:tcPr/>
                </a:tc>
                <a:tc>
                  <a:txBody>
                    <a:bodyPr/>
                    <a:lstStyle/>
                    <a:p>
                      <a:pPr marL="0" indent="0">
                        <a:buFont typeface="Arial"/>
                        <a:buNone/>
                      </a:pPr>
                      <a:endParaRPr lang="en-US" dirty="0"/>
                    </a:p>
                  </a:txBody>
                  <a:tcPr/>
                </a:tc>
                <a:extLst>
                  <a:ext uri="{0D108BD9-81ED-4DB2-BD59-A6C34878D82A}">
                    <a16:rowId xmlns:a16="http://schemas.microsoft.com/office/drawing/2014/main" val="10001"/>
                  </a:ext>
                </a:extLst>
              </a:tr>
              <a:tr h="1171553">
                <a:tc>
                  <a:txBody>
                    <a:bodyPr/>
                    <a:lstStyle/>
                    <a:p>
                      <a:r>
                        <a:rPr lang="en-US" b="1" dirty="0" err="1">
                          <a:solidFill>
                            <a:srgbClr val="FF00FF"/>
                          </a:solidFill>
                        </a:rPr>
                        <a:t>Colour</a:t>
                      </a:r>
                      <a:endParaRPr lang="en-US" b="1" dirty="0">
                        <a:solidFill>
                          <a:srgbClr val="FF00FF"/>
                        </a:solidFill>
                      </a:endParaRPr>
                    </a:p>
                  </a:txBody>
                  <a:tcPr/>
                </a:tc>
                <a:tc>
                  <a:txBody>
                    <a:bodyPr/>
                    <a:lstStyle/>
                    <a:p>
                      <a:endParaRPr lang="en-US" dirty="0"/>
                    </a:p>
                  </a:txBody>
                  <a:tcPr/>
                </a:tc>
                <a:tc>
                  <a:txBody>
                    <a:bodyPr/>
                    <a:lstStyle/>
                    <a:p>
                      <a:r>
                        <a:rPr lang="en-US" b="1" dirty="0">
                          <a:solidFill>
                            <a:srgbClr val="FF00FF"/>
                          </a:solidFill>
                        </a:rPr>
                        <a:t>Diegetic</a:t>
                      </a:r>
                      <a:r>
                        <a:rPr lang="en-US" b="1" baseline="0" dirty="0">
                          <a:solidFill>
                            <a:srgbClr val="FF00FF"/>
                          </a:solidFill>
                        </a:rPr>
                        <a:t> sound effects</a:t>
                      </a:r>
                      <a:endParaRPr lang="en-US" b="1" dirty="0">
                        <a:solidFill>
                          <a:srgbClr val="FF00FF"/>
                        </a:solidFill>
                      </a:endParaRPr>
                    </a:p>
                  </a:txBody>
                  <a:tcPr/>
                </a:tc>
                <a:tc>
                  <a:txBody>
                    <a:bodyPr/>
                    <a:lstStyle/>
                    <a:p>
                      <a:endParaRPr lang="en-US" dirty="0"/>
                    </a:p>
                  </a:txBody>
                  <a:tcPr/>
                </a:tc>
                <a:extLst>
                  <a:ext uri="{0D108BD9-81ED-4DB2-BD59-A6C34878D82A}">
                    <a16:rowId xmlns:a16="http://schemas.microsoft.com/office/drawing/2014/main" val="10002"/>
                  </a:ext>
                </a:extLst>
              </a:tr>
              <a:tr h="775842">
                <a:tc>
                  <a:txBody>
                    <a:bodyPr/>
                    <a:lstStyle/>
                    <a:p>
                      <a:r>
                        <a:rPr lang="en-US" b="1" dirty="0">
                          <a:solidFill>
                            <a:srgbClr val="FF00FF"/>
                          </a:solidFill>
                        </a:rPr>
                        <a:t>Setting</a:t>
                      </a:r>
                    </a:p>
                  </a:txBody>
                  <a:tcPr/>
                </a:tc>
                <a:tc>
                  <a:txBody>
                    <a:bodyPr/>
                    <a:lstStyle/>
                    <a:p>
                      <a:endParaRPr lang="en-US" dirty="0"/>
                    </a:p>
                  </a:txBody>
                  <a:tcPr/>
                </a:tc>
                <a:tc>
                  <a:txBody>
                    <a:bodyPr/>
                    <a:lstStyle/>
                    <a:p>
                      <a:r>
                        <a:rPr lang="en-US" b="1" dirty="0">
                          <a:solidFill>
                            <a:srgbClr val="FF00FF"/>
                          </a:solidFill>
                        </a:rPr>
                        <a:t>Logo</a:t>
                      </a:r>
                    </a:p>
                  </a:txBody>
                  <a:tcPr/>
                </a:tc>
                <a:tc>
                  <a:txBody>
                    <a:bodyPr/>
                    <a:lstStyle/>
                    <a:p>
                      <a:r>
                        <a:rPr lang="en-US" baseline="0" dirty="0"/>
                        <a:t> </a:t>
                      </a:r>
                      <a:endParaRPr lang="en-US" dirty="0"/>
                    </a:p>
                  </a:txBody>
                  <a:tcPr/>
                </a:tc>
                <a:extLst>
                  <a:ext uri="{0D108BD9-81ED-4DB2-BD59-A6C34878D82A}">
                    <a16:rowId xmlns:a16="http://schemas.microsoft.com/office/drawing/2014/main" val="10003"/>
                  </a:ext>
                </a:extLst>
              </a:tr>
              <a:tr h="775842">
                <a:tc>
                  <a:txBody>
                    <a:bodyPr/>
                    <a:lstStyle/>
                    <a:p>
                      <a:r>
                        <a:rPr lang="en-US" b="1" dirty="0">
                          <a:solidFill>
                            <a:srgbClr val="FF00FF"/>
                          </a:solidFill>
                        </a:rPr>
                        <a:t>Dialogue</a:t>
                      </a:r>
                    </a:p>
                  </a:txBody>
                  <a:tcPr/>
                </a:tc>
                <a:tc>
                  <a:txBody>
                    <a:bodyPr/>
                    <a:lstStyle/>
                    <a:p>
                      <a:endParaRPr lang="en-US" dirty="0"/>
                    </a:p>
                  </a:txBody>
                  <a:tcPr/>
                </a:tc>
                <a:tc>
                  <a:txBody>
                    <a:bodyPr/>
                    <a:lstStyle/>
                    <a:p>
                      <a:r>
                        <a:rPr lang="en-US"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4"/>
                  </a:ext>
                </a:extLst>
              </a:tr>
              <a:tr h="775842">
                <a:tc>
                  <a:txBody>
                    <a:bodyPr/>
                    <a:lstStyle/>
                    <a:p>
                      <a:r>
                        <a:rPr lang="en-US" b="1" dirty="0">
                          <a:solidFill>
                            <a:srgbClr val="FF00FF"/>
                          </a:solidFill>
                        </a:rPr>
                        <a:t>Behaviour</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063502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9651" y="445332"/>
            <a:ext cx="8229600" cy="1252728"/>
          </a:xfrm>
        </p:spPr>
        <p:txBody>
          <a:bodyPr/>
          <a:lstStyle/>
          <a:p>
            <a:pPr algn="ctr"/>
            <a:r>
              <a:rPr lang="en-US" b="1" dirty="0">
                <a:latin typeface="+mn-lt"/>
              </a:rPr>
              <a:t>6.  Style</a:t>
            </a:r>
          </a:p>
        </p:txBody>
      </p:sp>
      <p:sp>
        <p:nvSpPr>
          <p:cNvPr id="2" name="Content Placeholder 1"/>
          <p:cNvSpPr>
            <a:spLocks noGrp="1"/>
          </p:cNvSpPr>
          <p:nvPr>
            <p:ph idx="1"/>
          </p:nvPr>
        </p:nvSpPr>
        <p:spPr>
          <a:xfrm>
            <a:off x="369651" y="1698060"/>
            <a:ext cx="8404698" cy="4250986"/>
          </a:xfrm>
        </p:spPr>
        <p:txBody>
          <a:bodyPr>
            <a:normAutofit/>
          </a:bodyPr>
          <a:lstStyle/>
          <a:p>
            <a:r>
              <a:rPr lang="en-US" sz="2600" dirty="0"/>
              <a:t>A </a:t>
            </a:r>
            <a:r>
              <a:rPr lang="en-US" sz="2600" b="1" u="sng" dirty="0">
                <a:solidFill>
                  <a:srgbClr val="FF00FF"/>
                </a:solidFill>
              </a:rPr>
              <a:t>cinematic style</a:t>
            </a:r>
            <a:r>
              <a:rPr lang="en-US" sz="2600" b="1" dirty="0">
                <a:solidFill>
                  <a:srgbClr val="FF00FF"/>
                </a:solidFill>
              </a:rPr>
              <a:t> </a:t>
            </a:r>
            <a:r>
              <a:rPr lang="en-US" sz="2600" dirty="0"/>
              <a:t>gives this PSA a sharp and polished appearance in order to anchor a relaxed/comical tone and engage a laid-back target audience (Maori men)</a:t>
            </a:r>
          </a:p>
          <a:p>
            <a:r>
              <a:rPr lang="en-US" sz="2600" dirty="0"/>
              <a:t>The cinematic style was achieved through C+T codes:</a:t>
            </a:r>
          </a:p>
          <a:p>
            <a:pPr lvl="1"/>
            <a:r>
              <a:rPr lang="en-US" sz="2600" dirty="0"/>
              <a:t>Use of montage editing (typical of comedy films)</a:t>
            </a:r>
          </a:p>
          <a:p>
            <a:pPr lvl="1"/>
            <a:r>
              <a:rPr lang="en-US" sz="2600" dirty="0"/>
              <a:t>Black and white filming (gives a ‘Hollywood’ feel)</a:t>
            </a:r>
          </a:p>
          <a:p>
            <a:pPr lvl="1"/>
            <a:r>
              <a:rPr lang="en-US" sz="2600" dirty="0"/>
              <a:t>High-key lighting (bright, clear, sharp)</a:t>
            </a:r>
          </a:p>
          <a:p>
            <a:pPr lvl="1"/>
            <a:r>
              <a:rPr lang="en-US" sz="2600" dirty="0"/>
              <a:t>Slow, panning camera (calm and relaxed)</a:t>
            </a:r>
          </a:p>
          <a:p>
            <a:pPr lvl="1"/>
            <a:r>
              <a:rPr lang="en-US" sz="2600" dirty="0"/>
              <a:t>Non-diegetic soundtrack for montage scene (enhance the </a:t>
            </a:r>
            <a:r>
              <a:rPr lang="en-US" sz="2600" dirty="0" err="1"/>
              <a:t>humour</a:t>
            </a:r>
            <a:r>
              <a:rPr lang="en-US" sz="2600" dirty="0"/>
              <a:t>)</a:t>
            </a:r>
          </a:p>
          <a:p>
            <a:pPr lvl="1"/>
            <a:endParaRPr lang="en-US" sz="2600" dirty="0"/>
          </a:p>
          <a:p>
            <a:pPr lvl="1"/>
            <a:endParaRPr lang="en-US" sz="2600" dirty="0"/>
          </a:p>
        </p:txBody>
      </p:sp>
    </p:spTree>
    <p:extLst>
      <p:ext uri="{BB962C8B-B14F-4D97-AF65-F5344CB8AC3E}">
        <p14:creationId xmlns:p14="http://schemas.microsoft.com/office/powerpoint/2010/main" val="19549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D6471-F723-42FF-B389-1D488F17B3E3}"/>
              </a:ext>
            </a:extLst>
          </p:cNvPr>
          <p:cNvSpPr>
            <a:spLocks noGrp="1"/>
          </p:cNvSpPr>
          <p:nvPr>
            <p:ph type="title"/>
          </p:nvPr>
        </p:nvSpPr>
        <p:spPr>
          <a:xfrm>
            <a:off x="628650" y="-297656"/>
            <a:ext cx="7886700" cy="1325563"/>
          </a:xfrm>
        </p:spPr>
        <p:txBody>
          <a:bodyPr/>
          <a:lstStyle/>
          <a:p>
            <a:pPr algn="ctr"/>
            <a:r>
              <a:rPr lang="en-GB" b="1" i="1" dirty="0">
                <a:latin typeface="+mn-lt"/>
              </a:rPr>
              <a:t>If London Were Syria</a:t>
            </a:r>
            <a:endParaRPr lang="en-GB" dirty="0">
              <a:latin typeface="+mn-lt"/>
            </a:endParaRPr>
          </a:p>
        </p:txBody>
      </p:sp>
      <p:sp>
        <p:nvSpPr>
          <p:cNvPr id="3" name="Content Placeholder 2">
            <a:extLst>
              <a:ext uri="{FF2B5EF4-FFF2-40B4-BE49-F238E27FC236}">
                <a16:creationId xmlns:a16="http://schemas.microsoft.com/office/drawing/2014/main" id="{13DA9320-06D2-4CDD-A9DC-48986731E5A3}"/>
              </a:ext>
            </a:extLst>
          </p:cNvPr>
          <p:cNvSpPr>
            <a:spLocks noGrp="1"/>
          </p:cNvSpPr>
          <p:nvPr>
            <p:ph idx="1"/>
          </p:nvPr>
        </p:nvSpPr>
        <p:spPr>
          <a:xfrm>
            <a:off x="142875" y="3057525"/>
            <a:ext cx="8924925" cy="3800475"/>
          </a:xfrm>
        </p:spPr>
        <p:txBody>
          <a:bodyPr>
            <a:normAutofit fontScale="92500"/>
          </a:bodyPr>
          <a:lstStyle/>
          <a:p>
            <a:r>
              <a:rPr lang="en-GB" b="1" i="1" dirty="0"/>
              <a:t>If London Were Syria </a:t>
            </a:r>
            <a:r>
              <a:rPr lang="en-GB" dirty="0"/>
              <a:t>(2014), titled on YouTube </a:t>
            </a:r>
            <a:r>
              <a:rPr lang="en-GB" i="1" dirty="0"/>
              <a:t>Most Shocking Second a Day Video</a:t>
            </a:r>
            <a:r>
              <a:rPr lang="en-GB" dirty="0"/>
              <a:t>, is a 93-second charity commercial, created by </a:t>
            </a:r>
            <a:r>
              <a:rPr lang="en-GB" b="1" dirty="0"/>
              <a:t>Don't Panic London </a:t>
            </a:r>
            <a:r>
              <a:rPr lang="en-GB" dirty="0"/>
              <a:t>for </a:t>
            </a:r>
            <a:r>
              <a:rPr lang="en-GB" b="1" dirty="0"/>
              <a:t>Save The Children UK</a:t>
            </a:r>
            <a:r>
              <a:rPr lang="en-GB" dirty="0"/>
              <a:t>, marking the third anniversary of the Syrian Civil War.</a:t>
            </a:r>
          </a:p>
          <a:p>
            <a:r>
              <a:rPr lang="en-GB" dirty="0"/>
              <a:t>It features a young British girl experiencing the effects of a hypothetical civil war on the streets of London. </a:t>
            </a:r>
            <a:r>
              <a:rPr lang="en-GB" b="1" dirty="0"/>
              <a:t>Everything depicted in the video was based on the factual accounts of children in Syria.</a:t>
            </a:r>
            <a:endParaRPr lang="en-GB" b="1" baseline="30000" dirty="0"/>
          </a:p>
          <a:p>
            <a:r>
              <a:rPr lang="en-GB" dirty="0"/>
              <a:t>The video's purpose is to depict what life is like for kids as war erupts in their country, in order to bring attention for kids involved in the ongoing Syrian Civil War.</a:t>
            </a:r>
          </a:p>
          <a:p>
            <a:r>
              <a:rPr lang="en-GB" dirty="0"/>
              <a:t>The video was shot over the course of two days, and </a:t>
            </a:r>
            <a:r>
              <a:rPr lang="en-GB" b="1" dirty="0"/>
              <a:t>combines the second-a-day and photo-a-day video formats</a:t>
            </a:r>
            <a:r>
              <a:rPr lang="en-GB" dirty="0"/>
              <a:t>, featuring a young girl's life as it progresses from normal to complete chaos in the course of a year.</a:t>
            </a:r>
          </a:p>
          <a:p>
            <a:pPr marL="0" indent="0" algn="ctr">
              <a:buNone/>
            </a:pPr>
            <a:r>
              <a:rPr lang="en-GB" dirty="0">
                <a:hlinkClick r:id="rId2"/>
              </a:rPr>
              <a:t>https://www.youtube.com/watch?v=RBQ-IoHfimQ</a:t>
            </a:r>
            <a:endParaRPr lang="en-GB" dirty="0"/>
          </a:p>
          <a:p>
            <a:pPr marL="0" indent="0">
              <a:buNone/>
            </a:pPr>
            <a:endParaRPr lang="en-GB" dirty="0"/>
          </a:p>
        </p:txBody>
      </p:sp>
      <p:pic>
        <p:nvPicPr>
          <p:cNvPr id="4" name="Picture 3">
            <a:extLst>
              <a:ext uri="{FF2B5EF4-FFF2-40B4-BE49-F238E27FC236}">
                <a16:creationId xmlns:a16="http://schemas.microsoft.com/office/drawing/2014/main" id="{82DF837A-CE34-422C-85BB-89BAC0F22379}"/>
              </a:ext>
            </a:extLst>
          </p:cNvPr>
          <p:cNvPicPr>
            <a:picLocks noChangeAspect="1"/>
          </p:cNvPicPr>
          <p:nvPr/>
        </p:nvPicPr>
        <p:blipFill>
          <a:blip r:embed="rId3"/>
          <a:stretch>
            <a:fillRect/>
          </a:stretch>
        </p:blipFill>
        <p:spPr>
          <a:xfrm>
            <a:off x="2620470" y="723900"/>
            <a:ext cx="3903060" cy="2190750"/>
          </a:xfrm>
          <a:prstGeom prst="rect">
            <a:avLst/>
          </a:prstGeom>
        </p:spPr>
      </p:pic>
    </p:spTree>
    <p:extLst>
      <p:ext uri="{BB962C8B-B14F-4D97-AF65-F5344CB8AC3E}">
        <p14:creationId xmlns:p14="http://schemas.microsoft.com/office/powerpoint/2010/main" val="27470915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Questions</a:t>
            </a:r>
          </a:p>
        </p:txBody>
      </p:sp>
      <p:sp>
        <p:nvSpPr>
          <p:cNvPr id="2" name="Content Placeholder 1"/>
          <p:cNvSpPr>
            <a:spLocks noGrp="1"/>
          </p:cNvSpPr>
          <p:nvPr>
            <p:ph idx="1"/>
          </p:nvPr>
        </p:nvSpPr>
        <p:spPr>
          <a:xfrm>
            <a:off x="265145" y="1879537"/>
            <a:ext cx="8638132" cy="4613337"/>
          </a:xfrm>
        </p:spPr>
        <p:txBody>
          <a:bodyPr>
            <a:normAutofit/>
          </a:bodyPr>
          <a:lstStyle/>
          <a:p>
            <a:pPr marL="457200" indent="-457200">
              <a:buFont typeface="+mj-lt"/>
              <a:buAutoNum type="arabicPeriod"/>
            </a:pPr>
            <a:r>
              <a:rPr lang="en-US" dirty="0"/>
              <a:t>Summarise the </a:t>
            </a:r>
            <a:r>
              <a:rPr lang="en-US" b="1" dirty="0"/>
              <a:t>narrative</a:t>
            </a:r>
            <a:r>
              <a:rPr lang="en-US" dirty="0"/>
              <a:t> (what happens) in 3-5 points</a:t>
            </a:r>
          </a:p>
          <a:p>
            <a:pPr marL="457200" indent="-457200">
              <a:buFont typeface="+mj-lt"/>
              <a:buAutoNum type="arabicPeriod"/>
            </a:pPr>
            <a:r>
              <a:rPr lang="en-US" dirty="0"/>
              <a:t>What is the </a:t>
            </a:r>
            <a:r>
              <a:rPr lang="en-US" b="1" dirty="0"/>
              <a:t>purpose </a:t>
            </a:r>
            <a:r>
              <a:rPr lang="en-US" dirty="0"/>
              <a:t>of this ad? Give evidence</a:t>
            </a:r>
          </a:p>
          <a:p>
            <a:pPr marL="457200" indent="-457200">
              <a:buFont typeface="+mj-lt"/>
              <a:buAutoNum type="arabicPeriod"/>
            </a:pPr>
            <a:r>
              <a:rPr lang="en-US" dirty="0"/>
              <a:t>Who is the </a:t>
            </a:r>
            <a:r>
              <a:rPr lang="en-US" b="1" dirty="0"/>
              <a:t>target audience </a:t>
            </a:r>
            <a:r>
              <a:rPr lang="en-US" dirty="0"/>
              <a:t>for this ad? How have they been specifically targeted?</a:t>
            </a:r>
          </a:p>
          <a:p>
            <a:pPr marL="457200" indent="-457200">
              <a:buFont typeface="+mj-lt"/>
              <a:buAutoNum type="arabicPeriod"/>
            </a:pPr>
            <a:r>
              <a:rPr lang="en-US" dirty="0"/>
              <a:t>What </a:t>
            </a:r>
            <a:r>
              <a:rPr lang="en-US" i="1" u="sng" dirty="0"/>
              <a:t>two</a:t>
            </a:r>
            <a:r>
              <a:rPr lang="en-US" i="1" dirty="0"/>
              <a:t> different </a:t>
            </a:r>
            <a:r>
              <a:rPr lang="en-US" b="1" dirty="0"/>
              <a:t>tones </a:t>
            </a:r>
            <a:r>
              <a:rPr lang="en-US" dirty="0"/>
              <a:t>are found in this ad?</a:t>
            </a:r>
          </a:p>
          <a:p>
            <a:pPr marL="457200" indent="-457200">
              <a:buFont typeface="+mj-lt"/>
              <a:buAutoNum type="arabicPeriod"/>
            </a:pPr>
            <a:r>
              <a:rPr lang="en-US" dirty="0"/>
              <a:t>This ad is very creative.  How has </a:t>
            </a:r>
            <a:r>
              <a:rPr lang="en-GB" dirty="0"/>
              <a:t>the director </a:t>
            </a:r>
            <a:r>
              <a:rPr lang="en-US" dirty="0"/>
              <a:t>used </a:t>
            </a:r>
            <a:r>
              <a:rPr lang="en-US" b="1" dirty="0"/>
              <a:t>technical and cultural codes </a:t>
            </a:r>
            <a:r>
              <a:rPr lang="en-US" dirty="0"/>
              <a:t>to anchor each tone? (Give at least two codes for each tone)</a:t>
            </a:r>
          </a:p>
          <a:p>
            <a:pPr marL="457200" indent="-457200">
              <a:buFont typeface="+mj-lt"/>
              <a:buAutoNum type="arabicPeriod"/>
            </a:pPr>
            <a:endParaRPr lang="en-US" dirty="0"/>
          </a:p>
        </p:txBody>
      </p:sp>
    </p:spTree>
    <p:extLst>
      <p:ext uri="{BB962C8B-B14F-4D97-AF65-F5344CB8AC3E}">
        <p14:creationId xmlns:p14="http://schemas.microsoft.com/office/powerpoint/2010/main" val="41260959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CE39-99C6-4C4B-BA8F-0F29FD721A34}"/>
              </a:ext>
            </a:extLst>
          </p:cNvPr>
          <p:cNvSpPr>
            <a:spLocks noGrp="1"/>
          </p:cNvSpPr>
          <p:nvPr>
            <p:ph type="title"/>
          </p:nvPr>
        </p:nvSpPr>
        <p:spPr/>
        <p:txBody>
          <a:bodyPr>
            <a:normAutofit/>
          </a:bodyPr>
          <a:lstStyle/>
          <a:p>
            <a:pPr algn="ctr"/>
            <a:r>
              <a:rPr lang="en-GB" sz="3600" b="1" i="1" dirty="0">
                <a:latin typeface="+mn-lt"/>
              </a:rPr>
              <a:t>If London Were Syria</a:t>
            </a:r>
            <a:br>
              <a:rPr lang="en-GB" sz="3600" b="1" dirty="0">
                <a:latin typeface="+mn-lt"/>
              </a:rPr>
            </a:br>
            <a:r>
              <a:rPr lang="en-GB" sz="3600" b="1" dirty="0">
                <a:latin typeface="+mn-lt"/>
              </a:rPr>
              <a:t>Narrative</a:t>
            </a:r>
            <a:endParaRPr lang="en-GB" dirty="0"/>
          </a:p>
        </p:txBody>
      </p:sp>
      <p:sp>
        <p:nvSpPr>
          <p:cNvPr id="3" name="Content Placeholder 2">
            <a:extLst>
              <a:ext uri="{FF2B5EF4-FFF2-40B4-BE49-F238E27FC236}">
                <a16:creationId xmlns:a16="http://schemas.microsoft.com/office/drawing/2014/main" id="{B5960B2C-22C5-4DFD-B7A9-7A236D59A2B8}"/>
              </a:ext>
            </a:extLst>
          </p:cNvPr>
          <p:cNvSpPr>
            <a:spLocks noGrp="1"/>
          </p:cNvSpPr>
          <p:nvPr>
            <p:ph idx="1"/>
          </p:nvPr>
        </p:nvSpPr>
        <p:spPr>
          <a:xfrm>
            <a:off x="628650" y="1571625"/>
            <a:ext cx="7886700" cy="5105400"/>
          </a:xfrm>
        </p:spPr>
        <p:txBody>
          <a:bodyPr>
            <a:normAutofit fontScale="92500" lnSpcReduction="20000"/>
          </a:bodyPr>
          <a:lstStyle/>
          <a:p>
            <a:r>
              <a:rPr lang="en-GB" dirty="0"/>
              <a:t>In the opening scene, the girl is at her birthday party, with her parents and friends near her, and a cake with candles in front of her. She is asked to make a wish. </a:t>
            </a:r>
          </a:p>
          <a:p>
            <a:r>
              <a:rPr lang="en-GB" dirty="0"/>
              <a:t>Over the next few days, she continues to live an ordinary life with loving family and friends, but soon London is engulfed in war. </a:t>
            </a:r>
          </a:p>
          <a:p>
            <a:pPr marL="0" indent="0">
              <a:buNone/>
            </a:pPr>
            <a:r>
              <a:rPr lang="en-GB" b="1" dirty="0">
                <a:solidFill>
                  <a:srgbClr val="FF0000"/>
                </a:solidFill>
              </a:rPr>
              <a:t>What do we see next? </a:t>
            </a:r>
          </a:p>
          <a:p>
            <a:r>
              <a:rPr lang="en-GB" b="1" dirty="0"/>
              <a:t>_____________________________________________________________</a:t>
            </a:r>
          </a:p>
          <a:p>
            <a:r>
              <a:rPr lang="en-GB" b="1" dirty="0"/>
              <a:t>_____________________________________________________________</a:t>
            </a:r>
          </a:p>
          <a:p>
            <a:r>
              <a:rPr lang="en-GB" b="1" dirty="0"/>
              <a:t>_____________________________________________________________</a:t>
            </a:r>
          </a:p>
          <a:p>
            <a:r>
              <a:rPr lang="en-GB" dirty="0"/>
              <a:t>By the end of the video, she has lost her father while running with her mother. </a:t>
            </a:r>
          </a:p>
          <a:p>
            <a:r>
              <a:rPr lang="en-GB" dirty="0"/>
              <a:t>On her next birthday, she is seen at a hospital bed and is again presented by her mum with a cake and a candle and asked to make a wish.</a:t>
            </a:r>
          </a:p>
          <a:p>
            <a:r>
              <a:rPr lang="en-GB" dirty="0"/>
              <a:t>The video ends with the line "Just because it isn't happening here doesn't mean it isn't happening.“</a:t>
            </a:r>
          </a:p>
          <a:p>
            <a:r>
              <a:rPr lang="en-GB" dirty="0"/>
              <a:t>It is revealed at the end that the video is based on true stories of what children living through the Syrian Civil War experienced, and highlights the work of Save the Children to improve the lives of children in Syria and around the world.</a:t>
            </a:r>
          </a:p>
        </p:txBody>
      </p:sp>
    </p:spTree>
    <p:extLst>
      <p:ext uri="{BB962C8B-B14F-4D97-AF65-F5344CB8AC3E}">
        <p14:creationId xmlns:p14="http://schemas.microsoft.com/office/powerpoint/2010/main" val="5820299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8AD2-0B68-4A7C-A3D4-CF1EEA9E7635}"/>
              </a:ext>
            </a:extLst>
          </p:cNvPr>
          <p:cNvSpPr>
            <a:spLocks noGrp="1"/>
          </p:cNvSpPr>
          <p:nvPr>
            <p:ph type="title"/>
          </p:nvPr>
        </p:nvSpPr>
        <p:spPr/>
        <p:txBody>
          <a:bodyPr/>
          <a:lstStyle/>
          <a:p>
            <a:pPr algn="ctr"/>
            <a:r>
              <a:rPr lang="en-US" b="1" dirty="0">
                <a:latin typeface="+mn-lt"/>
              </a:rPr>
              <a:t>Purpose</a:t>
            </a:r>
            <a:endParaRPr lang="en-GB" dirty="0">
              <a:latin typeface="+mn-lt"/>
            </a:endParaRPr>
          </a:p>
        </p:txBody>
      </p:sp>
      <p:sp>
        <p:nvSpPr>
          <p:cNvPr id="3" name="Content Placeholder 2">
            <a:extLst>
              <a:ext uri="{FF2B5EF4-FFF2-40B4-BE49-F238E27FC236}">
                <a16:creationId xmlns:a16="http://schemas.microsoft.com/office/drawing/2014/main" id="{1248FA15-D6B6-4D0B-B768-E2FAAFE01ECB}"/>
              </a:ext>
            </a:extLst>
          </p:cNvPr>
          <p:cNvSpPr>
            <a:spLocks noGrp="1"/>
          </p:cNvSpPr>
          <p:nvPr>
            <p:ph idx="1"/>
          </p:nvPr>
        </p:nvSpPr>
        <p:spPr>
          <a:xfrm>
            <a:off x="495300" y="1444625"/>
            <a:ext cx="7886700" cy="4351338"/>
          </a:xfrm>
        </p:spPr>
        <p:txBody>
          <a:bodyPr/>
          <a:lstStyle/>
          <a:p>
            <a:r>
              <a:rPr lang="en-GB" dirty="0"/>
              <a:t>What is the PURPOSE of this ad?</a:t>
            </a:r>
          </a:p>
          <a:p>
            <a:r>
              <a:rPr lang="en-GB" dirty="0"/>
              <a:t>Justify your choices with evidence from the ad.</a:t>
            </a:r>
          </a:p>
          <a:p>
            <a:endParaRPr lang="en-GB" dirty="0"/>
          </a:p>
        </p:txBody>
      </p:sp>
      <p:graphicFrame>
        <p:nvGraphicFramePr>
          <p:cNvPr id="4" name="Table 3">
            <a:extLst>
              <a:ext uri="{FF2B5EF4-FFF2-40B4-BE49-F238E27FC236}">
                <a16:creationId xmlns:a16="http://schemas.microsoft.com/office/drawing/2014/main" id="{0D081CD6-5B4F-48FC-A56B-D4BE5FF170E6}"/>
              </a:ext>
            </a:extLst>
          </p:cNvPr>
          <p:cNvGraphicFramePr>
            <a:graphicFrameLocks noGrp="1"/>
          </p:cNvGraphicFramePr>
          <p:nvPr>
            <p:extLst>
              <p:ext uri="{D42A27DB-BD31-4B8C-83A1-F6EECF244321}">
                <p14:modId xmlns:p14="http://schemas.microsoft.com/office/powerpoint/2010/main" val="3156406671"/>
              </p:ext>
            </p:extLst>
          </p:nvPr>
        </p:nvGraphicFramePr>
        <p:xfrm>
          <a:off x="241299" y="2843769"/>
          <a:ext cx="8661402" cy="3301446"/>
        </p:xfrm>
        <a:graphic>
          <a:graphicData uri="http://schemas.openxmlformats.org/drawingml/2006/table">
            <a:tbl>
              <a:tblPr firstRow="1" bandRow="1">
                <a:tableStyleId>{912C8C85-51F0-491E-9774-3900AFEF0FD7}</a:tableStyleId>
              </a:tblPr>
              <a:tblGrid>
                <a:gridCol w="2887134">
                  <a:extLst>
                    <a:ext uri="{9D8B030D-6E8A-4147-A177-3AD203B41FA5}">
                      <a16:colId xmlns:a16="http://schemas.microsoft.com/office/drawing/2014/main" val="20000"/>
                    </a:ext>
                  </a:extLst>
                </a:gridCol>
                <a:gridCol w="2887134">
                  <a:extLst>
                    <a:ext uri="{9D8B030D-6E8A-4147-A177-3AD203B41FA5}">
                      <a16:colId xmlns:a16="http://schemas.microsoft.com/office/drawing/2014/main" val="20001"/>
                    </a:ext>
                  </a:extLst>
                </a:gridCol>
                <a:gridCol w="2887134">
                  <a:extLst>
                    <a:ext uri="{9D8B030D-6E8A-4147-A177-3AD203B41FA5}">
                      <a16:colId xmlns:a16="http://schemas.microsoft.com/office/drawing/2014/main" val="20002"/>
                    </a:ext>
                  </a:extLst>
                </a:gridCol>
              </a:tblGrid>
              <a:tr h="761998">
                <a:tc>
                  <a:txBody>
                    <a:bodyPr/>
                    <a:lstStyle/>
                    <a:p>
                      <a:pPr algn="ctr"/>
                      <a:r>
                        <a:rPr lang="en-US" sz="2200" dirty="0">
                          <a:solidFill>
                            <a:schemeClr val="tx1"/>
                          </a:solidFill>
                        </a:rPr>
                        <a:t>Meeting Needs</a:t>
                      </a:r>
                    </a:p>
                  </a:txBody>
                  <a:tcPr/>
                </a:tc>
                <a:tc>
                  <a:txBody>
                    <a:bodyPr/>
                    <a:lstStyle/>
                    <a:p>
                      <a:pPr algn="ctr"/>
                      <a:r>
                        <a:rPr lang="en-US" sz="2200" dirty="0">
                          <a:solidFill>
                            <a:schemeClr val="tx1"/>
                          </a:solidFill>
                        </a:rPr>
                        <a:t>Achieve particular purposes</a:t>
                      </a:r>
                      <a:r>
                        <a:rPr lang="en-US" sz="2200" baseline="0" dirty="0">
                          <a:solidFill>
                            <a:schemeClr val="tx1"/>
                          </a:solidFill>
                        </a:rPr>
                        <a:t> </a:t>
                      </a:r>
                      <a:endParaRPr lang="en-US" sz="2200" dirty="0">
                        <a:solidFill>
                          <a:schemeClr val="tx1"/>
                        </a:solidFill>
                      </a:endParaRPr>
                    </a:p>
                  </a:txBody>
                  <a:tcPr/>
                </a:tc>
                <a:tc>
                  <a:txBody>
                    <a:bodyPr/>
                    <a:lstStyle/>
                    <a:p>
                      <a:pPr algn="ctr"/>
                      <a:r>
                        <a:rPr lang="en-US" sz="2200" dirty="0">
                          <a:solidFill>
                            <a:schemeClr val="tx1"/>
                          </a:solidFill>
                        </a:rPr>
                        <a:t>Influence</a:t>
                      </a:r>
                      <a:r>
                        <a:rPr lang="en-US" sz="2200" baseline="0" dirty="0">
                          <a:solidFill>
                            <a:schemeClr val="tx1"/>
                          </a:solidFill>
                        </a:rPr>
                        <a:t> Attitudes and </a:t>
                      </a:r>
                      <a:r>
                        <a:rPr lang="en-US" sz="2200" baseline="0" dirty="0" err="1">
                          <a:solidFill>
                            <a:schemeClr val="tx1"/>
                          </a:solidFill>
                        </a:rPr>
                        <a:t>Behaviours</a:t>
                      </a:r>
                      <a:r>
                        <a:rPr lang="en-US" sz="2200" baseline="0" dirty="0">
                          <a:solidFill>
                            <a:schemeClr val="tx1"/>
                          </a:solidFill>
                        </a:rPr>
                        <a:t> </a:t>
                      </a:r>
                      <a:endParaRPr lang="en-US" sz="2200" dirty="0">
                        <a:solidFill>
                          <a:schemeClr val="tx1"/>
                        </a:solidFill>
                      </a:endParaRPr>
                    </a:p>
                  </a:txBody>
                  <a:tcPr/>
                </a:tc>
                <a:extLst>
                  <a:ext uri="{0D108BD9-81ED-4DB2-BD59-A6C34878D82A}">
                    <a16:rowId xmlns:a16="http://schemas.microsoft.com/office/drawing/2014/main" val="10000"/>
                  </a:ext>
                </a:extLst>
              </a:tr>
              <a:tr h="846482">
                <a:tc>
                  <a:txBody>
                    <a:bodyPr/>
                    <a:lstStyle/>
                    <a:p>
                      <a:r>
                        <a:rPr lang="en-US" sz="2300" dirty="0">
                          <a:solidFill>
                            <a:schemeClr val="tx1"/>
                          </a:solidFill>
                        </a:rPr>
                        <a:t>Entertainment</a:t>
                      </a:r>
                    </a:p>
                  </a:txBody>
                  <a:tcPr/>
                </a:tc>
                <a:tc>
                  <a:txBody>
                    <a:bodyPr/>
                    <a:lstStyle/>
                    <a:p>
                      <a:r>
                        <a:rPr lang="en-US" sz="2300" dirty="0">
                          <a:solidFill>
                            <a:schemeClr val="tx1"/>
                          </a:solidFill>
                        </a:rPr>
                        <a:t>Profit</a:t>
                      </a:r>
                    </a:p>
                  </a:txBody>
                  <a:tcPr/>
                </a:tc>
                <a:tc>
                  <a:txBody>
                    <a:bodyPr/>
                    <a:lstStyle/>
                    <a:p>
                      <a:r>
                        <a:rPr lang="en-US" sz="2300" dirty="0">
                          <a:solidFill>
                            <a:schemeClr val="tx1"/>
                          </a:solidFill>
                        </a:rPr>
                        <a:t>Intentionally</a:t>
                      </a:r>
                    </a:p>
                  </a:txBody>
                  <a:tcPr/>
                </a:tc>
                <a:extLst>
                  <a:ext uri="{0D108BD9-81ED-4DB2-BD59-A6C34878D82A}">
                    <a16:rowId xmlns:a16="http://schemas.microsoft.com/office/drawing/2014/main" val="10001"/>
                  </a:ext>
                </a:extLst>
              </a:tr>
              <a:tr h="846482">
                <a:tc>
                  <a:txBody>
                    <a:bodyPr/>
                    <a:lstStyle/>
                    <a:p>
                      <a:r>
                        <a:rPr lang="en-US" sz="2300" dirty="0">
                          <a:solidFill>
                            <a:schemeClr val="tx1"/>
                          </a:solidFill>
                        </a:rPr>
                        <a:t>Education</a:t>
                      </a:r>
                    </a:p>
                  </a:txBody>
                  <a:tcPr/>
                </a:tc>
                <a:tc>
                  <a:txBody>
                    <a:bodyPr/>
                    <a:lstStyle/>
                    <a:p>
                      <a:r>
                        <a:rPr lang="en-US" sz="2300" dirty="0">
                          <a:solidFill>
                            <a:schemeClr val="tx1"/>
                          </a:solidFill>
                        </a:rPr>
                        <a:t>Promotion</a:t>
                      </a:r>
                    </a:p>
                  </a:txBody>
                  <a:tcPr/>
                </a:tc>
                <a:tc>
                  <a:txBody>
                    <a:bodyPr/>
                    <a:lstStyle/>
                    <a:p>
                      <a:r>
                        <a:rPr lang="en-US" sz="2300" dirty="0">
                          <a:solidFill>
                            <a:schemeClr val="tx1"/>
                          </a:solidFill>
                        </a:rPr>
                        <a:t>Unintentionally</a:t>
                      </a:r>
                    </a:p>
                  </a:txBody>
                  <a:tcPr/>
                </a:tc>
                <a:extLst>
                  <a:ext uri="{0D108BD9-81ED-4DB2-BD59-A6C34878D82A}">
                    <a16:rowId xmlns:a16="http://schemas.microsoft.com/office/drawing/2014/main" val="10002"/>
                  </a:ext>
                </a:extLst>
              </a:tr>
              <a:tr h="846482">
                <a:tc>
                  <a:txBody>
                    <a:bodyPr/>
                    <a:lstStyle/>
                    <a:p>
                      <a:r>
                        <a:rPr lang="en-US" sz="2300" dirty="0">
                          <a:solidFill>
                            <a:schemeClr val="tx1"/>
                          </a:solidFill>
                        </a:rPr>
                        <a:t>Information</a:t>
                      </a:r>
                    </a:p>
                  </a:txBody>
                  <a:tcPr/>
                </a:tc>
                <a:tc>
                  <a:txBody>
                    <a:bodyPr/>
                    <a:lstStyle/>
                    <a:p>
                      <a:r>
                        <a:rPr lang="en-US" sz="2300" dirty="0">
                          <a:solidFill>
                            <a:schemeClr val="tx1"/>
                          </a:solidFill>
                        </a:rPr>
                        <a:t>Public Service</a:t>
                      </a:r>
                    </a:p>
                  </a:txBody>
                  <a:tcPr/>
                </a:tc>
                <a:tc>
                  <a:txBody>
                    <a:bodyPr/>
                    <a:lstStyle/>
                    <a:p>
                      <a:endParaRPr lang="en-US" sz="2300" dirty="0">
                        <a:solidFill>
                          <a:schemeClr val="tx1"/>
                        </a:solidFill>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497258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E05D-9651-4D08-BD3F-79B9F4CA3FA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4D6AD99-8EA9-44F4-9797-BF8D89A756B4}"/>
              </a:ext>
            </a:extLst>
          </p:cNvPr>
          <p:cNvSpPr>
            <a:spLocks noGrp="1"/>
          </p:cNvSpPr>
          <p:nvPr>
            <p:ph idx="1"/>
          </p:nvPr>
        </p:nvSpPr>
        <p:spPr/>
        <p:txBody>
          <a:bodyPr/>
          <a:lstStyle/>
          <a:p>
            <a:pPr marL="0" indent="0">
              <a:buNone/>
            </a:pPr>
            <a:r>
              <a:rPr lang="en-GB" b="1" dirty="0"/>
              <a:t>Purpose: </a:t>
            </a:r>
            <a:r>
              <a:rPr lang="en-GB" dirty="0"/>
              <a:t>to highlight the ongoing conflict in Syria and raise public awareness.</a:t>
            </a:r>
          </a:p>
        </p:txBody>
      </p:sp>
      <p:graphicFrame>
        <p:nvGraphicFramePr>
          <p:cNvPr id="4" name="Table 3">
            <a:extLst>
              <a:ext uri="{FF2B5EF4-FFF2-40B4-BE49-F238E27FC236}">
                <a16:creationId xmlns:a16="http://schemas.microsoft.com/office/drawing/2014/main" id="{3306A95A-30CE-477C-A597-3A19C04E97E0}"/>
              </a:ext>
            </a:extLst>
          </p:cNvPr>
          <p:cNvGraphicFramePr>
            <a:graphicFrameLocks noGrp="1"/>
          </p:cNvGraphicFramePr>
          <p:nvPr>
            <p:extLst>
              <p:ext uri="{D42A27DB-BD31-4B8C-83A1-F6EECF244321}">
                <p14:modId xmlns:p14="http://schemas.microsoft.com/office/powerpoint/2010/main" val="2304753151"/>
              </p:ext>
            </p:extLst>
          </p:nvPr>
        </p:nvGraphicFramePr>
        <p:xfrm>
          <a:off x="241299" y="2843769"/>
          <a:ext cx="8661402" cy="3301446"/>
        </p:xfrm>
        <a:graphic>
          <a:graphicData uri="http://schemas.openxmlformats.org/drawingml/2006/table">
            <a:tbl>
              <a:tblPr firstRow="1" bandRow="1">
                <a:tableStyleId>{912C8C85-51F0-491E-9774-3900AFEF0FD7}</a:tableStyleId>
              </a:tblPr>
              <a:tblGrid>
                <a:gridCol w="2887134">
                  <a:extLst>
                    <a:ext uri="{9D8B030D-6E8A-4147-A177-3AD203B41FA5}">
                      <a16:colId xmlns:a16="http://schemas.microsoft.com/office/drawing/2014/main" val="20000"/>
                    </a:ext>
                  </a:extLst>
                </a:gridCol>
                <a:gridCol w="2887134">
                  <a:extLst>
                    <a:ext uri="{9D8B030D-6E8A-4147-A177-3AD203B41FA5}">
                      <a16:colId xmlns:a16="http://schemas.microsoft.com/office/drawing/2014/main" val="20001"/>
                    </a:ext>
                  </a:extLst>
                </a:gridCol>
                <a:gridCol w="2887134">
                  <a:extLst>
                    <a:ext uri="{9D8B030D-6E8A-4147-A177-3AD203B41FA5}">
                      <a16:colId xmlns:a16="http://schemas.microsoft.com/office/drawing/2014/main" val="20002"/>
                    </a:ext>
                  </a:extLst>
                </a:gridCol>
              </a:tblGrid>
              <a:tr h="761998">
                <a:tc>
                  <a:txBody>
                    <a:bodyPr/>
                    <a:lstStyle/>
                    <a:p>
                      <a:pPr algn="ctr"/>
                      <a:r>
                        <a:rPr lang="en-US" sz="2200" dirty="0">
                          <a:solidFill>
                            <a:schemeClr val="tx1"/>
                          </a:solidFill>
                        </a:rPr>
                        <a:t>Meeting Needs</a:t>
                      </a:r>
                    </a:p>
                  </a:txBody>
                  <a:tcPr/>
                </a:tc>
                <a:tc>
                  <a:txBody>
                    <a:bodyPr/>
                    <a:lstStyle/>
                    <a:p>
                      <a:pPr algn="ctr"/>
                      <a:r>
                        <a:rPr lang="en-US" sz="2200" dirty="0">
                          <a:solidFill>
                            <a:schemeClr val="tx1"/>
                          </a:solidFill>
                        </a:rPr>
                        <a:t>Achieve particular purposes</a:t>
                      </a:r>
                      <a:r>
                        <a:rPr lang="en-US" sz="2200" baseline="0" dirty="0">
                          <a:solidFill>
                            <a:schemeClr val="tx1"/>
                          </a:solidFill>
                        </a:rPr>
                        <a:t> </a:t>
                      </a:r>
                      <a:endParaRPr lang="en-US" sz="2200" dirty="0">
                        <a:solidFill>
                          <a:schemeClr val="tx1"/>
                        </a:solidFill>
                      </a:endParaRPr>
                    </a:p>
                  </a:txBody>
                  <a:tcPr/>
                </a:tc>
                <a:tc>
                  <a:txBody>
                    <a:bodyPr/>
                    <a:lstStyle/>
                    <a:p>
                      <a:pPr algn="ctr"/>
                      <a:r>
                        <a:rPr lang="en-US" sz="2200" dirty="0">
                          <a:solidFill>
                            <a:schemeClr val="tx1"/>
                          </a:solidFill>
                        </a:rPr>
                        <a:t>Influence</a:t>
                      </a:r>
                      <a:r>
                        <a:rPr lang="en-US" sz="2200" baseline="0" dirty="0">
                          <a:solidFill>
                            <a:schemeClr val="tx1"/>
                          </a:solidFill>
                        </a:rPr>
                        <a:t> Attitudes and </a:t>
                      </a:r>
                      <a:r>
                        <a:rPr lang="en-US" sz="2200" baseline="0" dirty="0" err="1">
                          <a:solidFill>
                            <a:schemeClr val="tx1"/>
                          </a:solidFill>
                        </a:rPr>
                        <a:t>Behaviours</a:t>
                      </a:r>
                      <a:r>
                        <a:rPr lang="en-US" sz="2200" baseline="0" dirty="0">
                          <a:solidFill>
                            <a:schemeClr val="tx1"/>
                          </a:solidFill>
                        </a:rPr>
                        <a:t> </a:t>
                      </a:r>
                      <a:endParaRPr lang="en-US" sz="2200" dirty="0">
                        <a:solidFill>
                          <a:schemeClr val="tx1"/>
                        </a:solidFill>
                      </a:endParaRPr>
                    </a:p>
                  </a:txBody>
                  <a:tcPr/>
                </a:tc>
                <a:extLst>
                  <a:ext uri="{0D108BD9-81ED-4DB2-BD59-A6C34878D82A}">
                    <a16:rowId xmlns:a16="http://schemas.microsoft.com/office/drawing/2014/main" val="10000"/>
                  </a:ext>
                </a:extLst>
              </a:tr>
              <a:tr h="846482">
                <a:tc>
                  <a:txBody>
                    <a:bodyPr/>
                    <a:lstStyle/>
                    <a:p>
                      <a:r>
                        <a:rPr lang="en-US" sz="2300" dirty="0">
                          <a:solidFill>
                            <a:schemeClr val="tx1"/>
                          </a:solidFill>
                        </a:rPr>
                        <a:t>Entertainment</a:t>
                      </a:r>
                    </a:p>
                  </a:txBody>
                  <a:tcPr/>
                </a:tc>
                <a:tc>
                  <a:txBody>
                    <a:bodyPr/>
                    <a:lstStyle/>
                    <a:p>
                      <a:r>
                        <a:rPr lang="en-US" sz="2300" dirty="0">
                          <a:solidFill>
                            <a:schemeClr val="tx1"/>
                          </a:solidFill>
                        </a:rPr>
                        <a:t>Profit</a:t>
                      </a:r>
                    </a:p>
                  </a:txBody>
                  <a:tcPr/>
                </a:tc>
                <a:tc>
                  <a:txBody>
                    <a:bodyPr/>
                    <a:lstStyle/>
                    <a:p>
                      <a:r>
                        <a:rPr lang="en-US" sz="2300" dirty="0">
                          <a:solidFill>
                            <a:schemeClr val="tx1"/>
                          </a:solidFill>
                        </a:rPr>
                        <a:t>Intentionally</a:t>
                      </a:r>
                    </a:p>
                  </a:txBody>
                  <a:tcPr/>
                </a:tc>
                <a:extLst>
                  <a:ext uri="{0D108BD9-81ED-4DB2-BD59-A6C34878D82A}">
                    <a16:rowId xmlns:a16="http://schemas.microsoft.com/office/drawing/2014/main" val="10001"/>
                  </a:ext>
                </a:extLst>
              </a:tr>
              <a:tr h="846482">
                <a:tc>
                  <a:txBody>
                    <a:bodyPr/>
                    <a:lstStyle/>
                    <a:p>
                      <a:r>
                        <a:rPr lang="en-US" sz="2300" dirty="0">
                          <a:solidFill>
                            <a:schemeClr val="tx1"/>
                          </a:solidFill>
                        </a:rPr>
                        <a:t>Education </a:t>
                      </a:r>
                    </a:p>
                  </a:txBody>
                  <a:tcPr/>
                </a:tc>
                <a:tc>
                  <a:txBody>
                    <a:bodyPr/>
                    <a:lstStyle/>
                    <a:p>
                      <a:r>
                        <a:rPr lang="en-US" sz="2300" dirty="0">
                          <a:solidFill>
                            <a:schemeClr val="tx1"/>
                          </a:solidFill>
                        </a:rPr>
                        <a:t>Promotion</a:t>
                      </a:r>
                    </a:p>
                  </a:txBody>
                  <a:tcPr/>
                </a:tc>
                <a:tc>
                  <a:txBody>
                    <a:bodyPr/>
                    <a:lstStyle/>
                    <a:p>
                      <a:r>
                        <a:rPr lang="en-US" sz="2300" dirty="0">
                          <a:solidFill>
                            <a:schemeClr val="tx1"/>
                          </a:solidFill>
                        </a:rPr>
                        <a:t>Unintentionally</a:t>
                      </a:r>
                    </a:p>
                  </a:txBody>
                  <a:tcPr/>
                </a:tc>
                <a:extLst>
                  <a:ext uri="{0D108BD9-81ED-4DB2-BD59-A6C34878D82A}">
                    <a16:rowId xmlns:a16="http://schemas.microsoft.com/office/drawing/2014/main" val="10002"/>
                  </a:ext>
                </a:extLst>
              </a:tr>
              <a:tr h="846482">
                <a:tc>
                  <a:txBody>
                    <a:bodyPr/>
                    <a:lstStyle/>
                    <a:p>
                      <a:r>
                        <a:rPr lang="en-US" sz="2300" dirty="0">
                          <a:solidFill>
                            <a:schemeClr val="tx1"/>
                          </a:solidFill>
                        </a:rPr>
                        <a:t>Information</a:t>
                      </a:r>
                    </a:p>
                  </a:txBody>
                  <a:tcPr/>
                </a:tc>
                <a:tc>
                  <a:txBody>
                    <a:bodyPr/>
                    <a:lstStyle/>
                    <a:p>
                      <a:r>
                        <a:rPr lang="en-US" sz="2300" dirty="0">
                          <a:solidFill>
                            <a:schemeClr val="tx1"/>
                          </a:solidFill>
                        </a:rPr>
                        <a:t>Public Service</a:t>
                      </a:r>
                    </a:p>
                  </a:txBody>
                  <a:tcPr/>
                </a:tc>
                <a:tc>
                  <a:txBody>
                    <a:bodyPr/>
                    <a:lstStyle/>
                    <a:p>
                      <a:endParaRPr lang="en-US" sz="2300" dirty="0">
                        <a:solidFill>
                          <a:schemeClr val="tx1"/>
                        </a:solidFill>
                      </a:endParaRPr>
                    </a:p>
                  </a:txBody>
                  <a:tcPr/>
                </a:tc>
                <a:extLst>
                  <a:ext uri="{0D108BD9-81ED-4DB2-BD59-A6C34878D82A}">
                    <a16:rowId xmlns:a16="http://schemas.microsoft.com/office/drawing/2014/main" val="10003"/>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AB4108EF-3E88-47C6-AAF6-5A6C98427E91}"/>
                  </a:ext>
                </a:extLst>
              </p14:cNvPr>
              <p14:cNvContentPartPr/>
              <p14:nvPr/>
            </p14:nvContentPartPr>
            <p14:xfrm>
              <a:off x="7943595" y="3782070"/>
              <a:ext cx="488880" cy="449280"/>
            </p14:xfrm>
          </p:contentPart>
        </mc:Choice>
        <mc:Fallback xmlns="">
          <p:pic>
            <p:nvPicPr>
              <p:cNvPr id="5" name="Ink 4">
                <a:extLst>
                  <a:ext uri="{FF2B5EF4-FFF2-40B4-BE49-F238E27FC236}">
                    <a16:creationId xmlns:a16="http://schemas.microsoft.com/office/drawing/2014/main" id="{AB4108EF-3E88-47C6-AAF6-5A6C98427E91}"/>
                  </a:ext>
                </a:extLst>
              </p:cNvPr>
              <p:cNvPicPr/>
              <p:nvPr/>
            </p:nvPicPr>
            <p:blipFill>
              <a:blip r:embed="rId3"/>
              <a:stretch>
                <a:fillRect/>
              </a:stretch>
            </p:blipFill>
            <p:spPr>
              <a:xfrm>
                <a:off x="7880955" y="3719070"/>
                <a:ext cx="614520" cy="574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56D2C126-09BB-4273-8E69-8B4FD2DC4E12}"/>
                  </a:ext>
                </a:extLst>
              </p14:cNvPr>
              <p14:cNvContentPartPr/>
              <p14:nvPr/>
            </p14:nvContentPartPr>
            <p14:xfrm>
              <a:off x="1561875" y="4465350"/>
              <a:ext cx="977040" cy="721800"/>
            </p14:xfrm>
          </p:contentPart>
        </mc:Choice>
        <mc:Fallback xmlns="">
          <p:pic>
            <p:nvPicPr>
              <p:cNvPr id="6" name="Ink 5">
                <a:extLst>
                  <a:ext uri="{FF2B5EF4-FFF2-40B4-BE49-F238E27FC236}">
                    <a16:creationId xmlns:a16="http://schemas.microsoft.com/office/drawing/2014/main" id="{56D2C126-09BB-4273-8E69-8B4FD2DC4E12}"/>
                  </a:ext>
                </a:extLst>
              </p:cNvPr>
              <p:cNvPicPr/>
              <p:nvPr/>
            </p:nvPicPr>
            <p:blipFill>
              <a:blip r:embed="rId5"/>
              <a:stretch>
                <a:fillRect/>
              </a:stretch>
            </p:blipFill>
            <p:spPr>
              <a:xfrm>
                <a:off x="1498875" y="4402710"/>
                <a:ext cx="1102680" cy="847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65A7DEF2-6D78-4E1C-AA5C-DF6CE1CD105F}"/>
                  </a:ext>
                </a:extLst>
              </p14:cNvPr>
              <p14:cNvContentPartPr/>
              <p14:nvPr/>
            </p14:nvContentPartPr>
            <p14:xfrm>
              <a:off x="1685715" y="5467230"/>
              <a:ext cx="757080" cy="620280"/>
            </p14:xfrm>
          </p:contentPart>
        </mc:Choice>
        <mc:Fallback xmlns="">
          <p:pic>
            <p:nvPicPr>
              <p:cNvPr id="10" name="Ink 9">
                <a:extLst>
                  <a:ext uri="{FF2B5EF4-FFF2-40B4-BE49-F238E27FC236}">
                    <a16:creationId xmlns:a16="http://schemas.microsoft.com/office/drawing/2014/main" id="{65A7DEF2-6D78-4E1C-AA5C-DF6CE1CD105F}"/>
                  </a:ext>
                </a:extLst>
              </p:cNvPr>
              <p:cNvPicPr/>
              <p:nvPr/>
            </p:nvPicPr>
            <p:blipFill>
              <a:blip r:embed="rId7"/>
              <a:stretch>
                <a:fillRect/>
              </a:stretch>
            </p:blipFill>
            <p:spPr>
              <a:xfrm>
                <a:off x="1622715" y="5404590"/>
                <a:ext cx="882720" cy="745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320589CF-51BC-4260-8CA7-29717408413B}"/>
                  </a:ext>
                </a:extLst>
              </p14:cNvPr>
              <p14:cNvContentPartPr/>
              <p14:nvPr/>
            </p14:nvContentPartPr>
            <p14:xfrm>
              <a:off x="4514595" y="4509990"/>
              <a:ext cx="753840" cy="648360"/>
            </p14:xfrm>
          </p:contentPart>
        </mc:Choice>
        <mc:Fallback xmlns="">
          <p:pic>
            <p:nvPicPr>
              <p:cNvPr id="11" name="Ink 10">
                <a:extLst>
                  <a:ext uri="{FF2B5EF4-FFF2-40B4-BE49-F238E27FC236}">
                    <a16:creationId xmlns:a16="http://schemas.microsoft.com/office/drawing/2014/main" id="{320589CF-51BC-4260-8CA7-29717408413B}"/>
                  </a:ext>
                </a:extLst>
              </p:cNvPr>
              <p:cNvPicPr/>
              <p:nvPr/>
            </p:nvPicPr>
            <p:blipFill>
              <a:blip r:embed="rId9"/>
              <a:stretch>
                <a:fillRect/>
              </a:stretch>
            </p:blipFill>
            <p:spPr>
              <a:xfrm>
                <a:off x="4451595" y="4446990"/>
                <a:ext cx="879480" cy="774000"/>
              </a:xfrm>
              <a:prstGeom prst="rect">
                <a:avLst/>
              </a:prstGeom>
            </p:spPr>
          </p:pic>
        </mc:Fallback>
      </mc:AlternateContent>
    </p:spTree>
    <p:extLst>
      <p:ext uri="{BB962C8B-B14F-4D97-AF65-F5344CB8AC3E}">
        <p14:creationId xmlns:p14="http://schemas.microsoft.com/office/powerpoint/2010/main" val="34821935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3520"/>
            <a:ext cx="8229600" cy="1252728"/>
          </a:xfrm>
        </p:spPr>
        <p:txBody>
          <a:bodyPr/>
          <a:lstStyle/>
          <a:p>
            <a:pPr algn="ctr"/>
            <a:r>
              <a:rPr lang="en-US" b="1" dirty="0">
                <a:latin typeface="+mn-lt"/>
              </a:rPr>
              <a:t> Film language</a:t>
            </a:r>
          </a:p>
        </p:txBody>
      </p:sp>
      <p:graphicFrame>
        <p:nvGraphicFramePr>
          <p:cNvPr id="8" name="Content Placeholder 7"/>
          <p:cNvGraphicFramePr>
            <a:graphicFrameLocks noGrp="1"/>
          </p:cNvGraphicFramePr>
          <p:nvPr>
            <p:ph idx="1"/>
            <p:extLst/>
          </p:nvPr>
        </p:nvGraphicFramePr>
        <p:xfrm>
          <a:off x="232001" y="893233"/>
          <a:ext cx="8679997" cy="5628590"/>
        </p:xfrm>
        <a:graphic>
          <a:graphicData uri="http://schemas.openxmlformats.org/drawingml/2006/table">
            <a:tbl>
              <a:tblPr firstRow="1" bandRow="1">
                <a:tableStyleId>{775DCB02-9BB8-47FD-8907-85C794F793BA}</a:tableStyleId>
              </a:tblPr>
              <a:tblGrid>
                <a:gridCol w="1594809">
                  <a:extLst>
                    <a:ext uri="{9D8B030D-6E8A-4147-A177-3AD203B41FA5}">
                      <a16:colId xmlns:a16="http://schemas.microsoft.com/office/drawing/2014/main" val="20000"/>
                    </a:ext>
                  </a:extLst>
                </a:gridCol>
                <a:gridCol w="2745189">
                  <a:extLst>
                    <a:ext uri="{9D8B030D-6E8A-4147-A177-3AD203B41FA5}">
                      <a16:colId xmlns:a16="http://schemas.microsoft.com/office/drawing/2014/main" val="20001"/>
                    </a:ext>
                  </a:extLst>
                </a:gridCol>
                <a:gridCol w="1489259">
                  <a:extLst>
                    <a:ext uri="{9D8B030D-6E8A-4147-A177-3AD203B41FA5}">
                      <a16:colId xmlns:a16="http://schemas.microsoft.com/office/drawing/2014/main" val="20002"/>
                    </a:ext>
                  </a:extLst>
                </a:gridCol>
                <a:gridCol w="2850740">
                  <a:extLst>
                    <a:ext uri="{9D8B030D-6E8A-4147-A177-3AD203B41FA5}">
                      <a16:colId xmlns:a16="http://schemas.microsoft.com/office/drawing/2014/main" val="20003"/>
                    </a:ext>
                  </a:extLst>
                </a:gridCol>
              </a:tblGrid>
              <a:tr h="838896">
                <a:tc>
                  <a:txBody>
                    <a:bodyPr/>
                    <a:lstStyle/>
                    <a:p>
                      <a:r>
                        <a:rPr lang="en-US" dirty="0">
                          <a:solidFill>
                            <a:schemeClr val="tx1"/>
                          </a:solidFill>
                        </a:rPr>
                        <a:t> Cultural</a:t>
                      </a:r>
                    </a:p>
                  </a:txBody>
                  <a:tcPr/>
                </a:tc>
                <a:tc>
                  <a:txBody>
                    <a:bodyPr/>
                    <a:lstStyle/>
                    <a:p>
                      <a:r>
                        <a:rPr lang="en-US" dirty="0">
                          <a:solidFill>
                            <a:schemeClr val="tx1"/>
                          </a:solidFill>
                        </a:rPr>
                        <a:t>Denotation/Connotation</a:t>
                      </a:r>
                    </a:p>
                  </a:txBody>
                  <a:tcPr/>
                </a:tc>
                <a:tc>
                  <a:txBody>
                    <a:bodyPr/>
                    <a:lstStyle/>
                    <a:p>
                      <a:r>
                        <a:rPr lang="en-US" dirty="0">
                          <a:solidFill>
                            <a:schemeClr val="tx1"/>
                          </a:solidFill>
                        </a:rPr>
                        <a:t>Technical </a:t>
                      </a:r>
                    </a:p>
                  </a:txBody>
                  <a:tcPr/>
                </a:tc>
                <a:tc>
                  <a:txBody>
                    <a:bodyPr/>
                    <a:lstStyle/>
                    <a:p>
                      <a:r>
                        <a:rPr lang="en-US" dirty="0">
                          <a:solidFill>
                            <a:schemeClr val="tx1"/>
                          </a:solidFill>
                        </a:rPr>
                        <a:t>Denotation/Connotation</a:t>
                      </a:r>
                    </a:p>
                  </a:txBody>
                  <a:tcPr/>
                </a:tc>
                <a:extLst>
                  <a:ext uri="{0D108BD9-81ED-4DB2-BD59-A6C34878D82A}">
                    <a16:rowId xmlns:a16="http://schemas.microsoft.com/office/drawing/2014/main" val="10000"/>
                  </a:ext>
                </a:extLst>
              </a:tr>
              <a:tr h="1290615">
                <a:tc>
                  <a:txBody>
                    <a:bodyPr/>
                    <a:lstStyle/>
                    <a:p>
                      <a:r>
                        <a:rPr lang="en-US" b="1" dirty="0">
                          <a:solidFill>
                            <a:srgbClr val="FF00FF"/>
                          </a:solidFill>
                        </a:rPr>
                        <a:t>Facial</a:t>
                      </a:r>
                      <a:r>
                        <a:rPr lang="en-US" b="1" baseline="0" dirty="0">
                          <a:solidFill>
                            <a:srgbClr val="FF00FF"/>
                          </a:solidFill>
                        </a:rPr>
                        <a:t> Expression</a:t>
                      </a:r>
                      <a:endParaRPr lang="en-US" b="1" dirty="0">
                        <a:solidFill>
                          <a:srgbClr val="FF00FF"/>
                        </a:solidFill>
                      </a:endParaRPr>
                    </a:p>
                  </a:txBody>
                  <a:tcPr/>
                </a:tc>
                <a:tc>
                  <a:txBody>
                    <a:bodyPr/>
                    <a:lstStyle/>
                    <a:p>
                      <a:endParaRPr lang="en-US" dirty="0"/>
                    </a:p>
                  </a:txBody>
                  <a:tcPr/>
                </a:tc>
                <a:tc>
                  <a:txBody>
                    <a:bodyPr/>
                    <a:lstStyle/>
                    <a:p>
                      <a:r>
                        <a:rPr lang="en-US" b="1" dirty="0">
                          <a:solidFill>
                            <a:srgbClr val="FF00FF"/>
                          </a:solidFill>
                        </a:rPr>
                        <a:t>Camera work</a:t>
                      </a:r>
                    </a:p>
                  </a:txBody>
                  <a:tcPr/>
                </a:tc>
                <a:tc>
                  <a:txBody>
                    <a:bodyPr/>
                    <a:lstStyle/>
                    <a:p>
                      <a:pPr marL="0" indent="0">
                        <a:buFont typeface="Arial"/>
                        <a:buNone/>
                      </a:pPr>
                      <a:endParaRPr lang="en-US" dirty="0"/>
                    </a:p>
                  </a:txBody>
                  <a:tcPr/>
                </a:tc>
                <a:extLst>
                  <a:ext uri="{0D108BD9-81ED-4DB2-BD59-A6C34878D82A}">
                    <a16:rowId xmlns:a16="http://schemas.microsoft.com/office/drawing/2014/main" val="10001"/>
                  </a:ext>
                </a:extLst>
              </a:tr>
              <a:tr h="1171553">
                <a:tc>
                  <a:txBody>
                    <a:bodyPr/>
                    <a:lstStyle/>
                    <a:p>
                      <a:r>
                        <a:rPr lang="en-US" b="1" dirty="0" err="1">
                          <a:solidFill>
                            <a:srgbClr val="FF00FF"/>
                          </a:solidFill>
                        </a:rPr>
                        <a:t>Colour</a:t>
                      </a:r>
                      <a:endParaRPr lang="en-US" b="1" dirty="0">
                        <a:solidFill>
                          <a:srgbClr val="FF00FF"/>
                        </a:solidFill>
                      </a:endParaRPr>
                    </a:p>
                  </a:txBody>
                  <a:tcPr/>
                </a:tc>
                <a:tc>
                  <a:txBody>
                    <a:bodyPr/>
                    <a:lstStyle/>
                    <a:p>
                      <a:endParaRPr lang="en-US" dirty="0"/>
                    </a:p>
                  </a:txBody>
                  <a:tcPr/>
                </a:tc>
                <a:tc>
                  <a:txBody>
                    <a:bodyPr/>
                    <a:lstStyle/>
                    <a:p>
                      <a:r>
                        <a:rPr lang="en-US" b="1" dirty="0">
                          <a:solidFill>
                            <a:srgbClr val="FF00FF"/>
                          </a:solidFill>
                        </a:rPr>
                        <a:t>Diegetic</a:t>
                      </a:r>
                      <a:r>
                        <a:rPr lang="en-US" b="1" baseline="0" dirty="0">
                          <a:solidFill>
                            <a:srgbClr val="FF00FF"/>
                          </a:solidFill>
                        </a:rPr>
                        <a:t> sound effects</a:t>
                      </a:r>
                      <a:endParaRPr lang="en-US" b="1" dirty="0">
                        <a:solidFill>
                          <a:srgbClr val="FF00FF"/>
                        </a:solidFill>
                      </a:endParaRPr>
                    </a:p>
                  </a:txBody>
                  <a:tcPr/>
                </a:tc>
                <a:tc>
                  <a:txBody>
                    <a:bodyPr/>
                    <a:lstStyle/>
                    <a:p>
                      <a:endParaRPr lang="en-US" dirty="0"/>
                    </a:p>
                  </a:txBody>
                  <a:tcPr/>
                </a:tc>
                <a:extLst>
                  <a:ext uri="{0D108BD9-81ED-4DB2-BD59-A6C34878D82A}">
                    <a16:rowId xmlns:a16="http://schemas.microsoft.com/office/drawing/2014/main" val="10002"/>
                  </a:ext>
                </a:extLst>
              </a:tr>
              <a:tr h="775842">
                <a:tc>
                  <a:txBody>
                    <a:bodyPr/>
                    <a:lstStyle/>
                    <a:p>
                      <a:r>
                        <a:rPr lang="en-US" b="1" dirty="0">
                          <a:solidFill>
                            <a:srgbClr val="FF00FF"/>
                          </a:solidFill>
                        </a:rPr>
                        <a:t>Setting</a:t>
                      </a:r>
                    </a:p>
                  </a:txBody>
                  <a:tcPr/>
                </a:tc>
                <a:tc>
                  <a:txBody>
                    <a:bodyPr/>
                    <a:lstStyle/>
                    <a:p>
                      <a:endParaRPr lang="en-US" dirty="0"/>
                    </a:p>
                  </a:txBody>
                  <a:tcPr/>
                </a:tc>
                <a:tc>
                  <a:txBody>
                    <a:bodyPr/>
                    <a:lstStyle/>
                    <a:p>
                      <a:r>
                        <a:rPr lang="en-US" b="1" dirty="0">
                          <a:solidFill>
                            <a:srgbClr val="FF00FF"/>
                          </a:solidFill>
                        </a:rPr>
                        <a:t>Logo</a:t>
                      </a:r>
                    </a:p>
                  </a:txBody>
                  <a:tcPr/>
                </a:tc>
                <a:tc>
                  <a:txBody>
                    <a:bodyPr/>
                    <a:lstStyle/>
                    <a:p>
                      <a:r>
                        <a:rPr lang="en-US" baseline="0" dirty="0"/>
                        <a:t> </a:t>
                      </a:r>
                      <a:endParaRPr lang="en-US" dirty="0"/>
                    </a:p>
                  </a:txBody>
                  <a:tcPr/>
                </a:tc>
                <a:extLst>
                  <a:ext uri="{0D108BD9-81ED-4DB2-BD59-A6C34878D82A}">
                    <a16:rowId xmlns:a16="http://schemas.microsoft.com/office/drawing/2014/main" val="10003"/>
                  </a:ext>
                </a:extLst>
              </a:tr>
              <a:tr h="775842">
                <a:tc>
                  <a:txBody>
                    <a:bodyPr/>
                    <a:lstStyle/>
                    <a:p>
                      <a:r>
                        <a:rPr lang="en-US" b="1" dirty="0">
                          <a:solidFill>
                            <a:srgbClr val="FF00FF"/>
                          </a:solidFill>
                        </a:rPr>
                        <a:t>Dialogue</a:t>
                      </a:r>
                    </a:p>
                  </a:txBody>
                  <a:tcPr/>
                </a:tc>
                <a:tc>
                  <a:txBody>
                    <a:bodyPr/>
                    <a:lstStyle/>
                    <a:p>
                      <a:endParaRPr lang="en-US" dirty="0"/>
                    </a:p>
                  </a:txBody>
                  <a:tcPr/>
                </a:tc>
                <a:tc>
                  <a:txBody>
                    <a:bodyPr/>
                    <a:lstStyle/>
                    <a:p>
                      <a:r>
                        <a:rPr lang="en-US"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4"/>
                  </a:ext>
                </a:extLst>
              </a:tr>
              <a:tr h="775842">
                <a:tc>
                  <a:txBody>
                    <a:bodyPr/>
                    <a:lstStyle/>
                    <a:p>
                      <a:r>
                        <a:rPr lang="en-US" b="1" dirty="0">
                          <a:solidFill>
                            <a:srgbClr val="FF00FF"/>
                          </a:solidFill>
                        </a:rPr>
                        <a:t>Behaviour</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066478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b="1" dirty="0">
                <a:latin typeface="+mn-lt"/>
              </a:rPr>
              <a:t>National 5 Role of Media Q</a:t>
            </a:r>
            <a:br>
              <a:rPr lang="en-GB" b="1" dirty="0">
                <a:solidFill>
                  <a:schemeClr val="tx2"/>
                </a:solidFill>
              </a:rPr>
            </a:br>
            <a:endParaRPr lang="en-GB" sz="4000" dirty="0">
              <a:solidFill>
                <a:schemeClr val="tx2"/>
              </a:solidFill>
            </a:endParaRPr>
          </a:p>
        </p:txBody>
      </p:sp>
      <p:sp>
        <p:nvSpPr>
          <p:cNvPr id="2" name="Content Placeholder 1"/>
          <p:cNvSpPr>
            <a:spLocks noGrp="1"/>
          </p:cNvSpPr>
          <p:nvPr>
            <p:ph idx="1"/>
          </p:nvPr>
        </p:nvSpPr>
        <p:spPr>
          <a:xfrm>
            <a:off x="189689" y="1900136"/>
            <a:ext cx="8954311" cy="4202349"/>
          </a:xfrm>
        </p:spPr>
        <p:txBody>
          <a:bodyPr>
            <a:normAutofit/>
          </a:bodyPr>
          <a:lstStyle/>
          <a:p>
            <a:pPr marL="0" indent="0">
              <a:buNone/>
            </a:pPr>
            <a:r>
              <a:rPr lang="en-GB" b="1" i="1" dirty="0"/>
              <a:t>Explain in detail how media content you have studied might influence people’s behaviour or attitudes (10).</a:t>
            </a:r>
          </a:p>
          <a:p>
            <a:pPr marL="0" indent="0">
              <a:buNone/>
            </a:pPr>
            <a:endParaRPr lang="en-GB" b="1" i="1" dirty="0"/>
          </a:p>
          <a:p>
            <a:r>
              <a:rPr lang="en-GB" dirty="0">
                <a:solidFill>
                  <a:srgbClr val="7030A0"/>
                </a:solidFill>
              </a:rPr>
              <a:t>Aim for 10 marks  (one bullet point for each mark)</a:t>
            </a:r>
          </a:p>
          <a:p>
            <a:r>
              <a:rPr lang="en-GB" dirty="0">
                <a:solidFill>
                  <a:srgbClr val="7030A0"/>
                </a:solidFill>
              </a:rPr>
              <a:t>Hint: discuss </a:t>
            </a:r>
            <a:r>
              <a:rPr lang="en-GB" u="sng" dirty="0">
                <a:solidFill>
                  <a:srgbClr val="7030A0"/>
                </a:solidFill>
              </a:rPr>
              <a:t>conventions</a:t>
            </a:r>
            <a:r>
              <a:rPr lang="en-GB" dirty="0">
                <a:solidFill>
                  <a:srgbClr val="7030A0"/>
                </a:solidFill>
              </a:rPr>
              <a:t> of PSAs in “The Smoking Kid” and “If London Were Syria” and how </a:t>
            </a:r>
            <a:r>
              <a:rPr lang="en-GB" u="sng" dirty="0">
                <a:solidFill>
                  <a:srgbClr val="7030A0"/>
                </a:solidFill>
              </a:rPr>
              <a:t>cultural and technical codes</a:t>
            </a:r>
            <a:r>
              <a:rPr lang="en-GB" dirty="0">
                <a:solidFill>
                  <a:srgbClr val="7030A0"/>
                </a:solidFill>
              </a:rPr>
              <a:t> have been used to influence attitudes and behaviours</a:t>
            </a:r>
          </a:p>
          <a:p>
            <a:r>
              <a:rPr lang="en-GB" dirty="0">
                <a:solidFill>
                  <a:srgbClr val="7030A0"/>
                </a:solidFill>
              </a:rPr>
              <a:t>Don’t forget to discuss target audience – why have they been targeted and how have they been targeted?</a:t>
            </a:r>
          </a:p>
          <a:p>
            <a:endParaRPr lang="en-GB" dirty="0"/>
          </a:p>
          <a:p>
            <a:endParaRPr lang="en-GB" dirty="0"/>
          </a:p>
        </p:txBody>
      </p:sp>
    </p:spTree>
    <p:extLst>
      <p:ext uri="{BB962C8B-B14F-4D97-AF65-F5344CB8AC3E}">
        <p14:creationId xmlns:p14="http://schemas.microsoft.com/office/powerpoint/2010/main" val="15272203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88734"/>
            <a:ext cx="8229600" cy="1252728"/>
          </a:xfrm>
        </p:spPr>
        <p:txBody>
          <a:bodyPr>
            <a:normAutofit fontScale="90000"/>
          </a:bodyPr>
          <a:lstStyle/>
          <a:p>
            <a:pPr algn="ctr"/>
            <a:r>
              <a:rPr lang="en-GB" sz="3600" b="1" dirty="0">
                <a:solidFill>
                  <a:schemeClr val="tx2"/>
                </a:solidFill>
                <a:latin typeface="+mn-lt"/>
              </a:rPr>
              <a:t>Sample response structure</a:t>
            </a:r>
            <a:br>
              <a:rPr lang="en-GB" sz="3600" b="1" dirty="0">
                <a:solidFill>
                  <a:schemeClr val="tx2"/>
                </a:solidFill>
                <a:latin typeface="+mn-lt"/>
              </a:rPr>
            </a:br>
            <a:br>
              <a:rPr lang="en-GB" sz="2700" dirty="0">
                <a:solidFill>
                  <a:schemeClr val="tx2"/>
                </a:solidFill>
              </a:rPr>
            </a:br>
            <a:r>
              <a:rPr lang="en-GB" sz="2700" b="1" i="1" dirty="0"/>
              <a:t>Explain in detail how media content you have studied might influence people’s behaviour or attitudes (10).</a:t>
            </a:r>
            <a:br>
              <a:rPr lang="en-GB" b="1" i="1" dirty="0"/>
            </a:br>
            <a:endParaRPr lang="en-GB" dirty="0">
              <a:solidFill>
                <a:schemeClr val="tx2"/>
              </a:solidFill>
            </a:endParaRPr>
          </a:p>
        </p:txBody>
      </p:sp>
      <p:sp>
        <p:nvSpPr>
          <p:cNvPr id="2" name="Content Placeholder 1"/>
          <p:cNvSpPr>
            <a:spLocks noGrp="1"/>
          </p:cNvSpPr>
          <p:nvPr>
            <p:ph idx="1"/>
          </p:nvPr>
        </p:nvSpPr>
        <p:spPr>
          <a:xfrm>
            <a:off x="330740" y="1931187"/>
            <a:ext cx="8589523" cy="4926813"/>
          </a:xfrm>
        </p:spPr>
        <p:txBody>
          <a:bodyPr>
            <a:normAutofit fontScale="92500" lnSpcReduction="10000"/>
          </a:bodyPr>
          <a:lstStyle/>
          <a:p>
            <a:r>
              <a:rPr lang="en-GB" dirty="0">
                <a:solidFill>
                  <a:srgbClr val="7030A0"/>
                </a:solidFill>
              </a:rPr>
              <a:t>Introduce the ad(s): name, director/production company, year, country, genre (PSA/charity ad)</a:t>
            </a:r>
          </a:p>
          <a:p>
            <a:r>
              <a:rPr lang="en-GB" dirty="0">
                <a:solidFill>
                  <a:srgbClr val="7030A0"/>
                </a:solidFill>
              </a:rPr>
              <a:t>What </a:t>
            </a:r>
            <a:r>
              <a:rPr lang="en-GB" b="1" i="1" dirty="0">
                <a:solidFill>
                  <a:srgbClr val="7030A0"/>
                </a:solidFill>
              </a:rPr>
              <a:t>role of media </a:t>
            </a:r>
            <a:r>
              <a:rPr lang="en-GB" dirty="0">
                <a:solidFill>
                  <a:srgbClr val="7030A0"/>
                </a:solidFill>
              </a:rPr>
              <a:t>does the ad aim to achieve? (</a:t>
            </a:r>
            <a:r>
              <a:rPr lang="en-GB" dirty="0" err="1">
                <a:solidFill>
                  <a:srgbClr val="7030A0"/>
                </a:solidFill>
              </a:rPr>
              <a:t>eg.</a:t>
            </a:r>
            <a:r>
              <a:rPr lang="en-GB" dirty="0">
                <a:solidFill>
                  <a:srgbClr val="7030A0"/>
                </a:solidFill>
              </a:rPr>
              <a:t> influencing…)</a:t>
            </a:r>
          </a:p>
          <a:p>
            <a:r>
              <a:rPr lang="en-GB" dirty="0">
                <a:solidFill>
                  <a:srgbClr val="7030A0"/>
                </a:solidFill>
              </a:rPr>
              <a:t>Brief explanation of ad: what happens and what is it about?</a:t>
            </a:r>
          </a:p>
          <a:p>
            <a:r>
              <a:rPr lang="en-GB" dirty="0">
                <a:solidFill>
                  <a:srgbClr val="7030A0"/>
                </a:solidFill>
              </a:rPr>
              <a:t>Was it a success?  Give evidence (how many views?)</a:t>
            </a:r>
          </a:p>
          <a:p>
            <a:r>
              <a:rPr lang="en-GB" b="1" dirty="0">
                <a:solidFill>
                  <a:srgbClr val="FF0000"/>
                </a:solidFill>
              </a:rPr>
              <a:t>Target audience </a:t>
            </a:r>
            <a:r>
              <a:rPr lang="en-GB" dirty="0">
                <a:solidFill>
                  <a:srgbClr val="FF0000"/>
                </a:solidFill>
              </a:rPr>
              <a:t>– </a:t>
            </a:r>
            <a:r>
              <a:rPr lang="en-GB" b="1" dirty="0">
                <a:solidFill>
                  <a:srgbClr val="FF0000"/>
                </a:solidFill>
              </a:rPr>
              <a:t>who</a:t>
            </a:r>
            <a:r>
              <a:rPr lang="en-GB" dirty="0">
                <a:solidFill>
                  <a:srgbClr val="FF0000"/>
                </a:solidFill>
              </a:rPr>
              <a:t>, </a:t>
            </a:r>
            <a:r>
              <a:rPr lang="en-GB" b="1" dirty="0">
                <a:solidFill>
                  <a:srgbClr val="FF0000"/>
                </a:solidFill>
              </a:rPr>
              <a:t>why </a:t>
            </a:r>
            <a:r>
              <a:rPr lang="en-GB" dirty="0">
                <a:solidFill>
                  <a:srgbClr val="FF0000"/>
                </a:solidFill>
              </a:rPr>
              <a:t>were they targeted and </a:t>
            </a:r>
            <a:r>
              <a:rPr lang="en-GB" b="1" dirty="0">
                <a:solidFill>
                  <a:srgbClr val="FF0000"/>
                </a:solidFill>
              </a:rPr>
              <a:t>how</a:t>
            </a:r>
            <a:r>
              <a:rPr lang="en-GB" dirty="0">
                <a:solidFill>
                  <a:srgbClr val="FF0000"/>
                </a:solidFill>
              </a:rPr>
              <a:t> were they targeted?</a:t>
            </a:r>
          </a:p>
          <a:p>
            <a:pPr marL="0" indent="0">
              <a:buNone/>
            </a:pPr>
            <a:r>
              <a:rPr lang="en-GB" dirty="0">
                <a:solidFill>
                  <a:srgbClr val="FF0000"/>
                </a:solidFill>
              </a:rPr>
              <a:t>- </a:t>
            </a:r>
            <a:r>
              <a:rPr lang="en-GB" i="1" dirty="0">
                <a:solidFill>
                  <a:srgbClr val="FF0000"/>
                </a:solidFill>
              </a:rPr>
              <a:t>The Smoking Kid </a:t>
            </a:r>
            <a:r>
              <a:rPr lang="en-GB" dirty="0">
                <a:solidFill>
                  <a:srgbClr val="FF0000"/>
                </a:solidFill>
              </a:rPr>
              <a:t>– reducing smoking numbers; increasing calls to quit line; use of ‘own voice’ to help influence them</a:t>
            </a:r>
          </a:p>
          <a:p>
            <a:pPr marL="0" indent="0">
              <a:buNone/>
            </a:pPr>
            <a:r>
              <a:rPr lang="en-GB" dirty="0">
                <a:solidFill>
                  <a:srgbClr val="FF0000"/>
                </a:solidFill>
              </a:rPr>
              <a:t>- </a:t>
            </a:r>
            <a:r>
              <a:rPr lang="en-GB" i="1" dirty="0">
                <a:solidFill>
                  <a:srgbClr val="FF0000"/>
                </a:solidFill>
              </a:rPr>
              <a:t>If London Were Syria </a:t>
            </a:r>
            <a:r>
              <a:rPr lang="en-GB" dirty="0">
                <a:solidFill>
                  <a:srgbClr val="FF0000"/>
                </a:solidFill>
              </a:rPr>
              <a:t>– ‘</a:t>
            </a:r>
            <a:r>
              <a:rPr lang="en-GB" dirty="0" err="1">
                <a:solidFill>
                  <a:srgbClr val="FF0000"/>
                </a:solidFill>
              </a:rPr>
              <a:t>clickworthy</a:t>
            </a:r>
            <a:r>
              <a:rPr lang="en-GB" dirty="0">
                <a:solidFill>
                  <a:srgbClr val="FF0000"/>
                </a:solidFill>
              </a:rPr>
              <a:t>’ title (Most Shocking One Second A Day </a:t>
            </a:r>
            <a:r>
              <a:rPr lang="en-GB">
                <a:solidFill>
                  <a:srgbClr val="FF0000"/>
                </a:solidFill>
              </a:rPr>
              <a:t>Video’); </a:t>
            </a:r>
            <a:r>
              <a:rPr lang="en-GB" dirty="0">
                <a:solidFill>
                  <a:srgbClr val="FF0000"/>
                </a:solidFill>
              </a:rPr>
              <a:t>taking familiar British scenes from everyday life and making them worse and worse; girl’s direct look </a:t>
            </a:r>
            <a:r>
              <a:rPr lang="en-GB">
                <a:solidFill>
                  <a:srgbClr val="FF0000"/>
                </a:solidFill>
              </a:rPr>
              <a:t>into camera</a:t>
            </a:r>
            <a:endParaRPr lang="en-GB" dirty="0">
              <a:solidFill>
                <a:srgbClr val="FF0000"/>
              </a:solidFill>
            </a:endParaRPr>
          </a:p>
          <a:p>
            <a:r>
              <a:rPr lang="en-GB" dirty="0">
                <a:solidFill>
                  <a:srgbClr val="0070C0"/>
                </a:solidFill>
              </a:rPr>
              <a:t>List the </a:t>
            </a:r>
            <a:r>
              <a:rPr lang="en-GB" b="1" dirty="0">
                <a:solidFill>
                  <a:srgbClr val="0070C0"/>
                </a:solidFill>
              </a:rPr>
              <a:t>technical and cultural codes </a:t>
            </a:r>
            <a:r>
              <a:rPr lang="en-GB" dirty="0">
                <a:solidFill>
                  <a:srgbClr val="0070C0"/>
                </a:solidFill>
              </a:rPr>
              <a:t>used to influence the behaviour and attitudes of the target audience</a:t>
            </a:r>
          </a:p>
          <a:p>
            <a:pPr marL="0" indent="0">
              <a:buNone/>
            </a:pPr>
            <a:endParaRPr lang="en-GB" b="1" dirty="0">
              <a:solidFill>
                <a:schemeClr val="tx1"/>
              </a:solidFill>
            </a:endParaRPr>
          </a:p>
          <a:p>
            <a:pPr marL="0" indent="0">
              <a:buNone/>
            </a:pPr>
            <a:r>
              <a:rPr lang="en-GB" b="1" dirty="0">
                <a:solidFill>
                  <a:schemeClr val="tx1"/>
                </a:solidFill>
              </a:rPr>
              <a:t>ANSWER THE QUESTION – ANY POINT YOU MAKE MUST EXPLAIN WHAT HAS BEEN USED, HOW IT HAS BEEN USED, WHY HAS IT BEEN USED FOR A MARK!</a:t>
            </a:r>
          </a:p>
          <a:p>
            <a:endParaRPr lang="en-GB" dirty="0"/>
          </a:p>
        </p:txBody>
      </p:sp>
    </p:spTree>
    <p:extLst>
      <p:ext uri="{BB962C8B-B14F-4D97-AF65-F5344CB8AC3E}">
        <p14:creationId xmlns:p14="http://schemas.microsoft.com/office/powerpoint/2010/main" val="25681423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8B33B-644F-4F66-B777-B715C43C8ABF}"/>
              </a:ext>
            </a:extLst>
          </p:cNvPr>
          <p:cNvSpPr>
            <a:spLocks noGrp="1"/>
          </p:cNvSpPr>
          <p:nvPr>
            <p:ph type="title"/>
          </p:nvPr>
        </p:nvSpPr>
        <p:spPr>
          <a:xfrm>
            <a:off x="485776" y="555626"/>
            <a:ext cx="8172448" cy="1325563"/>
          </a:xfrm>
        </p:spPr>
        <p:txBody>
          <a:bodyPr>
            <a:normAutofit/>
          </a:bodyPr>
          <a:lstStyle/>
          <a:p>
            <a:pPr algn="ctr"/>
            <a:r>
              <a:rPr lang="en-GB" b="1" dirty="0">
                <a:latin typeface="+mn-lt"/>
              </a:rPr>
              <a:t>‘Boys Don’t Cry’</a:t>
            </a:r>
            <a:br>
              <a:rPr lang="en-GB" b="1" dirty="0">
                <a:latin typeface="+mn-lt"/>
              </a:rPr>
            </a:br>
            <a:r>
              <a:rPr lang="en-GB" sz="2000" b="1" dirty="0">
                <a:hlinkClick r:id="rId2"/>
              </a:rPr>
              <a:t>https://www.youtube.com/watch?v=fjo-hwAKcas</a:t>
            </a:r>
            <a:br>
              <a:rPr lang="en-GB" dirty="0"/>
            </a:br>
            <a:endParaRPr lang="en-GB" b="1" dirty="0">
              <a:latin typeface="+mn-lt"/>
            </a:endParaRPr>
          </a:p>
        </p:txBody>
      </p:sp>
      <p:sp>
        <p:nvSpPr>
          <p:cNvPr id="3" name="Content Placeholder 2">
            <a:extLst>
              <a:ext uri="{FF2B5EF4-FFF2-40B4-BE49-F238E27FC236}">
                <a16:creationId xmlns:a16="http://schemas.microsoft.com/office/drawing/2014/main" id="{3F849D67-BAFA-44D9-ADD4-EFA97C50A90D}"/>
              </a:ext>
            </a:extLst>
          </p:cNvPr>
          <p:cNvSpPr>
            <a:spLocks noGrp="1"/>
          </p:cNvSpPr>
          <p:nvPr>
            <p:ph idx="1"/>
          </p:nvPr>
        </p:nvSpPr>
        <p:spPr>
          <a:xfrm>
            <a:off x="61913" y="1991519"/>
            <a:ext cx="5186362" cy="5524500"/>
          </a:xfrm>
        </p:spPr>
        <p:txBody>
          <a:bodyPr>
            <a:normAutofit/>
          </a:bodyPr>
          <a:lstStyle/>
          <a:p>
            <a:r>
              <a:rPr lang="en-GB" sz="2400" b="1" dirty="0"/>
              <a:t>Client: </a:t>
            </a:r>
            <a:r>
              <a:rPr lang="en-GB" sz="2400" dirty="0"/>
              <a:t>White Ribbon, a Canadian advocacy group aimed at eradicating gender-based violence and promoting gender equity.</a:t>
            </a:r>
          </a:p>
          <a:p>
            <a:r>
              <a:rPr lang="en-GB" sz="2400" b="1" dirty="0"/>
              <a:t>Production Company: </a:t>
            </a:r>
            <a:r>
              <a:rPr lang="en-GB" sz="2400" dirty="0"/>
              <a:t>Untitled Films.</a:t>
            </a:r>
          </a:p>
          <a:p>
            <a:r>
              <a:rPr lang="en-GB" sz="2400" b="1" dirty="0"/>
              <a:t>Director: </a:t>
            </a:r>
            <a:r>
              <a:rPr lang="en-GB" sz="2400" dirty="0"/>
              <a:t>Oscar-nominated director Hubert Davis directed the PSA </a:t>
            </a:r>
            <a:r>
              <a:rPr lang="en-GB" sz="2400" b="1" dirty="0"/>
              <a:t>pro bono </a:t>
            </a:r>
          </a:p>
          <a:p>
            <a:r>
              <a:rPr lang="en-GB" sz="2400" b="1" dirty="0"/>
              <a:t>Context: </a:t>
            </a:r>
            <a:r>
              <a:rPr lang="en-GB" sz="2400" dirty="0"/>
              <a:t>other ads being made about gender stereotypes, namely Gillette’s ‘The Best A Man Can Be’.</a:t>
            </a:r>
          </a:p>
          <a:p>
            <a:pPr marL="0" indent="0">
              <a:buNone/>
            </a:pPr>
            <a:br>
              <a:rPr lang="en-GB" dirty="0"/>
            </a:br>
            <a:endParaRPr lang="en-GB" dirty="0"/>
          </a:p>
          <a:p>
            <a:endParaRPr lang="en-GB" dirty="0"/>
          </a:p>
        </p:txBody>
      </p:sp>
      <p:pic>
        <p:nvPicPr>
          <p:cNvPr id="5" name="Picture 4">
            <a:extLst>
              <a:ext uri="{FF2B5EF4-FFF2-40B4-BE49-F238E27FC236}">
                <a16:creationId xmlns:a16="http://schemas.microsoft.com/office/drawing/2014/main" id="{8839D5B2-1074-46C6-9E59-1CACAAC5421A}"/>
              </a:ext>
            </a:extLst>
          </p:cNvPr>
          <p:cNvPicPr>
            <a:picLocks noChangeAspect="1"/>
          </p:cNvPicPr>
          <p:nvPr/>
        </p:nvPicPr>
        <p:blipFill>
          <a:blip r:embed="rId3"/>
          <a:stretch>
            <a:fillRect/>
          </a:stretch>
        </p:blipFill>
        <p:spPr>
          <a:xfrm>
            <a:off x="5333999" y="2590801"/>
            <a:ext cx="3324225" cy="2216150"/>
          </a:xfrm>
          <a:prstGeom prst="rect">
            <a:avLst/>
          </a:prstGeom>
        </p:spPr>
      </p:pic>
    </p:spTree>
    <p:extLst>
      <p:ext uri="{BB962C8B-B14F-4D97-AF65-F5344CB8AC3E}">
        <p14:creationId xmlns:p14="http://schemas.microsoft.com/office/powerpoint/2010/main" val="35889722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3520"/>
            <a:ext cx="8229600" cy="1252728"/>
          </a:xfrm>
        </p:spPr>
        <p:txBody>
          <a:bodyPr/>
          <a:lstStyle/>
          <a:p>
            <a:pPr algn="ctr"/>
            <a:r>
              <a:rPr lang="en-US" b="1" dirty="0">
                <a:latin typeface="+mn-lt"/>
              </a:rPr>
              <a:t> Film language</a:t>
            </a:r>
          </a:p>
        </p:txBody>
      </p:sp>
      <p:graphicFrame>
        <p:nvGraphicFramePr>
          <p:cNvPr id="8" name="Content Placeholder 7"/>
          <p:cNvGraphicFramePr>
            <a:graphicFrameLocks noGrp="1"/>
          </p:cNvGraphicFramePr>
          <p:nvPr>
            <p:ph idx="1"/>
            <p:extLst/>
          </p:nvPr>
        </p:nvGraphicFramePr>
        <p:xfrm>
          <a:off x="232001" y="893233"/>
          <a:ext cx="8679997" cy="5628590"/>
        </p:xfrm>
        <a:graphic>
          <a:graphicData uri="http://schemas.openxmlformats.org/drawingml/2006/table">
            <a:tbl>
              <a:tblPr firstRow="1" bandRow="1">
                <a:tableStyleId>{775DCB02-9BB8-47FD-8907-85C794F793BA}</a:tableStyleId>
              </a:tblPr>
              <a:tblGrid>
                <a:gridCol w="1594809">
                  <a:extLst>
                    <a:ext uri="{9D8B030D-6E8A-4147-A177-3AD203B41FA5}">
                      <a16:colId xmlns:a16="http://schemas.microsoft.com/office/drawing/2014/main" val="20000"/>
                    </a:ext>
                  </a:extLst>
                </a:gridCol>
                <a:gridCol w="2745189">
                  <a:extLst>
                    <a:ext uri="{9D8B030D-6E8A-4147-A177-3AD203B41FA5}">
                      <a16:colId xmlns:a16="http://schemas.microsoft.com/office/drawing/2014/main" val="20001"/>
                    </a:ext>
                  </a:extLst>
                </a:gridCol>
                <a:gridCol w="1489259">
                  <a:extLst>
                    <a:ext uri="{9D8B030D-6E8A-4147-A177-3AD203B41FA5}">
                      <a16:colId xmlns:a16="http://schemas.microsoft.com/office/drawing/2014/main" val="20002"/>
                    </a:ext>
                  </a:extLst>
                </a:gridCol>
                <a:gridCol w="2850740">
                  <a:extLst>
                    <a:ext uri="{9D8B030D-6E8A-4147-A177-3AD203B41FA5}">
                      <a16:colId xmlns:a16="http://schemas.microsoft.com/office/drawing/2014/main" val="20003"/>
                    </a:ext>
                  </a:extLst>
                </a:gridCol>
              </a:tblGrid>
              <a:tr h="838896">
                <a:tc>
                  <a:txBody>
                    <a:bodyPr/>
                    <a:lstStyle/>
                    <a:p>
                      <a:r>
                        <a:rPr lang="en-US" dirty="0">
                          <a:solidFill>
                            <a:schemeClr val="tx1"/>
                          </a:solidFill>
                        </a:rPr>
                        <a:t> Cultural</a:t>
                      </a:r>
                    </a:p>
                  </a:txBody>
                  <a:tcPr/>
                </a:tc>
                <a:tc>
                  <a:txBody>
                    <a:bodyPr/>
                    <a:lstStyle/>
                    <a:p>
                      <a:r>
                        <a:rPr lang="en-US" dirty="0">
                          <a:solidFill>
                            <a:schemeClr val="tx1"/>
                          </a:solidFill>
                        </a:rPr>
                        <a:t>Denotation/Connotation</a:t>
                      </a:r>
                    </a:p>
                  </a:txBody>
                  <a:tcPr/>
                </a:tc>
                <a:tc>
                  <a:txBody>
                    <a:bodyPr/>
                    <a:lstStyle/>
                    <a:p>
                      <a:r>
                        <a:rPr lang="en-US" dirty="0">
                          <a:solidFill>
                            <a:schemeClr val="tx1"/>
                          </a:solidFill>
                        </a:rPr>
                        <a:t>Technical </a:t>
                      </a:r>
                    </a:p>
                  </a:txBody>
                  <a:tcPr/>
                </a:tc>
                <a:tc>
                  <a:txBody>
                    <a:bodyPr/>
                    <a:lstStyle/>
                    <a:p>
                      <a:r>
                        <a:rPr lang="en-US" dirty="0">
                          <a:solidFill>
                            <a:schemeClr val="tx1"/>
                          </a:solidFill>
                        </a:rPr>
                        <a:t>Denotation/Connotation</a:t>
                      </a:r>
                    </a:p>
                  </a:txBody>
                  <a:tcPr/>
                </a:tc>
                <a:extLst>
                  <a:ext uri="{0D108BD9-81ED-4DB2-BD59-A6C34878D82A}">
                    <a16:rowId xmlns:a16="http://schemas.microsoft.com/office/drawing/2014/main" val="10000"/>
                  </a:ext>
                </a:extLst>
              </a:tr>
              <a:tr h="1290615">
                <a:tc>
                  <a:txBody>
                    <a:bodyPr/>
                    <a:lstStyle/>
                    <a:p>
                      <a:r>
                        <a:rPr lang="en-US" b="1" dirty="0">
                          <a:solidFill>
                            <a:srgbClr val="FF00FF"/>
                          </a:solidFill>
                        </a:rPr>
                        <a:t>Facial</a:t>
                      </a:r>
                      <a:r>
                        <a:rPr lang="en-US" b="1" baseline="0" dirty="0">
                          <a:solidFill>
                            <a:srgbClr val="FF00FF"/>
                          </a:solidFill>
                        </a:rPr>
                        <a:t> Expression</a:t>
                      </a:r>
                      <a:endParaRPr lang="en-US" b="1" dirty="0">
                        <a:solidFill>
                          <a:srgbClr val="FF00FF"/>
                        </a:solidFill>
                      </a:endParaRPr>
                    </a:p>
                  </a:txBody>
                  <a:tcPr/>
                </a:tc>
                <a:tc>
                  <a:txBody>
                    <a:bodyPr/>
                    <a:lstStyle/>
                    <a:p>
                      <a:endParaRPr lang="en-US" dirty="0"/>
                    </a:p>
                  </a:txBody>
                  <a:tcPr/>
                </a:tc>
                <a:tc>
                  <a:txBody>
                    <a:bodyPr/>
                    <a:lstStyle/>
                    <a:p>
                      <a:r>
                        <a:rPr lang="en-US" b="1" dirty="0">
                          <a:solidFill>
                            <a:srgbClr val="FF00FF"/>
                          </a:solidFill>
                        </a:rPr>
                        <a:t>Camera work</a:t>
                      </a:r>
                    </a:p>
                  </a:txBody>
                  <a:tcPr/>
                </a:tc>
                <a:tc>
                  <a:txBody>
                    <a:bodyPr/>
                    <a:lstStyle/>
                    <a:p>
                      <a:pPr marL="0" indent="0">
                        <a:buFont typeface="Arial"/>
                        <a:buNone/>
                      </a:pPr>
                      <a:endParaRPr lang="en-US" dirty="0"/>
                    </a:p>
                  </a:txBody>
                  <a:tcPr/>
                </a:tc>
                <a:extLst>
                  <a:ext uri="{0D108BD9-81ED-4DB2-BD59-A6C34878D82A}">
                    <a16:rowId xmlns:a16="http://schemas.microsoft.com/office/drawing/2014/main" val="10001"/>
                  </a:ext>
                </a:extLst>
              </a:tr>
              <a:tr h="1171553">
                <a:tc>
                  <a:txBody>
                    <a:bodyPr/>
                    <a:lstStyle/>
                    <a:p>
                      <a:r>
                        <a:rPr lang="en-US" b="1" dirty="0" err="1">
                          <a:solidFill>
                            <a:srgbClr val="FF00FF"/>
                          </a:solidFill>
                        </a:rPr>
                        <a:t>Colour</a:t>
                      </a:r>
                      <a:endParaRPr lang="en-US" b="1" dirty="0">
                        <a:solidFill>
                          <a:srgbClr val="FF00FF"/>
                        </a:solidFill>
                      </a:endParaRPr>
                    </a:p>
                  </a:txBody>
                  <a:tcPr/>
                </a:tc>
                <a:tc>
                  <a:txBody>
                    <a:bodyPr/>
                    <a:lstStyle/>
                    <a:p>
                      <a:endParaRPr lang="en-US" dirty="0"/>
                    </a:p>
                  </a:txBody>
                  <a:tcPr/>
                </a:tc>
                <a:tc>
                  <a:txBody>
                    <a:bodyPr/>
                    <a:lstStyle/>
                    <a:p>
                      <a:r>
                        <a:rPr lang="en-US" b="1" dirty="0">
                          <a:solidFill>
                            <a:srgbClr val="FF00FF"/>
                          </a:solidFill>
                        </a:rPr>
                        <a:t>Diegetic</a:t>
                      </a:r>
                      <a:r>
                        <a:rPr lang="en-US" b="1" baseline="0" dirty="0">
                          <a:solidFill>
                            <a:srgbClr val="FF00FF"/>
                          </a:solidFill>
                        </a:rPr>
                        <a:t> sound effects</a:t>
                      </a:r>
                      <a:endParaRPr lang="en-US" b="1" dirty="0">
                        <a:solidFill>
                          <a:srgbClr val="FF00FF"/>
                        </a:solidFill>
                      </a:endParaRPr>
                    </a:p>
                  </a:txBody>
                  <a:tcPr/>
                </a:tc>
                <a:tc>
                  <a:txBody>
                    <a:bodyPr/>
                    <a:lstStyle/>
                    <a:p>
                      <a:endParaRPr lang="en-US" dirty="0"/>
                    </a:p>
                  </a:txBody>
                  <a:tcPr/>
                </a:tc>
                <a:extLst>
                  <a:ext uri="{0D108BD9-81ED-4DB2-BD59-A6C34878D82A}">
                    <a16:rowId xmlns:a16="http://schemas.microsoft.com/office/drawing/2014/main" val="10002"/>
                  </a:ext>
                </a:extLst>
              </a:tr>
              <a:tr h="775842">
                <a:tc>
                  <a:txBody>
                    <a:bodyPr/>
                    <a:lstStyle/>
                    <a:p>
                      <a:r>
                        <a:rPr lang="en-US" b="1" dirty="0">
                          <a:solidFill>
                            <a:srgbClr val="FF00FF"/>
                          </a:solidFill>
                        </a:rPr>
                        <a:t>Setting</a:t>
                      </a:r>
                    </a:p>
                  </a:txBody>
                  <a:tcPr/>
                </a:tc>
                <a:tc>
                  <a:txBody>
                    <a:bodyPr/>
                    <a:lstStyle/>
                    <a:p>
                      <a:endParaRPr lang="en-US" dirty="0"/>
                    </a:p>
                  </a:txBody>
                  <a:tcPr/>
                </a:tc>
                <a:tc>
                  <a:txBody>
                    <a:bodyPr/>
                    <a:lstStyle/>
                    <a:p>
                      <a:r>
                        <a:rPr lang="en-US" b="1" dirty="0">
                          <a:solidFill>
                            <a:srgbClr val="FF00FF"/>
                          </a:solidFill>
                        </a:rPr>
                        <a:t>Logo</a:t>
                      </a:r>
                    </a:p>
                  </a:txBody>
                  <a:tcPr/>
                </a:tc>
                <a:tc>
                  <a:txBody>
                    <a:bodyPr/>
                    <a:lstStyle/>
                    <a:p>
                      <a:r>
                        <a:rPr lang="en-US" baseline="0" dirty="0"/>
                        <a:t> </a:t>
                      </a:r>
                      <a:endParaRPr lang="en-US" dirty="0"/>
                    </a:p>
                  </a:txBody>
                  <a:tcPr/>
                </a:tc>
                <a:extLst>
                  <a:ext uri="{0D108BD9-81ED-4DB2-BD59-A6C34878D82A}">
                    <a16:rowId xmlns:a16="http://schemas.microsoft.com/office/drawing/2014/main" val="10003"/>
                  </a:ext>
                </a:extLst>
              </a:tr>
              <a:tr h="775842">
                <a:tc>
                  <a:txBody>
                    <a:bodyPr/>
                    <a:lstStyle/>
                    <a:p>
                      <a:r>
                        <a:rPr lang="en-US" b="1" dirty="0">
                          <a:solidFill>
                            <a:srgbClr val="FF00FF"/>
                          </a:solidFill>
                        </a:rPr>
                        <a:t>Dialogue</a:t>
                      </a:r>
                    </a:p>
                  </a:txBody>
                  <a:tcPr/>
                </a:tc>
                <a:tc>
                  <a:txBody>
                    <a:bodyPr/>
                    <a:lstStyle/>
                    <a:p>
                      <a:endParaRPr lang="en-US" dirty="0"/>
                    </a:p>
                  </a:txBody>
                  <a:tcPr/>
                </a:tc>
                <a:tc>
                  <a:txBody>
                    <a:bodyPr/>
                    <a:lstStyle/>
                    <a:p>
                      <a:r>
                        <a:rPr lang="en-US" b="1" dirty="0">
                          <a:solidFill>
                            <a:srgbClr val="FF00FF"/>
                          </a:solidFill>
                        </a:rPr>
                        <a:t>Tagline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4"/>
                  </a:ext>
                </a:extLst>
              </a:tr>
              <a:tr h="775842">
                <a:tc>
                  <a:txBody>
                    <a:bodyPr/>
                    <a:lstStyle/>
                    <a:p>
                      <a:r>
                        <a:rPr lang="en-US" b="1" dirty="0">
                          <a:solidFill>
                            <a:srgbClr val="FF00FF"/>
                          </a:solidFill>
                        </a:rPr>
                        <a:t>Behaviour</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881559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FA31-5F80-417D-83F8-017A00A9CE95}"/>
              </a:ext>
            </a:extLst>
          </p:cNvPr>
          <p:cNvSpPr>
            <a:spLocks noGrp="1"/>
          </p:cNvSpPr>
          <p:nvPr>
            <p:ph type="title"/>
          </p:nvPr>
        </p:nvSpPr>
        <p:spPr/>
        <p:txBody>
          <a:bodyPr/>
          <a:lstStyle/>
          <a:p>
            <a:pPr algn="ctr"/>
            <a:r>
              <a:rPr lang="en-GB" sz="3600" b="1" dirty="0">
                <a:latin typeface="+mn-lt"/>
              </a:rPr>
              <a:t>Why was this ad made? </a:t>
            </a:r>
            <a:endParaRPr lang="en-GB" dirty="0">
              <a:latin typeface="+mn-lt"/>
            </a:endParaRPr>
          </a:p>
        </p:txBody>
      </p:sp>
      <p:sp>
        <p:nvSpPr>
          <p:cNvPr id="3" name="Content Placeholder 2">
            <a:extLst>
              <a:ext uri="{FF2B5EF4-FFF2-40B4-BE49-F238E27FC236}">
                <a16:creationId xmlns:a16="http://schemas.microsoft.com/office/drawing/2014/main" id="{968C3E56-6DD0-401B-AB85-975DABE12194}"/>
              </a:ext>
            </a:extLst>
          </p:cNvPr>
          <p:cNvSpPr>
            <a:spLocks noGrp="1"/>
          </p:cNvSpPr>
          <p:nvPr>
            <p:ph idx="1"/>
          </p:nvPr>
        </p:nvSpPr>
        <p:spPr/>
        <p:txBody>
          <a:bodyPr/>
          <a:lstStyle/>
          <a:p>
            <a:r>
              <a:rPr lang="en-GB" sz="2400" dirty="0"/>
              <a:t>In a recent </a:t>
            </a:r>
            <a:r>
              <a:rPr lang="en-GB" sz="2400" dirty="0">
                <a:hlinkClick r:id="rId2"/>
              </a:rPr>
              <a:t>study</a:t>
            </a:r>
            <a:r>
              <a:rPr lang="en-GB" sz="2400" dirty="0"/>
              <a:t>, half of boys said they’d heard men in their family make sexual jokes or comments about women; those boys were more likely to feel pressure to be tough and play along with sexism. </a:t>
            </a:r>
          </a:p>
          <a:p>
            <a:r>
              <a:rPr lang="en-GB" sz="2400" dirty="0"/>
              <a:t>An even bigger share, 82 per cent, said they had heard someone criticize a boy for “acting like a girl.” </a:t>
            </a:r>
          </a:p>
          <a:p>
            <a:r>
              <a:rPr lang="en-GB" sz="2400" dirty="0"/>
              <a:t>These stereotypical gender norms, when internalized and if unchecked, may lead to risky behaviours, including violence, bullying, dominance and control among boys, young men and men to prove they are “real men”.</a:t>
            </a:r>
          </a:p>
          <a:p>
            <a:endParaRPr lang="en-GB" dirty="0"/>
          </a:p>
        </p:txBody>
      </p:sp>
    </p:spTree>
    <p:extLst>
      <p:ext uri="{BB962C8B-B14F-4D97-AF65-F5344CB8AC3E}">
        <p14:creationId xmlns:p14="http://schemas.microsoft.com/office/powerpoint/2010/main" val="24568370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r>
              <a:rPr lang="en-GB" dirty="0">
                <a:hlinkClick r:id="rId2"/>
              </a:rPr>
              <a:t>http://www.campaignbrief.co.nz/2014/06/new-zealand-transport-agency-b.html</a:t>
            </a:r>
            <a:endParaRPr lang="en-GB" dirty="0"/>
          </a:p>
          <a:p>
            <a:endParaRPr lang="en-GB" dirty="0"/>
          </a:p>
        </p:txBody>
      </p:sp>
    </p:spTree>
    <p:extLst>
      <p:ext uri="{BB962C8B-B14F-4D97-AF65-F5344CB8AC3E}">
        <p14:creationId xmlns:p14="http://schemas.microsoft.com/office/powerpoint/2010/main" val="39131955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Criticism for PSAs</a:t>
            </a:r>
          </a:p>
        </p:txBody>
      </p:sp>
      <p:sp>
        <p:nvSpPr>
          <p:cNvPr id="2" name="Content Placeholder 1"/>
          <p:cNvSpPr>
            <a:spLocks noGrp="1"/>
          </p:cNvSpPr>
          <p:nvPr>
            <p:ph idx="1"/>
          </p:nvPr>
        </p:nvSpPr>
        <p:spPr/>
        <p:txBody>
          <a:bodyPr/>
          <a:lstStyle/>
          <a:p>
            <a:r>
              <a:rPr lang="en-US" dirty="0"/>
              <a:t>Public service announcements are not without their critics. Some people have noted that PSAs primarily frame issues in terms of individual behavior, like "what you can do" about crime, pollution or drug use.</a:t>
            </a:r>
          </a:p>
          <a:p>
            <a:r>
              <a:rPr lang="en-US" dirty="0"/>
              <a:t> PSAs rarely point out the importance of actions that groups of people could take, or the importance of policies and laws in helping solve social problems like crime, pollution or drug use.</a:t>
            </a:r>
          </a:p>
        </p:txBody>
      </p:sp>
    </p:spTree>
    <p:extLst>
      <p:ext uri="{BB962C8B-B14F-4D97-AF65-F5344CB8AC3E}">
        <p14:creationId xmlns:p14="http://schemas.microsoft.com/office/powerpoint/2010/main" val="3672627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Case Study: True motives?</a:t>
            </a:r>
          </a:p>
        </p:txBody>
      </p:sp>
      <p:sp>
        <p:nvSpPr>
          <p:cNvPr id="2" name="Content Placeholder 1"/>
          <p:cNvSpPr>
            <a:spLocks noGrp="1"/>
          </p:cNvSpPr>
          <p:nvPr>
            <p:ph idx="1"/>
          </p:nvPr>
        </p:nvSpPr>
        <p:spPr/>
        <p:txBody>
          <a:bodyPr>
            <a:normAutofit/>
          </a:bodyPr>
          <a:lstStyle/>
          <a:p>
            <a:r>
              <a:rPr lang="en-US" dirty="0"/>
              <a:t>Ten years into the KAB-Ad Council partnership, in 1971, an Italian actor playing the part of a Native American (who became known as "The Crying Indian") or “Iron Eyes Cody” appeared in an anti-litter commercial. As he looks over a polluted landscape and sheds a tear, a voice-over says: "People start pollution. People can stop it." This powerful commercial won many awards, including being named one of the top 100 advertising campaigns of the 20th century by </a:t>
            </a:r>
            <a:r>
              <a:rPr lang="en-US" i="1" dirty="0"/>
              <a:t>Advertising Age</a:t>
            </a:r>
            <a:r>
              <a:rPr lang="en-US" dirty="0"/>
              <a:t>. Its success inspired other environmental messages from other groups as well.</a:t>
            </a:r>
          </a:p>
        </p:txBody>
      </p:sp>
    </p:spTree>
    <p:extLst>
      <p:ext uri="{BB962C8B-B14F-4D97-AF65-F5344CB8AC3E}">
        <p14:creationId xmlns:p14="http://schemas.microsoft.com/office/powerpoint/2010/main" val="3616186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0962" y="2498726"/>
            <a:ext cx="8982075" cy="4351338"/>
          </a:xfrm>
        </p:spPr>
        <p:txBody>
          <a:bodyPr>
            <a:normAutofit fontScale="92500" lnSpcReduction="10000"/>
          </a:bodyPr>
          <a:lstStyle/>
          <a:p>
            <a:r>
              <a:rPr lang="en-US" dirty="0"/>
              <a:t>However, this campaign proved to be quite controversial. Shortly after its debut, various journalists wrote articles pointing out aspects that might not be immediately apparent to viewers. They noted that the tagline "</a:t>
            </a:r>
            <a:r>
              <a:rPr lang="en-US" i="1" dirty="0"/>
              <a:t>People start pollution; people can stop it</a:t>
            </a:r>
            <a:r>
              <a:rPr lang="en-US" dirty="0"/>
              <a:t>" focuses the responsibility for environmental pollution solely on individuals.</a:t>
            </a:r>
          </a:p>
          <a:p>
            <a:r>
              <a:rPr lang="en-US" dirty="0"/>
              <a:t>John McDonough, writing in </a:t>
            </a:r>
            <a:r>
              <a:rPr lang="en-US" i="1" dirty="0"/>
              <a:t>Advertising Age</a:t>
            </a:r>
            <a:r>
              <a:rPr lang="en-US" dirty="0"/>
              <a:t>, pointed out that the Ad Council's advisory panel for the campaign included some of the country's biggest alleged polluters—Allied Chemicals, Bethlehem Steel, American Can, and US Steel—and that the original campaign was funded by American Can. McDonough wrote, "The company may have loved the pre-Columbian landscape as much as the next guy—and delighted in having Iron Eyes letting people know it. But it consistently opposed state legislation designed to curb litter through container refund-deposit. They felt that the KAB-Ad Council campaign was actually a public relations effort on the part of the container industry to cover its opposition to refund and deposit programs.</a:t>
            </a:r>
            <a:r>
              <a:rPr lang="en-US" baseline="30000" dirty="0"/>
              <a:t>9</a:t>
            </a:r>
            <a:endParaRPr lang="en-US" dirty="0"/>
          </a:p>
          <a:p>
            <a:r>
              <a:rPr lang="en-US" dirty="0"/>
              <a:t>This campaign and the controversy surrounding it suggest that public service campaigns, like the commercial advertising campaigns on which they are modeled, are often meant to serve the vested interests of their sponsors.	</a:t>
            </a:r>
          </a:p>
          <a:p>
            <a:r>
              <a:rPr lang="en-US" dirty="0"/>
              <a:t>http://</a:t>
            </a:r>
            <a:r>
              <a:rPr lang="en-US" dirty="0" err="1"/>
              <a:t>www.psaresearch.com</a:t>
            </a:r>
            <a:r>
              <a:rPr lang="en-US" dirty="0"/>
              <a:t>/bib9830.html</a:t>
            </a:r>
          </a:p>
        </p:txBody>
      </p:sp>
      <p:pic>
        <p:nvPicPr>
          <p:cNvPr id="4" name="Picture 3"/>
          <p:cNvPicPr>
            <a:picLocks noChangeAspect="1"/>
          </p:cNvPicPr>
          <p:nvPr/>
        </p:nvPicPr>
        <p:blipFill>
          <a:blip r:embed="rId2"/>
          <a:stretch>
            <a:fillRect/>
          </a:stretch>
        </p:blipFill>
        <p:spPr>
          <a:xfrm>
            <a:off x="2324100" y="161925"/>
            <a:ext cx="4254500" cy="2133600"/>
          </a:xfrm>
          <a:prstGeom prst="rect">
            <a:avLst/>
          </a:prstGeom>
        </p:spPr>
      </p:pic>
    </p:spTree>
    <p:extLst>
      <p:ext uri="{BB962C8B-B14F-4D97-AF65-F5344CB8AC3E}">
        <p14:creationId xmlns:p14="http://schemas.microsoft.com/office/powerpoint/2010/main" val="28227188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latin typeface="+mn-lt"/>
              </a:rPr>
              <a:t>The Greenpeace Movement</a:t>
            </a:r>
          </a:p>
        </p:txBody>
      </p:sp>
      <p:sp>
        <p:nvSpPr>
          <p:cNvPr id="2" name="Content Placeholder 1"/>
          <p:cNvSpPr>
            <a:spLocks noGrp="1"/>
          </p:cNvSpPr>
          <p:nvPr>
            <p:ph idx="1"/>
          </p:nvPr>
        </p:nvSpPr>
        <p:spPr/>
        <p:txBody>
          <a:bodyPr>
            <a:normAutofit/>
          </a:bodyPr>
          <a:lstStyle/>
          <a:p>
            <a:r>
              <a:rPr lang="en-US" dirty="0"/>
              <a:t>One organization that has certainly been controversial, but not because they promote vested interests is Greenpeace, the international environmental protection organization. </a:t>
            </a:r>
          </a:p>
          <a:p>
            <a:r>
              <a:rPr lang="en-US" dirty="0"/>
              <a:t>Since their founding, they have combined aggressive and sometimes hostile actions against polluters with highly imaginative ways to engage the public. </a:t>
            </a:r>
          </a:p>
          <a:p>
            <a:r>
              <a:rPr lang="en-US" dirty="0"/>
              <a:t>Their PSAs, mostly produced in-house, have great production values and appeal to a visually oriented, hip culture, which is their primary audience</a:t>
            </a:r>
          </a:p>
        </p:txBody>
      </p:sp>
    </p:spTree>
    <p:extLst>
      <p:ext uri="{BB962C8B-B14F-4D97-AF65-F5344CB8AC3E}">
        <p14:creationId xmlns:p14="http://schemas.microsoft.com/office/powerpoint/2010/main" val="41982393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r>
              <a:rPr lang="en-US" dirty="0">
                <a:hlinkClick r:id="rId2"/>
              </a:rPr>
              <a:t>http://www.slideshare.net/mrsbauerart/public-service-announcements-14737006</a:t>
            </a:r>
            <a:endParaRPr lang="en-US" dirty="0"/>
          </a:p>
          <a:p>
            <a:endParaRPr lang="en-US" dirty="0"/>
          </a:p>
        </p:txBody>
      </p:sp>
    </p:spTree>
    <p:extLst>
      <p:ext uri="{BB962C8B-B14F-4D97-AF65-F5344CB8AC3E}">
        <p14:creationId xmlns:p14="http://schemas.microsoft.com/office/powerpoint/2010/main" val="25461668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500" dirty="0"/>
              <a:t>The Role of the Media</a:t>
            </a:r>
          </a:p>
        </p:txBody>
      </p:sp>
      <p:graphicFrame>
        <p:nvGraphicFramePr>
          <p:cNvPr id="4" name="Table 3"/>
          <p:cNvGraphicFramePr>
            <a:graphicFrameLocks noGrp="1"/>
          </p:cNvGraphicFramePr>
          <p:nvPr>
            <p:extLst>
              <p:ext uri="{D42A27DB-BD31-4B8C-83A1-F6EECF244321}">
                <p14:modId xmlns:p14="http://schemas.microsoft.com/office/powerpoint/2010/main" val="1422557540"/>
              </p:ext>
            </p:extLst>
          </p:nvPr>
        </p:nvGraphicFramePr>
        <p:xfrm>
          <a:off x="266699" y="3073402"/>
          <a:ext cx="8661402" cy="3301446"/>
        </p:xfrm>
        <a:graphic>
          <a:graphicData uri="http://schemas.openxmlformats.org/drawingml/2006/table">
            <a:tbl>
              <a:tblPr firstRow="1" bandRow="1">
                <a:tableStyleId>{912C8C85-51F0-491E-9774-3900AFEF0FD7}</a:tableStyleId>
              </a:tblPr>
              <a:tblGrid>
                <a:gridCol w="2887134">
                  <a:extLst>
                    <a:ext uri="{9D8B030D-6E8A-4147-A177-3AD203B41FA5}">
                      <a16:colId xmlns:a16="http://schemas.microsoft.com/office/drawing/2014/main" val="20000"/>
                    </a:ext>
                  </a:extLst>
                </a:gridCol>
                <a:gridCol w="2887134">
                  <a:extLst>
                    <a:ext uri="{9D8B030D-6E8A-4147-A177-3AD203B41FA5}">
                      <a16:colId xmlns:a16="http://schemas.microsoft.com/office/drawing/2014/main" val="20001"/>
                    </a:ext>
                  </a:extLst>
                </a:gridCol>
                <a:gridCol w="2887134">
                  <a:extLst>
                    <a:ext uri="{9D8B030D-6E8A-4147-A177-3AD203B41FA5}">
                      <a16:colId xmlns:a16="http://schemas.microsoft.com/office/drawing/2014/main" val="20002"/>
                    </a:ext>
                  </a:extLst>
                </a:gridCol>
              </a:tblGrid>
              <a:tr h="761998">
                <a:tc>
                  <a:txBody>
                    <a:bodyPr/>
                    <a:lstStyle/>
                    <a:p>
                      <a:pPr algn="ctr"/>
                      <a:r>
                        <a:rPr lang="en-US" sz="2200" dirty="0">
                          <a:solidFill>
                            <a:schemeClr val="tx1"/>
                          </a:solidFill>
                        </a:rPr>
                        <a:t>Meeting Needs</a:t>
                      </a:r>
                    </a:p>
                  </a:txBody>
                  <a:tcPr/>
                </a:tc>
                <a:tc>
                  <a:txBody>
                    <a:bodyPr/>
                    <a:lstStyle/>
                    <a:p>
                      <a:pPr algn="ctr"/>
                      <a:r>
                        <a:rPr lang="en-US" sz="2200" dirty="0">
                          <a:solidFill>
                            <a:schemeClr val="tx1"/>
                          </a:solidFill>
                        </a:rPr>
                        <a:t>Achieve particular purposes</a:t>
                      </a:r>
                      <a:r>
                        <a:rPr lang="en-US" sz="2200" baseline="0" dirty="0">
                          <a:solidFill>
                            <a:schemeClr val="tx1"/>
                          </a:solidFill>
                        </a:rPr>
                        <a:t> </a:t>
                      </a:r>
                      <a:endParaRPr lang="en-US" sz="2200" dirty="0">
                        <a:solidFill>
                          <a:schemeClr val="tx1"/>
                        </a:solidFill>
                      </a:endParaRPr>
                    </a:p>
                  </a:txBody>
                  <a:tcPr/>
                </a:tc>
                <a:tc>
                  <a:txBody>
                    <a:bodyPr/>
                    <a:lstStyle/>
                    <a:p>
                      <a:pPr algn="ctr"/>
                      <a:r>
                        <a:rPr lang="en-US" sz="2200" dirty="0">
                          <a:solidFill>
                            <a:schemeClr val="tx1"/>
                          </a:solidFill>
                        </a:rPr>
                        <a:t>Influence</a:t>
                      </a:r>
                      <a:r>
                        <a:rPr lang="en-US" sz="2200" baseline="0" dirty="0">
                          <a:solidFill>
                            <a:schemeClr val="tx1"/>
                          </a:solidFill>
                        </a:rPr>
                        <a:t> Attitudes and </a:t>
                      </a:r>
                      <a:r>
                        <a:rPr lang="en-US" sz="2200" baseline="0" dirty="0" err="1">
                          <a:solidFill>
                            <a:schemeClr val="tx1"/>
                          </a:solidFill>
                        </a:rPr>
                        <a:t>Behaviours</a:t>
                      </a:r>
                      <a:r>
                        <a:rPr lang="en-US" sz="2200" baseline="0" dirty="0">
                          <a:solidFill>
                            <a:schemeClr val="tx1"/>
                          </a:solidFill>
                        </a:rPr>
                        <a:t> </a:t>
                      </a:r>
                      <a:endParaRPr lang="en-US" sz="2200" dirty="0">
                        <a:solidFill>
                          <a:schemeClr val="tx1"/>
                        </a:solidFill>
                      </a:endParaRPr>
                    </a:p>
                  </a:txBody>
                  <a:tcPr/>
                </a:tc>
                <a:extLst>
                  <a:ext uri="{0D108BD9-81ED-4DB2-BD59-A6C34878D82A}">
                    <a16:rowId xmlns:a16="http://schemas.microsoft.com/office/drawing/2014/main" val="10000"/>
                  </a:ext>
                </a:extLst>
              </a:tr>
              <a:tr h="846482">
                <a:tc>
                  <a:txBody>
                    <a:bodyPr/>
                    <a:lstStyle/>
                    <a:p>
                      <a:r>
                        <a:rPr lang="en-US" sz="2300" dirty="0">
                          <a:solidFill>
                            <a:schemeClr val="tx1"/>
                          </a:solidFill>
                        </a:rPr>
                        <a:t>Entertainment (Blazed)</a:t>
                      </a:r>
                    </a:p>
                  </a:txBody>
                  <a:tcPr/>
                </a:tc>
                <a:tc>
                  <a:txBody>
                    <a:bodyPr/>
                    <a:lstStyle/>
                    <a:p>
                      <a:r>
                        <a:rPr lang="en-US" sz="2300" dirty="0">
                          <a:solidFill>
                            <a:schemeClr val="tx1"/>
                          </a:solidFill>
                        </a:rPr>
                        <a:t>Profit</a:t>
                      </a:r>
                    </a:p>
                  </a:txBody>
                  <a:tcPr/>
                </a:tc>
                <a:tc>
                  <a:txBody>
                    <a:bodyPr/>
                    <a:lstStyle/>
                    <a:p>
                      <a:r>
                        <a:rPr lang="en-US" sz="2300" dirty="0">
                          <a:solidFill>
                            <a:schemeClr val="tx1"/>
                          </a:solidFill>
                        </a:rPr>
                        <a:t>Intentionally (Blazed)</a:t>
                      </a:r>
                    </a:p>
                  </a:txBody>
                  <a:tcPr/>
                </a:tc>
                <a:extLst>
                  <a:ext uri="{0D108BD9-81ED-4DB2-BD59-A6C34878D82A}">
                    <a16:rowId xmlns:a16="http://schemas.microsoft.com/office/drawing/2014/main" val="10001"/>
                  </a:ext>
                </a:extLst>
              </a:tr>
              <a:tr h="846482">
                <a:tc>
                  <a:txBody>
                    <a:bodyPr/>
                    <a:lstStyle/>
                    <a:p>
                      <a:r>
                        <a:rPr lang="en-US" sz="2300" dirty="0">
                          <a:solidFill>
                            <a:schemeClr val="tx1"/>
                          </a:solidFill>
                        </a:rPr>
                        <a:t>Education</a:t>
                      </a:r>
                    </a:p>
                  </a:txBody>
                  <a:tcPr/>
                </a:tc>
                <a:tc>
                  <a:txBody>
                    <a:bodyPr/>
                    <a:lstStyle/>
                    <a:p>
                      <a:r>
                        <a:rPr lang="en-US" sz="2300" dirty="0">
                          <a:solidFill>
                            <a:schemeClr val="tx1"/>
                          </a:solidFill>
                        </a:rPr>
                        <a:t>Promotion (Blazed)</a:t>
                      </a:r>
                    </a:p>
                  </a:txBody>
                  <a:tcPr/>
                </a:tc>
                <a:tc>
                  <a:txBody>
                    <a:bodyPr/>
                    <a:lstStyle/>
                    <a:p>
                      <a:r>
                        <a:rPr lang="en-US" sz="2300" dirty="0">
                          <a:solidFill>
                            <a:schemeClr val="tx1"/>
                          </a:solidFill>
                        </a:rPr>
                        <a:t>Unintentionally</a:t>
                      </a:r>
                    </a:p>
                  </a:txBody>
                  <a:tcPr/>
                </a:tc>
                <a:extLst>
                  <a:ext uri="{0D108BD9-81ED-4DB2-BD59-A6C34878D82A}">
                    <a16:rowId xmlns:a16="http://schemas.microsoft.com/office/drawing/2014/main" val="10002"/>
                  </a:ext>
                </a:extLst>
              </a:tr>
              <a:tr h="846482">
                <a:tc>
                  <a:txBody>
                    <a:bodyPr/>
                    <a:lstStyle/>
                    <a:p>
                      <a:r>
                        <a:rPr lang="en-US" sz="2300" dirty="0">
                          <a:solidFill>
                            <a:schemeClr val="tx1"/>
                          </a:solidFill>
                        </a:rPr>
                        <a:t>Information (Blazed)</a:t>
                      </a:r>
                    </a:p>
                  </a:txBody>
                  <a:tcPr/>
                </a:tc>
                <a:tc>
                  <a:txBody>
                    <a:bodyPr/>
                    <a:lstStyle/>
                    <a:p>
                      <a:r>
                        <a:rPr lang="en-US" sz="2300" dirty="0">
                          <a:solidFill>
                            <a:schemeClr val="tx1"/>
                          </a:solidFill>
                        </a:rPr>
                        <a:t>Public Service (Blazed)</a:t>
                      </a:r>
                    </a:p>
                  </a:txBody>
                  <a:tcPr/>
                </a:tc>
                <a:tc>
                  <a:txBody>
                    <a:bodyPr/>
                    <a:lstStyle/>
                    <a:p>
                      <a:endParaRPr lang="en-US" sz="2300" dirty="0">
                        <a:solidFill>
                          <a:schemeClr val="tx1"/>
                        </a:solidFill>
                      </a:endParaRP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8918" y="1840214"/>
            <a:ext cx="8919183" cy="1015663"/>
          </a:xfrm>
          <a:prstGeom prst="rect">
            <a:avLst/>
          </a:prstGeom>
          <a:noFill/>
        </p:spPr>
        <p:txBody>
          <a:bodyPr wrap="square" rtlCol="0">
            <a:spAutoFit/>
          </a:bodyPr>
          <a:lstStyle/>
          <a:p>
            <a:pPr algn="ctr"/>
            <a:r>
              <a:rPr lang="en-US" sz="3000" i="1" dirty="0">
                <a:solidFill>
                  <a:srgbClr val="FF00FF"/>
                </a:solidFill>
              </a:rPr>
              <a:t>Why does the Media exist?  </a:t>
            </a:r>
            <a:br>
              <a:rPr lang="en-US" sz="3000" i="1" dirty="0">
                <a:solidFill>
                  <a:srgbClr val="FF00FF"/>
                </a:solidFill>
              </a:rPr>
            </a:br>
            <a:r>
              <a:rPr lang="en-US" sz="3000" i="1" dirty="0">
                <a:solidFill>
                  <a:srgbClr val="FF00FF"/>
                </a:solidFill>
              </a:rPr>
              <a:t>What is its role/function in society?</a:t>
            </a:r>
          </a:p>
        </p:txBody>
      </p:sp>
    </p:spTree>
    <p:extLst>
      <p:ext uri="{BB962C8B-B14F-4D97-AF65-F5344CB8AC3E}">
        <p14:creationId xmlns:p14="http://schemas.microsoft.com/office/powerpoint/2010/main" val="3853804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 preparation</a:t>
            </a:r>
          </a:p>
        </p:txBody>
      </p:sp>
      <p:sp>
        <p:nvSpPr>
          <p:cNvPr id="3" name="TextBox 2"/>
          <p:cNvSpPr txBox="1"/>
          <p:nvPr/>
        </p:nvSpPr>
        <p:spPr>
          <a:xfrm>
            <a:off x="457200" y="2106592"/>
            <a:ext cx="8229600" cy="4401205"/>
          </a:xfrm>
          <a:prstGeom prst="rect">
            <a:avLst/>
          </a:prstGeom>
          <a:noFill/>
        </p:spPr>
        <p:txBody>
          <a:bodyPr wrap="square" rtlCol="0">
            <a:spAutoFit/>
          </a:bodyPr>
          <a:lstStyle/>
          <a:p>
            <a:pPr marL="285750" indent="-285750">
              <a:buFont typeface="Arial" panose="020B0604020202020204" pitchFamily="34" charset="0"/>
              <a:buChar char="•"/>
            </a:pPr>
            <a:r>
              <a:rPr lang="en-GB" sz="2800" dirty="0"/>
              <a:t>Have clear knowledge about four different advertisements:</a:t>
            </a:r>
          </a:p>
          <a:p>
            <a:endParaRPr lang="en-GB" sz="2800" dirty="0"/>
          </a:p>
          <a:p>
            <a:pPr marL="285750" indent="-285750">
              <a:buFont typeface="Arial" panose="020B0604020202020204" pitchFamily="34" charset="0"/>
              <a:buChar char="•"/>
            </a:pPr>
            <a:r>
              <a:rPr lang="en-GB" sz="2800" dirty="0"/>
              <a:t>Blazed (2013, NZTA)</a:t>
            </a:r>
          </a:p>
          <a:p>
            <a:pPr marL="285750" indent="-285750">
              <a:buFont typeface="Arial" panose="020B0604020202020204" pitchFamily="34" charset="0"/>
              <a:buChar char="•"/>
            </a:pPr>
            <a:r>
              <a:rPr lang="en-GB" sz="2800" dirty="0"/>
              <a:t>Gorilla (2007, Cadbury)</a:t>
            </a:r>
          </a:p>
          <a:p>
            <a:pPr marL="285750" indent="-285750">
              <a:buFont typeface="Arial" panose="020B0604020202020204" pitchFamily="34" charset="0"/>
              <a:buChar char="•"/>
            </a:pPr>
            <a:r>
              <a:rPr lang="en-GB" sz="2800" dirty="0"/>
              <a:t>Call to Arms (Lynx</a:t>
            </a:r>
          </a:p>
          <a:p>
            <a:pPr marL="285750" indent="-285750">
              <a:buFont typeface="Arial" panose="020B0604020202020204" pitchFamily="34" charset="0"/>
              <a:buChar char="•"/>
            </a:pPr>
            <a:r>
              <a:rPr lang="en-GB" sz="2800" dirty="0"/>
              <a:t>Smoking Kid (2011, Thai Health)</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Be able to apply that knowledge to different aspects of Role of Media…</a:t>
            </a:r>
          </a:p>
        </p:txBody>
      </p:sp>
    </p:spTree>
    <p:extLst>
      <p:ext uri="{BB962C8B-B14F-4D97-AF65-F5344CB8AC3E}">
        <p14:creationId xmlns:p14="http://schemas.microsoft.com/office/powerpoint/2010/main" val="4119759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5118</TotalTime>
  <Words>5454</Words>
  <Application>Microsoft Office PowerPoint</Application>
  <PresentationFormat>On-screen Show (4:3)</PresentationFormat>
  <Paragraphs>697</Paragraphs>
  <Slides>90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90</vt:i4>
      </vt:variant>
    </vt:vector>
  </HeadingPairs>
  <TitlesOfParts>
    <vt:vector size="95" baseType="lpstr">
      <vt:lpstr>Arial</vt:lpstr>
      <vt:lpstr>Calibri</vt:lpstr>
      <vt:lpstr>Calibri Light</vt:lpstr>
      <vt:lpstr>Times New Roman</vt:lpstr>
      <vt:lpstr>Office Theme</vt:lpstr>
      <vt:lpstr>Role of Media question</vt:lpstr>
      <vt:lpstr>The Role of the Media</vt:lpstr>
      <vt:lpstr>Categorise each for ROM</vt:lpstr>
      <vt:lpstr>What we will look at</vt:lpstr>
      <vt:lpstr>A ‘Big Picture’ Question</vt:lpstr>
      <vt:lpstr>Media plays a wide-ranging role</vt:lpstr>
      <vt:lpstr>Other roles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Perpetuating ideologies?   Make a profit?</vt:lpstr>
      <vt:lpstr>PowerPoint Presentation</vt:lpstr>
      <vt:lpstr>PowerPoint Presentation</vt:lpstr>
      <vt:lpstr>Final thoughts</vt:lpstr>
      <vt:lpstr>Role of Media: Assessment</vt:lpstr>
      <vt:lpstr>Role of Media: Assessment</vt:lpstr>
      <vt:lpstr>Role of Media: Assessment</vt:lpstr>
      <vt:lpstr>Role of Media: Assessment</vt:lpstr>
      <vt:lpstr>Role of Media: Assessment</vt:lpstr>
      <vt:lpstr>The Role of the Media</vt:lpstr>
      <vt:lpstr>How to prepare</vt:lpstr>
      <vt:lpstr>Categorise each ad for ROM</vt:lpstr>
      <vt:lpstr>What are Product advertisements?</vt:lpstr>
      <vt:lpstr>The ‘Gorilla’ ad</vt:lpstr>
      <vt:lpstr>Questions</vt:lpstr>
      <vt:lpstr>1. The narrative</vt:lpstr>
      <vt:lpstr>2.  Purpose (Role of Media)</vt:lpstr>
      <vt:lpstr>3. The target audience</vt:lpstr>
      <vt:lpstr>4. Tones</vt:lpstr>
      <vt:lpstr>5.  Film language – You must always consider link to purpose (profit/promotion) and meeting needs (entertainment)!</vt:lpstr>
      <vt:lpstr>5.  Film language – You must always consider link to purpose!</vt:lpstr>
      <vt:lpstr>6.  Style</vt:lpstr>
      <vt:lpstr>Exam question</vt:lpstr>
      <vt:lpstr>Christmas Ad Questions</vt:lpstr>
      <vt:lpstr>Public Service Announcements</vt:lpstr>
      <vt:lpstr>What are Public Service Announcements?</vt:lpstr>
      <vt:lpstr>Examples of PSAs</vt:lpstr>
      <vt:lpstr>Influence Attitudes and Behaviour</vt:lpstr>
      <vt:lpstr>PowerPoint Presentation</vt:lpstr>
      <vt:lpstr>PSAs: Post WW2</vt:lpstr>
      <vt:lpstr>Why are PSAs on TV/in Print?</vt:lpstr>
      <vt:lpstr>When are PSAs aired?</vt:lpstr>
      <vt:lpstr>PSAs in America</vt:lpstr>
      <vt:lpstr>PSAs in the UK</vt:lpstr>
      <vt:lpstr>PSA conventions</vt:lpstr>
      <vt:lpstr>Questions</vt:lpstr>
      <vt:lpstr>Q5. How are technical and cultural codes used to anchor each tone? (Give at least two codes for each tone)</vt:lpstr>
      <vt:lpstr> Film language</vt:lpstr>
      <vt:lpstr>“The Smoking Kid” https://www.youtube.com/watch?v=aHrdy6qcumg</vt:lpstr>
      <vt:lpstr>Why was this PSA made?</vt:lpstr>
      <vt:lpstr> Film language</vt:lpstr>
      <vt:lpstr>Past paper question 2016</vt:lpstr>
      <vt:lpstr>“Drug Driving: Blazed in Aotearoa”</vt:lpstr>
      <vt:lpstr>Why was this PSA made?</vt:lpstr>
      <vt:lpstr>“Drug Driving: Blazed in Aotearoa”</vt:lpstr>
      <vt:lpstr>Questions</vt:lpstr>
      <vt:lpstr>1. Summary of ‘Blazed’ PSA</vt:lpstr>
      <vt:lpstr>2.  Purpose (Role of Media)</vt:lpstr>
      <vt:lpstr>3. Target Audience</vt:lpstr>
      <vt:lpstr>4.  Tone</vt:lpstr>
      <vt:lpstr>Why did Waititi take a humorous approach? </vt:lpstr>
      <vt:lpstr>5.  Film language</vt:lpstr>
      <vt:lpstr> Film language</vt:lpstr>
      <vt:lpstr>6.  Style</vt:lpstr>
      <vt:lpstr>If London Were Syria</vt:lpstr>
      <vt:lpstr>Questions</vt:lpstr>
      <vt:lpstr>If London Were Syria Narrative</vt:lpstr>
      <vt:lpstr>Purpose</vt:lpstr>
      <vt:lpstr>PowerPoint Presentation</vt:lpstr>
      <vt:lpstr> Film language</vt:lpstr>
      <vt:lpstr>National 5 Role of Media Q </vt:lpstr>
      <vt:lpstr>Sample response structure  Explain in detail how media content you have studied might influence people’s behaviour or attitudes (10). </vt:lpstr>
      <vt:lpstr>‘Boys Don’t Cry’ https://www.youtube.com/watch?v=fjo-hwAKcas </vt:lpstr>
      <vt:lpstr> Film language</vt:lpstr>
      <vt:lpstr>Why was this ad made? </vt:lpstr>
      <vt:lpstr>PowerPoint Presentation</vt:lpstr>
      <vt:lpstr>Criticism for PSAs</vt:lpstr>
      <vt:lpstr>Case Study: True motives?</vt:lpstr>
      <vt:lpstr>PowerPoint Presentation</vt:lpstr>
      <vt:lpstr>The Greenpeace Movement</vt:lpstr>
      <vt:lpstr>PowerPoint Presentation</vt:lpstr>
      <vt:lpstr>The Role of the Media</vt:lpstr>
      <vt:lpstr>Exam preparation</vt:lpstr>
    </vt:vector>
  </TitlesOfParts>
  <Company>Balerno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the Media</dc:title>
  <dc:creator>Amy Copping</dc:creator>
  <cp:lastModifiedBy>Jill Nitsche</cp:lastModifiedBy>
  <cp:revision>159</cp:revision>
  <cp:lastPrinted>2019-12-10T09:04:24Z</cp:lastPrinted>
  <dcterms:created xsi:type="dcterms:W3CDTF">2015-09-09T17:19:21Z</dcterms:created>
  <dcterms:modified xsi:type="dcterms:W3CDTF">2020-03-16T11:58:43Z</dcterms:modified>
</cp:coreProperties>
</file>